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7" r:id="rId6"/>
    <p:sldId id="262" r:id="rId7"/>
    <p:sldId id="263" r:id="rId8"/>
    <p:sldId id="264" r:id="rId9"/>
    <p:sldId id="265" r:id="rId10"/>
    <p:sldId id="269" r:id="rId11"/>
    <p:sldId id="266" r:id="rId12"/>
    <p:sldId id="268" r:id="rId13"/>
    <p:sldId id="271" r:id="rId14"/>
    <p:sldId id="272" r:id="rId15"/>
    <p:sldId id="274" r:id="rId16"/>
    <p:sldId id="273"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24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197C931D-7D86-4E7C-9049-3EF17857156B}" type="datetimeFigureOut">
              <a:rPr lang="es-ES" smtClean="0"/>
              <a:t>23/06/2020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427978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97C931D-7D86-4E7C-9049-3EF17857156B}" type="datetimeFigureOut">
              <a:rPr lang="es-ES" smtClean="0"/>
              <a:t>23/06/2020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1947010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97C931D-7D86-4E7C-9049-3EF17857156B}" type="datetimeFigureOut">
              <a:rPr lang="es-ES" smtClean="0"/>
              <a:t>23/06/2020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1644634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197C931D-7D86-4E7C-9049-3EF17857156B}" type="datetimeFigureOut">
              <a:rPr lang="es-ES" smtClean="0"/>
              <a:t>23/06/2020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228694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97C931D-7D86-4E7C-9049-3EF17857156B}" type="datetimeFigureOut">
              <a:rPr lang="es-ES" smtClean="0"/>
              <a:t>23/06/2020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2567765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197C931D-7D86-4E7C-9049-3EF17857156B}" type="datetimeFigureOut">
              <a:rPr lang="es-ES" smtClean="0"/>
              <a:t>23/06/2020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3641024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197C931D-7D86-4E7C-9049-3EF17857156B}" type="datetimeFigureOut">
              <a:rPr lang="es-ES" smtClean="0"/>
              <a:t>23/06/2020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3909558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197C931D-7D86-4E7C-9049-3EF17857156B}" type="datetimeFigureOut">
              <a:rPr lang="es-ES" smtClean="0"/>
              <a:t>23/06/2020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3660269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97C931D-7D86-4E7C-9049-3EF17857156B}" type="datetimeFigureOut">
              <a:rPr lang="es-ES" smtClean="0"/>
              <a:t>23/06/2020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1091159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97C931D-7D86-4E7C-9049-3EF17857156B}" type="datetimeFigureOut">
              <a:rPr lang="es-ES" smtClean="0"/>
              <a:t>23/06/2020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1173100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97C931D-7D86-4E7C-9049-3EF17857156B}" type="datetimeFigureOut">
              <a:rPr lang="es-ES" smtClean="0"/>
              <a:t>23/06/2020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388948E-B82E-4204-9D47-D480319CD51C}" type="slidenum">
              <a:rPr lang="es-ES" smtClean="0"/>
              <a:t>‹Nº›</a:t>
            </a:fld>
            <a:endParaRPr lang="es-ES"/>
          </a:p>
        </p:txBody>
      </p:sp>
    </p:spTree>
    <p:extLst>
      <p:ext uri="{BB962C8B-B14F-4D97-AF65-F5344CB8AC3E}">
        <p14:creationId xmlns:p14="http://schemas.microsoft.com/office/powerpoint/2010/main" val="4048725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C931D-7D86-4E7C-9049-3EF17857156B}" type="datetimeFigureOut">
              <a:rPr lang="es-ES" smtClean="0"/>
              <a:t>23/06/2020</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88948E-B82E-4204-9D47-D480319CD51C}" type="slidenum">
              <a:rPr lang="es-ES" smtClean="0"/>
              <a:t>‹Nº›</a:t>
            </a:fld>
            <a:endParaRPr lang="es-ES"/>
          </a:p>
        </p:txBody>
      </p:sp>
    </p:spTree>
    <p:extLst>
      <p:ext uri="{BB962C8B-B14F-4D97-AF65-F5344CB8AC3E}">
        <p14:creationId xmlns:p14="http://schemas.microsoft.com/office/powerpoint/2010/main" val="1552389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a:bodyPr>
          <a:lstStyle/>
          <a:p>
            <a:pPr algn="ctr"/>
            <a:r>
              <a:rPr lang="es-ES" dirty="0" smtClean="0">
                <a:solidFill>
                  <a:schemeClr val="accent1">
                    <a:lumMod val="75000"/>
                  </a:schemeClr>
                </a:solidFill>
              </a:rPr>
              <a:t/>
            </a:r>
            <a:br>
              <a:rPr lang="es-ES" dirty="0" smtClean="0">
                <a:solidFill>
                  <a:schemeClr val="accent1">
                    <a:lumMod val="75000"/>
                  </a:schemeClr>
                </a:solidFill>
              </a:rPr>
            </a:br>
            <a:endParaRPr lang="es-ES" dirty="0">
              <a:solidFill>
                <a:schemeClr val="accent1">
                  <a:lumMod val="75000"/>
                </a:schemeClr>
              </a:solidFill>
            </a:endParaRPr>
          </a:p>
        </p:txBody>
      </p:sp>
      <p:sp>
        <p:nvSpPr>
          <p:cNvPr id="3" name="Marcador de contenido 2"/>
          <p:cNvSpPr>
            <a:spLocks noGrp="1"/>
          </p:cNvSpPr>
          <p:nvPr>
            <p:ph idx="1"/>
          </p:nvPr>
        </p:nvSpPr>
        <p:spPr>
          <a:xfrm>
            <a:off x="896389" y="778222"/>
            <a:ext cx="10515600" cy="4351338"/>
          </a:xfrm>
        </p:spPr>
        <p:txBody>
          <a:bodyPr>
            <a:normAutofit/>
          </a:bodyPr>
          <a:lstStyle/>
          <a:p>
            <a:pPr marL="0" indent="0" algn="ctr">
              <a:buNone/>
            </a:pPr>
            <a:endParaRPr lang="es-ES" sz="4800" dirty="0" smtClean="0">
              <a:solidFill>
                <a:schemeClr val="accent1">
                  <a:lumMod val="75000"/>
                </a:schemeClr>
              </a:solidFill>
            </a:endParaRPr>
          </a:p>
          <a:p>
            <a:pPr marL="0" indent="0" algn="ctr">
              <a:buNone/>
            </a:pPr>
            <a:r>
              <a:rPr lang="es-ES" sz="4800" dirty="0" smtClean="0">
                <a:solidFill>
                  <a:schemeClr val="accent1">
                    <a:lumMod val="75000"/>
                  </a:schemeClr>
                </a:solidFill>
              </a:rPr>
              <a:t>Interpretación </a:t>
            </a:r>
            <a:r>
              <a:rPr lang="es-ES" sz="4800" dirty="0">
                <a:solidFill>
                  <a:schemeClr val="accent1">
                    <a:lumMod val="75000"/>
                  </a:schemeClr>
                </a:solidFill>
              </a:rPr>
              <a:t>jurídica y</a:t>
            </a:r>
            <a:br>
              <a:rPr lang="es-ES" sz="4800" dirty="0">
                <a:solidFill>
                  <a:schemeClr val="accent1">
                    <a:lumMod val="75000"/>
                  </a:schemeClr>
                </a:solidFill>
              </a:rPr>
            </a:br>
            <a:r>
              <a:rPr lang="es-ES" sz="4800" dirty="0">
                <a:solidFill>
                  <a:schemeClr val="accent1">
                    <a:lumMod val="75000"/>
                  </a:schemeClr>
                </a:solidFill>
              </a:rPr>
              <a:t>decisión judicial.</a:t>
            </a:r>
            <a:br>
              <a:rPr lang="es-ES" sz="4800" dirty="0">
                <a:solidFill>
                  <a:schemeClr val="accent1">
                    <a:lumMod val="75000"/>
                  </a:schemeClr>
                </a:solidFill>
              </a:rPr>
            </a:br>
            <a:endParaRPr lang="es-ES" sz="4800" dirty="0">
              <a:solidFill>
                <a:schemeClr val="accent1">
                  <a:lumMod val="75000"/>
                </a:schemeClr>
              </a:solidFill>
            </a:endParaRPr>
          </a:p>
          <a:p>
            <a:pPr marL="0" indent="0" algn="ctr">
              <a:buNone/>
            </a:pPr>
            <a:r>
              <a:rPr lang="es-ES" sz="2000" dirty="0" smtClean="0">
                <a:solidFill>
                  <a:schemeClr val="tx1">
                    <a:lumMod val="95000"/>
                    <a:lumOff val="5000"/>
                  </a:schemeClr>
                </a:solidFill>
              </a:rPr>
              <a:t>TEORÍA DEL DERECHO</a:t>
            </a:r>
          </a:p>
          <a:p>
            <a:pPr marL="0" indent="0" algn="ctr">
              <a:buNone/>
            </a:pPr>
            <a:r>
              <a:rPr lang="es-ES" sz="2000" dirty="0" smtClean="0">
                <a:solidFill>
                  <a:schemeClr val="tx1">
                    <a:lumMod val="95000"/>
                    <a:lumOff val="5000"/>
                  </a:schemeClr>
                </a:solidFill>
              </a:rPr>
              <a:t>Primer semestre 2020</a:t>
            </a:r>
          </a:p>
          <a:p>
            <a:pPr marL="0" indent="0" algn="ctr">
              <a:buNone/>
            </a:pPr>
            <a:r>
              <a:rPr lang="es-ES" sz="2000" dirty="0" smtClean="0">
                <a:solidFill>
                  <a:schemeClr val="tx1">
                    <a:lumMod val="95000"/>
                    <a:lumOff val="5000"/>
                  </a:schemeClr>
                </a:solidFill>
              </a:rPr>
              <a:t>RRLL-RRII</a:t>
            </a:r>
          </a:p>
        </p:txBody>
      </p:sp>
    </p:spTree>
    <p:extLst>
      <p:ext uri="{BB962C8B-B14F-4D97-AF65-F5344CB8AC3E}">
        <p14:creationId xmlns:p14="http://schemas.microsoft.com/office/powerpoint/2010/main" val="2369872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6938" y="140681"/>
            <a:ext cx="10515600" cy="1325563"/>
          </a:xfrm>
        </p:spPr>
        <p:txBody>
          <a:bodyPr>
            <a:normAutofit/>
          </a:bodyPr>
          <a:lstStyle/>
          <a:p>
            <a:pPr algn="ctr"/>
            <a:r>
              <a:rPr lang="es-ES" sz="4000" dirty="0" smtClean="0">
                <a:solidFill>
                  <a:schemeClr val="accent1">
                    <a:lumMod val="75000"/>
                  </a:schemeClr>
                </a:solidFill>
              </a:rPr>
              <a:t>La posición de </a:t>
            </a:r>
            <a:r>
              <a:rPr lang="es-ES" sz="4000" dirty="0" err="1" smtClean="0">
                <a:solidFill>
                  <a:schemeClr val="accent1">
                    <a:lumMod val="75000"/>
                  </a:schemeClr>
                </a:solidFill>
              </a:rPr>
              <a:t>Riccardo</a:t>
            </a:r>
            <a:r>
              <a:rPr lang="es-ES" sz="4000" dirty="0" smtClean="0">
                <a:solidFill>
                  <a:schemeClr val="accent1">
                    <a:lumMod val="75000"/>
                  </a:schemeClr>
                </a:solidFill>
              </a:rPr>
              <a:t> </a:t>
            </a:r>
            <a:r>
              <a:rPr lang="es-ES" sz="4000" dirty="0" err="1" smtClean="0">
                <a:solidFill>
                  <a:schemeClr val="accent1">
                    <a:lumMod val="75000"/>
                  </a:schemeClr>
                </a:solidFill>
              </a:rPr>
              <a:t>Guastini</a:t>
            </a:r>
            <a:endParaRPr lang="es-ES" sz="4000" dirty="0">
              <a:solidFill>
                <a:schemeClr val="accent1">
                  <a:lumMod val="75000"/>
                </a:schemeClr>
              </a:solidFill>
            </a:endParaRPr>
          </a:p>
        </p:txBody>
      </p:sp>
      <p:sp>
        <p:nvSpPr>
          <p:cNvPr id="3" name="Marcador de contenido 2"/>
          <p:cNvSpPr>
            <a:spLocks noGrp="1"/>
          </p:cNvSpPr>
          <p:nvPr>
            <p:ph idx="1"/>
          </p:nvPr>
        </p:nvSpPr>
        <p:spPr>
          <a:xfrm>
            <a:off x="847898" y="1188720"/>
            <a:ext cx="10505902" cy="4988243"/>
          </a:xfrm>
        </p:spPr>
        <p:txBody>
          <a:bodyPr>
            <a:noAutofit/>
          </a:bodyPr>
          <a:lstStyle/>
          <a:p>
            <a:pPr marL="0" indent="0" algn="just">
              <a:buNone/>
            </a:pPr>
            <a:endParaRPr lang="es-ES" dirty="0" smtClean="0"/>
          </a:p>
          <a:p>
            <a:pPr marL="0" indent="0" algn="just">
              <a:buNone/>
            </a:pPr>
            <a:r>
              <a:rPr lang="es-ES" dirty="0" smtClean="0"/>
              <a:t>= Para </a:t>
            </a:r>
            <a:r>
              <a:rPr lang="es-ES" dirty="0" err="1"/>
              <a:t>Guastini</a:t>
            </a:r>
            <a:r>
              <a:rPr lang="es-ES" dirty="0"/>
              <a:t> es falso que las decisiones de los jueces sean </a:t>
            </a:r>
            <a:r>
              <a:rPr lang="es-ES" dirty="0" smtClean="0"/>
              <a:t>siempre una </a:t>
            </a:r>
            <a:r>
              <a:rPr lang="es-ES" dirty="0"/>
              <a:t>actividad cognitiva, e igualmente lo es que sean siempre una </a:t>
            </a:r>
            <a:r>
              <a:rPr lang="es-ES" dirty="0" smtClean="0"/>
              <a:t>actividad </a:t>
            </a:r>
            <a:r>
              <a:rPr lang="es-ES" dirty="0"/>
              <a:t>discrecional. </a:t>
            </a:r>
            <a:endParaRPr lang="es-ES" dirty="0" smtClean="0"/>
          </a:p>
          <a:p>
            <a:pPr marL="0" indent="0" algn="just">
              <a:buNone/>
            </a:pPr>
            <a:r>
              <a:rPr lang="es-ES" dirty="0" smtClean="0"/>
              <a:t>= Critica </a:t>
            </a:r>
            <a:r>
              <a:rPr lang="es-ES" dirty="0"/>
              <a:t>la teoría intermedia en tanto que asume </a:t>
            </a:r>
            <a:r>
              <a:rPr lang="es-ES" dirty="0" smtClean="0"/>
              <a:t>la posibilidad </a:t>
            </a:r>
            <a:r>
              <a:rPr lang="es-ES" dirty="0"/>
              <a:t>de distinguir objetivamente entre casos fáciles </a:t>
            </a:r>
            <a:r>
              <a:rPr lang="es-ES" dirty="0" smtClean="0"/>
              <a:t>que </a:t>
            </a:r>
            <a:r>
              <a:rPr lang="es-ES" dirty="0"/>
              <a:t>caen </a:t>
            </a:r>
            <a:r>
              <a:rPr lang="es-ES" dirty="0" smtClean="0"/>
              <a:t>en la zona de certeza y </a:t>
            </a:r>
            <a:r>
              <a:rPr lang="es-ES" dirty="0"/>
              <a:t>casos </a:t>
            </a:r>
            <a:r>
              <a:rPr lang="es-ES" dirty="0" smtClean="0"/>
              <a:t>difíciles, pertenecientes </a:t>
            </a:r>
            <a:r>
              <a:rPr lang="es-ES" dirty="0"/>
              <a:t>a la zona de </a:t>
            </a:r>
            <a:r>
              <a:rPr lang="es-ES" dirty="0" smtClean="0"/>
              <a:t>penumbra; </a:t>
            </a:r>
          </a:p>
          <a:p>
            <a:pPr marL="0" indent="0" algn="just">
              <a:buNone/>
            </a:pPr>
            <a:r>
              <a:rPr lang="es-ES" dirty="0"/>
              <a:t>=</a:t>
            </a:r>
            <a:r>
              <a:rPr lang="es-ES" dirty="0" smtClean="0"/>
              <a:t> Sostiene, </a:t>
            </a:r>
            <a:r>
              <a:rPr lang="es-ES" dirty="0"/>
              <a:t>sin embargo, que los </a:t>
            </a:r>
            <a:r>
              <a:rPr lang="es-ES" dirty="0" smtClean="0"/>
              <a:t>intérpretes </a:t>
            </a:r>
            <a:r>
              <a:rPr lang="es-ES" dirty="0"/>
              <a:t>(en particular, los jueces) usan la discrecionalidad no </a:t>
            </a:r>
            <a:r>
              <a:rPr lang="es-ES" dirty="0" smtClean="0"/>
              <a:t>solamente al </a:t>
            </a:r>
            <a:r>
              <a:rPr lang="es-ES" dirty="0"/>
              <a:t>decidir la solución de controversias que caen en la </a:t>
            </a:r>
            <a:r>
              <a:rPr lang="es-ES" i="1" dirty="0" smtClean="0"/>
              <a:t>“zona </a:t>
            </a:r>
            <a:r>
              <a:rPr lang="es-ES" i="1" dirty="0"/>
              <a:t>de </a:t>
            </a:r>
            <a:r>
              <a:rPr lang="es-ES" i="1" dirty="0" smtClean="0"/>
              <a:t>penumbra”, </a:t>
            </a:r>
            <a:r>
              <a:rPr lang="es-ES" dirty="0"/>
              <a:t>sino también al decidir si una controversia cae, o no, en </a:t>
            </a:r>
            <a:r>
              <a:rPr lang="es-ES" dirty="0" smtClean="0"/>
              <a:t>la “</a:t>
            </a:r>
            <a:r>
              <a:rPr lang="es-ES" i="1" dirty="0" smtClean="0"/>
              <a:t>zona de certeza</a:t>
            </a:r>
            <a:r>
              <a:rPr lang="es-ES" dirty="0" smtClean="0"/>
              <a:t>”.</a:t>
            </a:r>
            <a:endParaRPr lang="es-ES" dirty="0"/>
          </a:p>
        </p:txBody>
      </p:sp>
    </p:spTree>
    <p:extLst>
      <p:ext uri="{BB962C8B-B14F-4D97-AF65-F5344CB8AC3E}">
        <p14:creationId xmlns:p14="http://schemas.microsoft.com/office/powerpoint/2010/main" val="3983222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964911"/>
          </a:xfrm>
        </p:spPr>
        <p:txBody>
          <a:bodyPr>
            <a:normAutofit/>
          </a:bodyPr>
          <a:lstStyle/>
          <a:p>
            <a:pPr algn="ctr"/>
            <a:r>
              <a:rPr lang="es-ES" sz="4000" dirty="0" smtClean="0">
                <a:solidFill>
                  <a:schemeClr val="accent1">
                    <a:lumMod val="75000"/>
                  </a:schemeClr>
                </a:solidFill>
              </a:rPr>
              <a:t>La tesis de Duncan Kennedy</a:t>
            </a:r>
            <a:endParaRPr lang="es-ES" sz="4000" dirty="0">
              <a:solidFill>
                <a:schemeClr val="accent1">
                  <a:lumMod val="75000"/>
                </a:schemeClr>
              </a:solidFill>
            </a:endParaRPr>
          </a:p>
        </p:txBody>
      </p:sp>
      <p:sp>
        <p:nvSpPr>
          <p:cNvPr id="3" name="Marcador de contenido 2"/>
          <p:cNvSpPr>
            <a:spLocks noGrp="1"/>
          </p:cNvSpPr>
          <p:nvPr>
            <p:ph idx="1"/>
          </p:nvPr>
        </p:nvSpPr>
        <p:spPr>
          <a:xfrm>
            <a:off x="937952" y="1330036"/>
            <a:ext cx="10515600" cy="4351338"/>
          </a:xfrm>
        </p:spPr>
        <p:txBody>
          <a:bodyPr>
            <a:normAutofit fontScale="92500"/>
          </a:bodyPr>
          <a:lstStyle/>
          <a:p>
            <a:pPr marL="0" indent="0" algn="just">
              <a:buNone/>
            </a:pPr>
            <a:r>
              <a:rPr lang="es-ES" dirty="0" smtClean="0"/>
              <a:t>- Critica duramente a la teoría de R. </a:t>
            </a:r>
            <a:r>
              <a:rPr lang="es-ES" dirty="0" err="1" smtClean="0"/>
              <a:t>Dworkin</a:t>
            </a:r>
            <a:r>
              <a:rPr lang="es-ES" dirty="0" smtClean="0"/>
              <a:t>, a la que considera el paradigma jurídico del liberalismo burgués.</a:t>
            </a:r>
          </a:p>
          <a:p>
            <a:pPr marL="0" indent="0" algn="just">
              <a:buNone/>
            </a:pPr>
            <a:r>
              <a:rPr lang="es-ES" dirty="0" smtClean="0"/>
              <a:t>- Dice que los jueces no son neutrales a la hora de decidir sino que son funcionales a la conservación y fortalecimiento del </a:t>
            </a:r>
            <a:r>
              <a:rPr lang="es-ES" i="1" dirty="0" smtClean="0"/>
              <a:t>“status quo”, </a:t>
            </a:r>
            <a:r>
              <a:rPr lang="es-ES" dirty="0" smtClean="0"/>
              <a:t>que reproduce y refuerza las desigualdades sociales.</a:t>
            </a:r>
          </a:p>
          <a:p>
            <a:pPr marL="0" indent="0" algn="just">
              <a:buNone/>
            </a:pPr>
            <a:r>
              <a:rPr lang="es-ES" dirty="0" smtClean="0"/>
              <a:t>- Postula que en las contiendas jurídicas, la interpretación que se hace del derecho está motivado por intereses y propósitos subjetivos del intérprete: </a:t>
            </a:r>
            <a:r>
              <a:rPr lang="es-ES" dirty="0"/>
              <a:t>e</a:t>
            </a:r>
            <a:r>
              <a:rPr lang="es-ES" dirty="0" smtClean="0"/>
              <a:t>n el caso de los abogados litigantes su motivación es favorecer a sus clientes y en el caso de los jueces lo es el  lograr prestigio profesional o ascensos en sus carreras o favorecer a su propia ideología, ya que la ideología de cada Juez permea los fundamentos jurídicos de las sentencias.</a:t>
            </a:r>
          </a:p>
          <a:p>
            <a:pPr algn="just"/>
            <a:endParaRPr lang="es-ES" dirty="0" smtClean="0"/>
          </a:p>
          <a:p>
            <a:pPr algn="just"/>
            <a:endParaRPr lang="es-ES" dirty="0" smtClean="0"/>
          </a:p>
          <a:p>
            <a:endParaRPr lang="es-ES" dirty="0"/>
          </a:p>
        </p:txBody>
      </p:sp>
    </p:spTree>
    <p:extLst>
      <p:ext uri="{BB962C8B-B14F-4D97-AF65-F5344CB8AC3E}">
        <p14:creationId xmlns:p14="http://schemas.microsoft.com/office/powerpoint/2010/main" val="2270695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760" y="-108701"/>
            <a:ext cx="10515600" cy="1325563"/>
          </a:xfrm>
        </p:spPr>
        <p:txBody>
          <a:bodyPr>
            <a:normAutofit/>
          </a:bodyPr>
          <a:lstStyle/>
          <a:p>
            <a:pPr algn="ctr"/>
            <a:r>
              <a:rPr lang="es-ES" sz="4000" dirty="0" smtClean="0">
                <a:solidFill>
                  <a:schemeClr val="accent1">
                    <a:lumMod val="75000"/>
                  </a:schemeClr>
                </a:solidFill>
              </a:rPr>
              <a:t>Síntesis de la teoría expuesta por Kennedy</a:t>
            </a:r>
            <a:endParaRPr lang="es-ES" sz="4000" dirty="0">
              <a:solidFill>
                <a:schemeClr val="accent1">
                  <a:lumMod val="75000"/>
                </a:schemeClr>
              </a:solidFill>
            </a:endParaRPr>
          </a:p>
        </p:txBody>
      </p:sp>
      <p:sp>
        <p:nvSpPr>
          <p:cNvPr id="3" name="Marcador de contenido 2"/>
          <p:cNvSpPr>
            <a:spLocks noGrp="1"/>
          </p:cNvSpPr>
          <p:nvPr>
            <p:ph idx="1"/>
          </p:nvPr>
        </p:nvSpPr>
        <p:spPr>
          <a:xfrm>
            <a:off x="1062643" y="1052541"/>
            <a:ext cx="10515600" cy="4351338"/>
          </a:xfrm>
        </p:spPr>
        <p:txBody>
          <a:bodyPr>
            <a:normAutofit fontScale="92500" lnSpcReduction="10000"/>
          </a:bodyPr>
          <a:lstStyle/>
          <a:p>
            <a:pPr marL="514350" indent="-514350" algn="just">
              <a:buAutoNum type="arabicParenR"/>
            </a:pPr>
            <a:r>
              <a:rPr lang="es-ES" dirty="0" smtClean="0"/>
              <a:t>Los materiales jurídicos </a:t>
            </a:r>
            <a:r>
              <a:rPr lang="es-ES" dirty="0"/>
              <a:t>n</a:t>
            </a:r>
            <a:r>
              <a:rPr lang="es-ES" dirty="0" smtClean="0"/>
              <a:t>o determinan por sí solos los resultados de los casos particulares;</a:t>
            </a:r>
          </a:p>
          <a:p>
            <a:pPr marL="514350" indent="-514350" algn="just">
              <a:buAutoNum type="arabicParenR"/>
            </a:pPr>
            <a:r>
              <a:rPr lang="es-ES" dirty="0" smtClean="0"/>
              <a:t>La determinación depende  de los atributos de la norma, la actitud que asuma el intérprete y su habilidad estratégica, así como el tiempo histórico de la Comunidad;</a:t>
            </a:r>
          </a:p>
          <a:p>
            <a:pPr marL="514350" indent="-514350" algn="just">
              <a:buAutoNum type="arabicParenR"/>
            </a:pPr>
            <a:r>
              <a:rPr lang="es-ES" dirty="0" smtClean="0"/>
              <a:t>El significado normativo de los materiales jurídicos es potencialmente modificable como consecuencia de la acción estratégica del intérprete en función de los hechos del caso a resolver;</a:t>
            </a:r>
          </a:p>
          <a:p>
            <a:pPr marL="514350" indent="-514350" algn="just">
              <a:buAutoNum type="arabicParenR"/>
            </a:pPr>
            <a:r>
              <a:rPr lang="es-ES" dirty="0" smtClean="0"/>
              <a:t>Y siempre existe la posibilidad de que el Juez pueda abrirse un margen para crear derecho, o sea, crear una solución jurídica inédita para el caso concreto.</a:t>
            </a:r>
          </a:p>
          <a:p>
            <a:endParaRPr lang="es-ES" dirty="0"/>
          </a:p>
        </p:txBody>
      </p:sp>
    </p:spTree>
    <p:extLst>
      <p:ext uri="{BB962C8B-B14F-4D97-AF65-F5344CB8AC3E}">
        <p14:creationId xmlns:p14="http://schemas.microsoft.com/office/powerpoint/2010/main" val="2866723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7941" y="116379"/>
            <a:ext cx="10925004" cy="562090"/>
          </a:xfrm>
        </p:spPr>
        <p:txBody>
          <a:bodyPr>
            <a:normAutofit fontScale="90000"/>
          </a:bodyPr>
          <a:lstStyle/>
          <a:p>
            <a:pPr algn="ctr"/>
            <a:r>
              <a:rPr lang="es-ES" sz="4000" dirty="0" smtClean="0">
                <a:solidFill>
                  <a:schemeClr val="accent1">
                    <a:lumMod val="75000"/>
                  </a:schemeClr>
                </a:solidFill>
              </a:rPr>
              <a:t>Teoría de </a:t>
            </a:r>
            <a:r>
              <a:rPr lang="es-ES" sz="4000" dirty="0" err="1" smtClean="0">
                <a:solidFill>
                  <a:schemeClr val="accent1">
                    <a:lumMod val="75000"/>
                  </a:schemeClr>
                </a:solidFill>
              </a:rPr>
              <a:t>Hart</a:t>
            </a:r>
            <a:r>
              <a:rPr lang="es-ES" sz="4000" dirty="0" smtClean="0">
                <a:solidFill>
                  <a:schemeClr val="accent1">
                    <a:lumMod val="75000"/>
                  </a:schemeClr>
                </a:solidFill>
              </a:rPr>
              <a:t> versus postulados de Kennedy</a:t>
            </a:r>
            <a:endParaRPr lang="es-ES" sz="4000" dirty="0">
              <a:solidFill>
                <a:schemeClr val="accent1">
                  <a:lumMod val="75000"/>
                </a:schemeClr>
              </a:solidFill>
            </a:endParaRPr>
          </a:p>
        </p:txBody>
      </p:sp>
      <p:sp>
        <p:nvSpPr>
          <p:cNvPr id="3" name="Marcador de contenido 2"/>
          <p:cNvSpPr>
            <a:spLocks noGrp="1"/>
          </p:cNvSpPr>
          <p:nvPr>
            <p:ph idx="1"/>
          </p:nvPr>
        </p:nvSpPr>
        <p:spPr>
          <a:xfrm>
            <a:off x="799752" y="603654"/>
            <a:ext cx="10833564" cy="5805459"/>
          </a:xfrm>
        </p:spPr>
        <p:txBody>
          <a:bodyPr>
            <a:noAutofit/>
          </a:bodyPr>
          <a:lstStyle/>
          <a:p>
            <a:pPr marL="0" indent="0" algn="ctr">
              <a:buNone/>
            </a:pPr>
            <a:r>
              <a:rPr lang="es-ES" sz="2000" dirty="0"/>
              <a:t>E</a:t>
            </a:r>
            <a:r>
              <a:rPr lang="es-ES" sz="2000" dirty="0" smtClean="0"/>
              <a:t>l Prof. </a:t>
            </a:r>
            <a:r>
              <a:rPr lang="es-ES" sz="2000" dirty="0" err="1" smtClean="0"/>
              <a:t>Ottonelli</a:t>
            </a:r>
            <a:r>
              <a:rPr lang="es-ES" sz="2000" dirty="0" smtClean="0"/>
              <a:t> contrasta ambas teorías y concluye que: </a:t>
            </a:r>
          </a:p>
          <a:p>
            <a:pPr marL="0" indent="0" algn="just">
              <a:buNone/>
            </a:pPr>
            <a:r>
              <a:rPr lang="es-ES" sz="2000" b="1" dirty="0" smtClean="0"/>
              <a:t>A - Sobre la determinación parcial del derecho</a:t>
            </a:r>
            <a:r>
              <a:rPr lang="es-ES" sz="2000" dirty="0"/>
              <a:t>.</a:t>
            </a:r>
            <a:r>
              <a:rPr lang="es-ES" sz="2000" dirty="0" smtClean="0"/>
              <a:t> Kennedy critica a </a:t>
            </a:r>
            <a:r>
              <a:rPr lang="es-ES" sz="2000" dirty="0" err="1" smtClean="0"/>
              <a:t>Hart</a:t>
            </a:r>
            <a:r>
              <a:rPr lang="es-ES" sz="2000" dirty="0" smtClean="0"/>
              <a:t> que éste no provee una explicación satisfactoria de su clasificación entre casos fáciles y casos difíciles.  </a:t>
            </a:r>
            <a:r>
              <a:rPr lang="es-ES" sz="2000" dirty="0"/>
              <a:t>M</a:t>
            </a:r>
            <a:r>
              <a:rPr lang="es-ES" sz="2000" dirty="0" smtClean="0"/>
              <a:t>ás allá que </a:t>
            </a:r>
            <a:r>
              <a:rPr lang="es-ES" sz="2000" dirty="0" err="1" smtClean="0"/>
              <a:t>Hart</a:t>
            </a:r>
            <a:r>
              <a:rPr lang="es-ES" sz="2000" dirty="0" smtClean="0"/>
              <a:t> merezca o no la crítica, </a:t>
            </a:r>
            <a:r>
              <a:rPr lang="es-ES" sz="2000" dirty="0" err="1" smtClean="0"/>
              <a:t>Ottonelli</a:t>
            </a:r>
            <a:r>
              <a:rPr lang="es-ES" sz="2000" dirty="0" smtClean="0"/>
              <a:t> precisa que: </a:t>
            </a:r>
            <a:r>
              <a:rPr lang="es-ES" sz="2000" i="1" dirty="0" smtClean="0"/>
              <a:t>“en la mayoría de los litigios judiciales, las disputas versan sobre la interpretación de los hechos del caso según lo que cada quien considera probado.” </a:t>
            </a:r>
            <a:r>
              <a:rPr lang="es-ES" sz="2000" dirty="0" smtClean="0"/>
              <a:t> </a:t>
            </a:r>
            <a:endParaRPr lang="es-ES" sz="2000" dirty="0"/>
          </a:p>
          <a:p>
            <a:pPr marL="0" indent="0" algn="just">
              <a:buNone/>
            </a:pPr>
            <a:r>
              <a:rPr lang="es-ES" sz="2000" dirty="0" smtClean="0"/>
              <a:t>Que cada litigante se esforzará en presentar al Juez un relato de los hechos que encuadren en la solución más favorable a sus intereses, y el Juez deberá construir la suya propia para dictar la sentencia, tomando lo que considere correcto de las versiones de las partes, con un margen más o menos amplio para influenciar ideológicamente en la solución. </a:t>
            </a:r>
          </a:p>
          <a:p>
            <a:pPr marL="0" indent="0" algn="just">
              <a:buNone/>
            </a:pPr>
            <a:r>
              <a:rPr lang="es-ES" sz="2000" u="sng" dirty="0" smtClean="0"/>
              <a:t>B.</a:t>
            </a:r>
            <a:r>
              <a:rPr lang="es-ES" sz="2000" i="1" dirty="0" smtClean="0"/>
              <a:t> </a:t>
            </a:r>
            <a:r>
              <a:rPr lang="es-ES" sz="2000" b="1" dirty="0" smtClean="0"/>
              <a:t>Determinación (</a:t>
            </a:r>
            <a:r>
              <a:rPr lang="es-ES" sz="2000" b="1" dirty="0" smtClean="0"/>
              <a:t>parcial o </a:t>
            </a:r>
            <a:r>
              <a:rPr lang="es-ES" sz="2000" b="1" i="1" dirty="0" smtClean="0"/>
              <a:t>“débil”</a:t>
            </a:r>
            <a:r>
              <a:rPr lang="es-ES" sz="2000" b="1" dirty="0" smtClean="0"/>
              <a:t>)</a:t>
            </a:r>
            <a:r>
              <a:rPr lang="es-ES" sz="2000" b="1" i="1" dirty="0" smtClean="0"/>
              <a:t> </a:t>
            </a:r>
            <a:r>
              <a:rPr lang="es-ES" sz="2000" b="1" dirty="0" smtClean="0"/>
              <a:t>no es equivalente a neutralidad</a:t>
            </a:r>
            <a:r>
              <a:rPr lang="es-ES" sz="2000" dirty="0" smtClean="0"/>
              <a:t>. Decir que el derecho es parcialmente determinado no significa que sea un fenómeno neutral en términos ideológicos, sino todo lo contrario. Y explica tal extremo apoyándose en las teorías críticas del derecho, en particular en las reflexiones sobre la relación entre derecho e ideología de los Profesores </a:t>
            </a:r>
            <a:r>
              <a:rPr lang="es-ES" sz="2000" dirty="0" err="1" smtClean="0"/>
              <a:t>Cárcova</a:t>
            </a:r>
            <a:r>
              <a:rPr lang="es-ES" sz="2000" dirty="0" smtClean="0"/>
              <a:t> y </a:t>
            </a:r>
            <a:r>
              <a:rPr lang="es-ES" sz="2000" dirty="0" err="1" smtClean="0"/>
              <a:t>Meliante</a:t>
            </a:r>
            <a:r>
              <a:rPr lang="es-ES" sz="2000" dirty="0" smtClean="0"/>
              <a:t>, concluyendo que la ideología siempre está presente cuando el juez dicta su sentencia, pero ello no impide que el derecho siga siendo parcialmente determinado.</a:t>
            </a:r>
            <a:endParaRPr lang="es-ES" sz="2000" i="1" dirty="0" smtClean="0"/>
          </a:p>
          <a:p>
            <a:pPr marL="0" indent="0" algn="just">
              <a:buNone/>
            </a:pPr>
            <a:r>
              <a:rPr lang="es-ES" sz="2000" u="sng" dirty="0" smtClean="0"/>
              <a:t>C</a:t>
            </a:r>
            <a:r>
              <a:rPr lang="es-ES" sz="2000" dirty="0" smtClean="0"/>
              <a:t>.</a:t>
            </a:r>
            <a:r>
              <a:rPr lang="es-ES" sz="2000" b="1" dirty="0" smtClean="0"/>
              <a:t> La ideología jurídica forma parte de la ideología de los jueces. </a:t>
            </a:r>
            <a:r>
              <a:rPr lang="es-ES" sz="2000" dirty="0" smtClean="0"/>
              <a:t>Asume que los jueces son sujetos ideologizados y que comprenden el fenómeno jurídico que les toca resolver desde su historicidad como seres humanos, con sus prejuicios y  preferencias, más allá del compromiso institucional o ideología jurídica que cada uno de ellos posea. (</a:t>
            </a:r>
            <a:r>
              <a:rPr lang="es-ES" sz="2000" i="1" dirty="0" smtClean="0"/>
              <a:t>punto de vista interno </a:t>
            </a:r>
            <a:r>
              <a:rPr lang="es-ES" sz="2000" dirty="0" smtClean="0"/>
              <a:t>de </a:t>
            </a:r>
            <a:r>
              <a:rPr lang="es-ES" sz="2000" dirty="0" err="1" smtClean="0"/>
              <a:t>Hart</a:t>
            </a:r>
            <a:r>
              <a:rPr lang="es-ES" sz="2000" dirty="0" smtClean="0"/>
              <a:t>, </a:t>
            </a:r>
            <a:r>
              <a:rPr lang="es-ES" sz="2000" i="1" dirty="0" smtClean="0"/>
              <a:t>conciencia institucional </a:t>
            </a:r>
            <a:r>
              <a:rPr lang="es-ES" sz="2000" dirty="0" smtClean="0"/>
              <a:t>del Ross).</a:t>
            </a:r>
          </a:p>
          <a:p>
            <a:pPr algn="just"/>
            <a:endParaRPr lang="es-ES" sz="2000" b="1" dirty="0"/>
          </a:p>
        </p:txBody>
      </p:sp>
    </p:spTree>
    <p:extLst>
      <p:ext uri="{BB962C8B-B14F-4D97-AF65-F5344CB8AC3E}">
        <p14:creationId xmlns:p14="http://schemas.microsoft.com/office/powerpoint/2010/main" val="590061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1572" y="-14692"/>
            <a:ext cx="10541925" cy="1067233"/>
          </a:xfrm>
        </p:spPr>
        <p:txBody>
          <a:bodyPr>
            <a:normAutofit fontScale="90000"/>
          </a:bodyPr>
          <a:lstStyle/>
          <a:p>
            <a:pPr algn="ctr"/>
            <a:r>
              <a:rPr lang="es-ES" sz="4000" dirty="0" smtClean="0">
                <a:solidFill>
                  <a:schemeClr val="accent1">
                    <a:lumMod val="75000"/>
                  </a:schemeClr>
                </a:solidFill>
              </a:rPr>
              <a:t>La tesis de Eugenio </a:t>
            </a:r>
            <a:r>
              <a:rPr lang="es-ES" sz="4000" dirty="0" err="1" smtClean="0">
                <a:solidFill>
                  <a:schemeClr val="accent1">
                    <a:lumMod val="75000"/>
                  </a:schemeClr>
                </a:solidFill>
              </a:rPr>
              <a:t>Bulygin</a:t>
            </a:r>
            <a:r>
              <a:rPr lang="es-ES" sz="4000" dirty="0" smtClean="0">
                <a:solidFill>
                  <a:schemeClr val="accent1">
                    <a:lumMod val="75000"/>
                  </a:schemeClr>
                </a:solidFill>
              </a:rPr>
              <a:t/>
            </a:r>
            <a:br>
              <a:rPr lang="es-ES" sz="4000" dirty="0" smtClean="0">
                <a:solidFill>
                  <a:schemeClr val="accent1">
                    <a:lumMod val="75000"/>
                  </a:schemeClr>
                </a:solidFill>
              </a:rPr>
            </a:br>
            <a:r>
              <a:rPr lang="es-ES" sz="4000" dirty="0" smtClean="0">
                <a:solidFill>
                  <a:schemeClr val="accent1">
                    <a:lumMod val="75000"/>
                  </a:schemeClr>
                </a:solidFill>
              </a:rPr>
              <a:t>Los Jueces ¿crean derecho?</a:t>
            </a:r>
            <a:endParaRPr lang="es-ES" sz="4000" dirty="0">
              <a:solidFill>
                <a:schemeClr val="accent1">
                  <a:lumMod val="75000"/>
                </a:schemeClr>
              </a:solidFill>
            </a:endParaRPr>
          </a:p>
        </p:txBody>
      </p:sp>
      <p:sp>
        <p:nvSpPr>
          <p:cNvPr id="3" name="Marcador de contenido 2"/>
          <p:cNvSpPr>
            <a:spLocks noGrp="1"/>
          </p:cNvSpPr>
          <p:nvPr>
            <p:ph idx="1"/>
          </p:nvPr>
        </p:nvSpPr>
        <p:spPr>
          <a:xfrm>
            <a:off x="1072341" y="1052541"/>
            <a:ext cx="10505901" cy="5198630"/>
          </a:xfrm>
        </p:spPr>
        <p:txBody>
          <a:bodyPr>
            <a:normAutofit fontScale="92500"/>
          </a:bodyPr>
          <a:lstStyle/>
          <a:p>
            <a:pPr marL="0" indent="0" algn="just">
              <a:buNone/>
            </a:pPr>
            <a:r>
              <a:rPr lang="es-ES" dirty="0"/>
              <a:t>S</a:t>
            </a:r>
            <a:r>
              <a:rPr lang="es-ES" dirty="0" smtClean="0"/>
              <a:t>ostiene que los jueces no crean derecho en situaciones normales, pero sí lo hacen porque crean normas generales en situaciones muy especiales.</a:t>
            </a:r>
          </a:p>
          <a:p>
            <a:pPr marL="0" indent="0" algn="just">
              <a:buNone/>
            </a:pPr>
            <a:r>
              <a:rPr lang="es-ES" dirty="0" smtClean="0"/>
              <a:t>Y justifica su posición postulando que: </a:t>
            </a:r>
          </a:p>
          <a:p>
            <a:pPr marL="514350" indent="-514350" algn="just">
              <a:buAutoNum type="alphaLcParenR"/>
            </a:pPr>
            <a:r>
              <a:rPr lang="es-ES" dirty="0" smtClean="0"/>
              <a:t>en contra de lo afirmado por Kelsen que sostiene que los jueces crean derecho cuando solucionan el caso individual, dice que las sentencias no pueden ser llamadas </a:t>
            </a:r>
            <a:r>
              <a:rPr lang="es-ES" i="1" dirty="0" smtClean="0"/>
              <a:t>normas</a:t>
            </a:r>
            <a:r>
              <a:rPr lang="es-ES" dirty="0" smtClean="0"/>
              <a:t> porque carecen de generalidad y es la diferencia fundamental entre el acto del legislador y el acto del juez; </a:t>
            </a:r>
          </a:p>
          <a:p>
            <a:pPr marL="514350" indent="-514350" algn="just">
              <a:buAutoNum type="alphaLcParenR"/>
            </a:pPr>
            <a:r>
              <a:rPr lang="es-ES" dirty="0" smtClean="0"/>
              <a:t>que el juez sólo crea derecho cuando la norma general mediante la cual justifica su decisión no es una norma creada por el legislador; </a:t>
            </a:r>
          </a:p>
          <a:p>
            <a:pPr marL="514350" indent="-514350" algn="just">
              <a:buAutoNum type="alphaLcParenR"/>
            </a:pPr>
            <a:r>
              <a:rPr lang="es-ES" dirty="0" smtClean="0"/>
              <a:t>por eso el jurista debe preguntarse ¿qué debe y qué puede hacer el juez cuando el derecho no soluciona su caso, cuando hay una laguna normativa?</a:t>
            </a:r>
          </a:p>
          <a:p>
            <a:pPr marL="0" indent="0" algn="just">
              <a:buNone/>
            </a:pPr>
            <a:endParaRPr lang="es-ES" dirty="0" smtClean="0"/>
          </a:p>
          <a:p>
            <a:endParaRPr lang="es-ES" dirty="0"/>
          </a:p>
        </p:txBody>
      </p:sp>
    </p:spTree>
    <p:extLst>
      <p:ext uri="{BB962C8B-B14F-4D97-AF65-F5344CB8AC3E}">
        <p14:creationId xmlns:p14="http://schemas.microsoft.com/office/powerpoint/2010/main" val="3794206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1572" y="-14692"/>
            <a:ext cx="10541925" cy="1067233"/>
          </a:xfrm>
        </p:spPr>
        <p:txBody>
          <a:bodyPr>
            <a:normAutofit fontScale="90000"/>
          </a:bodyPr>
          <a:lstStyle/>
          <a:p>
            <a:pPr algn="ctr"/>
            <a:r>
              <a:rPr lang="es-ES" sz="4000" dirty="0" smtClean="0"/>
              <a:t/>
            </a:r>
            <a:br>
              <a:rPr lang="es-ES" sz="4000" dirty="0" smtClean="0"/>
            </a:br>
            <a:r>
              <a:rPr lang="es-ES" sz="4000" dirty="0" smtClean="0">
                <a:solidFill>
                  <a:schemeClr val="accent1">
                    <a:lumMod val="75000"/>
                  </a:schemeClr>
                </a:solidFill>
              </a:rPr>
              <a:t>¿Qué </a:t>
            </a:r>
            <a:r>
              <a:rPr lang="es-ES" sz="4000" dirty="0">
                <a:solidFill>
                  <a:schemeClr val="accent1">
                    <a:lumMod val="75000"/>
                  </a:schemeClr>
                </a:solidFill>
              </a:rPr>
              <a:t>debe y qué puede hacer el juez </a:t>
            </a:r>
            <a:r>
              <a:rPr lang="es-ES" sz="4000" dirty="0" smtClean="0">
                <a:solidFill>
                  <a:schemeClr val="accent1">
                    <a:lumMod val="75000"/>
                  </a:schemeClr>
                </a:solidFill>
              </a:rPr>
              <a:t>frente a una laguna normativa?</a:t>
            </a:r>
            <a:r>
              <a:rPr lang="es-ES" sz="4000" dirty="0">
                <a:solidFill>
                  <a:schemeClr val="accent1">
                    <a:lumMod val="75000"/>
                  </a:schemeClr>
                </a:solidFill>
              </a:rPr>
              <a:t/>
            </a:r>
            <a:br>
              <a:rPr lang="es-ES" sz="4000" dirty="0">
                <a:solidFill>
                  <a:schemeClr val="accent1">
                    <a:lumMod val="75000"/>
                  </a:schemeClr>
                </a:solidFill>
              </a:rPr>
            </a:br>
            <a:endParaRPr lang="es-ES" sz="4000" dirty="0">
              <a:solidFill>
                <a:schemeClr val="accent1">
                  <a:lumMod val="75000"/>
                </a:schemeClr>
              </a:solidFill>
            </a:endParaRPr>
          </a:p>
        </p:txBody>
      </p:sp>
      <p:sp>
        <p:nvSpPr>
          <p:cNvPr id="3" name="Marcador de contenido 2"/>
          <p:cNvSpPr>
            <a:spLocks noGrp="1"/>
          </p:cNvSpPr>
          <p:nvPr>
            <p:ph idx="1"/>
          </p:nvPr>
        </p:nvSpPr>
        <p:spPr>
          <a:xfrm>
            <a:off x="989215" y="1052540"/>
            <a:ext cx="10589028" cy="5140441"/>
          </a:xfrm>
        </p:spPr>
        <p:txBody>
          <a:bodyPr>
            <a:normAutofit fontScale="92500" lnSpcReduction="10000"/>
          </a:bodyPr>
          <a:lstStyle/>
          <a:p>
            <a:pPr marL="0" indent="0" algn="ctr">
              <a:buNone/>
            </a:pPr>
            <a:r>
              <a:rPr lang="es-ES" dirty="0" smtClean="0"/>
              <a:t>Frente a una laguna normativa hay (principalmente) 3 posiciones: </a:t>
            </a:r>
          </a:p>
          <a:p>
            <a:pPr marL="514350" indent="-514350" algn="just">
              <a:buAutoNum type="arabicPeriod"/>
            </a:pPr>
            <a:r>
              <a:rPr lang="es-ES" dirty="0"/>
              <a:t>E</a:t>
            </a:r>
            <a:r>
              <a:rPr lang="es-ES" dirty="0" smtClean="0"/>
              <a:t>l derecho es necesariamente completo y no tiene lagunas (Kelsen).</a:t>
            </a:r>
          </a:p>
          <a:p>
            <a:pPr marL="514350" indent="-514350" algn="just">
              <a:buAutoNum type="arabicPeriod"/>
            </a:pPr>
            <a:r>
              <a:rPr lang="es-ES" dirty="0"/>
              <a:t>A</a:t>
            </a:r>
            <a:r>
              <a:rPr lang="es-ES" dirty="0" smtClean="0"/>
              <a:t>unque haya lagunas, esto no impide que los jueces puedan resolver todos los casos mediante la aplicación de las normas generales preexistentes (Ruiz Manero y </a:t>
            </a:r>
            <a:r>
              <a:rPr lang="es-ES" dirty="0" err="1" smtClean="0"/>
              <a:t>Atria</a:t>
            </a:r>
            <a:r>
              <a:rPr lang="es-ES" dirty="0" smtClean="0"/>
              <a:t>) y cuando el derecho nada dice con respecto al caso específico el juez debe rechazar la demanda;</a:t>
            </a:r>
          </a:p>
          <a:p>
            <a:pPr marL="514350" indent="-514350" algn="just">
              <a:buAutoNum type="arabicPeriod"/>
            </a:pPr>
            <a:r>
              <a:rPr lang="es-ES" dirty="0"/>
              <a:t>L</a:t>
            </a:r>
            <a:r>
              <a:rPr lang="es-ES" dirty="0" smtClean="0"/>
              <a:t>a existencia o inexistencia de lagunas es una cuestión empírica y por tanto contingente. Posición sostenida por </a:t>
            </a:r>
            <a:r>
              <a:rPr lang="es-ES" dirty="0" err="1" smtClean="0"/>
              <a:t>Bulygin</a:t>
            </a:r>
            <a:r>
              <a:rPr lang="es-ES" dirty="0" smtClean="0"/>
              <a:t> en su libro “</a:t>
            </a:r>
            <a:r>
              <a:rPr lang="es-ES" i="1" dirty="0" err="1" smtClean="0"/>
              <a:t>Normative</a:t>
            </a:r>
            <a:r>
              <a:rPr lang="es-ES" i="1" dirty="0" smtClean="0"/>
              <a:t> </a:t>
            </a:r>
            <a:r>
              <a:rPr lang="es-ES" i="1" dirty="0" err="1" smtClean="0"/>
              <a:t>Systems</a:t>
            </a:r>
            <a:r>
              <a:rPr lang="es-ES" i="1" dirty="0" smtClean="0"/>
              <a:t>” </a:t>
            </a:r>
            <a:r>
              <a:rPr lang="es-ES" dirty="0" smtClean="0"/>
              <a:t>en coautoría con Carlos E. </a:t>
            </a:r>
            <a:r>
              <a:rPr lang="es-ES" dirty="0" err="1" smtClean="0"/>
              <a:t>Alchourrón</a:t>
            </a:r>
            <a:r>
              <a:rPr lang="es-ES" dirty="0" smtClean="0"/>
              <a:t>, donde concluyen que, a veces, los jueces se ven obligados a crear normas  generales cuando se enfrentan con casos de lagunas o contradicciones normativas y en casos de lagunas axiológicas, o sea, cuando la solución dada por la norma general es extremadamente injusta para el caso individual.  </a:t>
            </a:r>
            <a:r>
              <a:rPr lang="es-ES" smtClean="0"/>
              <a:t>(Y crea un precedente). </a:t>
            </a:r>
            <a:endParaRPr lang="es-ES" dirty="0" smtClean="0"/>
          </a:p>
          <a:p>
            <a:endParaRPr lang="es-ES" dirty="0"/>
          </a:p>
        </p:txBody>
      </p:sp>
    </p:spTree>
    <p:extLst>
      <p:ext uri="{BB962C8B-B14F-4D97-AF65-F5344CB8AC3E}">
        <p14:creationId xmlns:p14="http://schemas.microsoft.com/office/powerpoint/2010/main" val="2633744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1572" y="-14692"/>
            <a:ext cx="10541925" cy="1067233"/>
          </a:xfrm>
        </p:spPr>
        <p:txBody>
          <a:bodyPr>
            <a:normAutofit fontScale="90000"/>
          </a:bodyPr>
          <a:lstStyle/>
          <a:p>
            <a:pPr algn="ctr"/>
            <a:r>
              <a:rPr lang="es-ES" sz="4000" dirty="0" smtClean="0">
                <a:solidFill>
                  <a:schemeClr val="accent1">
                    <a:lumMod val="75000"/>
                  </a:schemeClr>
                </a:solidFill>
              </a:rPr>
              <a:t/>
            </a:r>
            <a:br>
              <a:rPr lang="es-ES" sz="4000" dirty="0" smtClean="0">
                <a:solidFill>
                  <a:schemeClr val="accent1">
                    <a:lumMod val="75000"/>
                  </a:schemeClr>
                </a:solidFill>
              </a:rPr>
            </a:br>
            <a:r>
              <a:rPr lang="es-ES" sz="4000" dirty="0" smtClean="0">
                <a:solidFill>
                  <a:schemeClr val="accent1">
                    <a:lumMod val="75000"/>
                  </a:schemeClr>
                </a:solidFill>
              </a:rPr>
              <a:t>Bibliografía</a:t>
            </a:r>
            <a:br>
              <a:rPr lang="es-ES" sz="4000" dirty="0" smtClean="0">
                <a:solidFill>
                  <a:schemeClr val="accent1">
                    <a:lumMod val="75000"/>
                  </a:schemeClr>
                </a:solidFill>
              </a:rPr>
            </a:br>
            <a:endParaRPr lang="es-ES" sz="4000" dirty="0">
              <a:solidFill>
                <a:schemeClr val="accent1">
                  <a:lumMod val="75000"/>
                </a:schemeClr>
              </a:solidFill>
            </a:endParaRPr>
          </a:p>
        </p:txBody>
      </p:sp>
      <p:sp>
        <p:nvSpPr>
          <p:cNvPr id="3" name="Marcador de contenido 2"/>
          <p:cNvSpPr>
            <a:spLocks noGrp="1"/>
          </p:cNvSpPr>
          <p:nvPr>
            <p:ph idx="1"/>
          </p:nvPr>
        </p:nvSpPr>
        <p:spPr>
          <a:xfrm>
            <a:off x="1062643" y="1052541"/>
            <a:ext cx="10515600" cy="4351338"/>
          </a:xfrm>
        </p:spPr>
        <p:txBody>
          <a:bodyPr>
            <a:normAutofit/>
          </a:bodyPr>
          <a:lstStyle/>
          <a:p>
            <a:pPr algn="just"/>
            <a:endParaRPr lang="es-ES" sz="2000" dirty="0" smtClean="0"/>
          </a:p>
          <a:p>
            <a:pPr algn="just"/>
            <a:r>
              <a:rPr lang="es-ES" sz="2000" dirty="0" smtClean="0"/>
              <a:t>BULYGIN, Eugenio: </a:t>
            </a:r>
            <a:r>
              <a:rPr lang="es-ES" sz="2000" i="1" dirty="0" smtClean="0"/>
              <a:t>“LOS JUECES ¿CREAN DERECHO?” </a:t>
            </a:r>
            <a:r>
              <a:rPr lang="es-ES" sz="2000" dirty="0" err="1" smtClean="0"/>
              <a:t>Isonomía</a:t>
            </a:r>
            <a:r>
              <a:rPr lang="es-ES" sz="2000" dirty="0" smtClean="0"/>
              <a:t> No. 18/abril 2003.</a:t>
            </a:r>
          </a:p>
          <a:p>
            <a:pPr algn="just"/>
            <a:r>
              <a:rPr lang="es-ES" sz="2000" dirty="0" smtClean="0"/>
              <a:t>GUASTINI, </a:t>
            </a:r>
            <a:r>
              <a:rPr lang="es-ES" sz="2000" dirty="0" err="1" smtClean="0"/>
              <a:t>Riccardo</a:t>
            </a:r>
            <a:r>
              <a:rPr lang="es-ES" sz="2000" dirty="0" smtClean="0"/>
              <a:t>. Capítulo Primero: “</a:t>
            </a:r>
            <a:r>
              <a:rPr lang="es-ES" sz="2000" i="1" dirty="0" smtClean="0"/>
              <a:t>LA INTERPRETACIÓN: OBJETOS, CONCEPTOS Y TEORÍAS.”</a:t>
            </a:r>
          </a:p>
          <a:p>
            <a:pPr algn="just"/>
            <a:r>
              <a:rPr lang="es-ES" sz="2000" i="1" dirty="0" smtClean="0"/>
              <a:t>OTTONELLI, Nelson. “INTERPRETACIÓN JURÍDICA Y DECISIÓN JUDICIAL: LA INDERMINACIÓN PARCIAL DEL DERECHO Y SU CARÁCTER NO NEUTRAL. UNA BÚSQUEDA DE VÍNCULOS ENTRE LAS TEORÍAS DE HART Y DE KENNEDY.” </a:t>
            </a:r>
            <a:r>
              <a:rPr lang="es-ES" sz="2000" dirty="0" smtClean="0"/>
              <a:t>Revista Ruptura, año 5, número 6, p. 199 a 216.</a:t>
            </a:r>
          </a:p>
          <a:p>
            <a:pPr marL="0" indent="0" algn="just">
              <a:buNone/>
            </a:pPr>
            <a:endParaRPr lang="es-ES" sz="2000" dirty="0" smtClean="0"/>
          </a:p>
          <a:p>
            <a:endParaRPr lang="es-ES" sz="2000" dirty="0"/>
          </a:p>
        </p:txBody>
      </p:sp>
    </p:spTree>
    <p:extLst>
      <p:ext uri="{BB962C8B-B14F-4D97-AF65-F5344CB8AC3E}">
        <p14:creationId xmlns:p14="http://schemas.microsoft.com/office/powerpoint/2010/main" val="374123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450484" cy="848533"/>
          </a:xfrm>
        </p:spPr>
        <p:txBody>
          <a:bodyPr>
            <a:normAutofit/>
          </a:bodyPr>
          <a:lstStyle/>
          <a:p>
            <a:pPr algn="ctr"/>
            <a:r>
              <a:rPr lang="es-ES" sz="4000" dirty="0" smtClean="0">
                <a:solidFill>
                  <a:schemeClr val="accent1">
                    <a:lumMod val="75000"/>
                  </a:schemeClr>
                </a:solidFill>
              </a:rPr>
              <a:t>Interpretación jurídica.</a:t>
            </a:r>
            <a:endParaRPr lang="es-ES" sz="4000" dirty="0">
              <a:solidFill>
                <a:schemeClr val="accent1">
                  <a:lumMod val="75000"/>
                </a:schemeClr>
              </a:solidFill>
            </a:endParaRPr>
          </a:p>
        </p:txBody>
      </p:sp>
      <p:sp>
        <p:nvSpPr>
          <p:cNvPr id="3" name="Marcador de contenido 2"/>
          <p:cNvSpPr>
            <a:spLocks noGrp="1"/>
          </p:cNvSpPr>
          <p:nvPr>
            <p:ph idx="1"/>
          </p:nvPr>
        </p:nvSpPr>
        <p:spPr>
          <a:xfrm>
            <a:off x="1030778" y="1105594"/>
            <a:ext cx="10648603" cy="5345082"/>
          </a:xfrm>
        </p:spPr>
        <p:txBody>
          <a:bodyPr>
            <a:noAutofit/>
          </a:bodyPr>
          <a:lstStyle/>
          <a:p>
            <a:pPr marL="0" indent="0" algn="just">
              <a:buNone/>
            </a:pPr>
            <a:r>
              <a:rPr lang="es-ES" sz="2000" dirty="0" smtClean="0"/>
              <a:t>Siguiendo a </a:t>
            </a:r>
            <a:r>
              <a:rPr lang="es-ES" sz="2000" dirty="0" err="1" smtClean="0"/>
              <a:t>Guastini</a:t>
            </a:r>
            <a:r>
              <a:rPr lang="es-ES" sz="2000" dirty="0" smtClean="0"/>
              <a:t>, la interpretación jurídica es la </a:t>
            </a:r>
            <a:r>
              <a:rPr lang="es-ES" sz="2000" b="1" dirty="0" smtClean="0"/>
              <a:t>actividad</a:t>
            </a:r>
            <a:r>
              <a:rPr lang="es-ES" sz="2000" dirty="0" smtClean="0"/>
              <a:t> de averiguar o decidir el significado de algún documento o texto jurídico y el </a:t>
            </a:r>
            <a:r>
              <a:rPr lang="es-ES" sz="2000" b="1" dirty="0" smtClean="0"/>
              <a:t>resultado</a:t>
            </a:r>
            <a:r>
              <a:rPr lang="es-ES" sz="2000" dirty="0" smtClean="0"/>
              <a:t> de esa actividad. </a:t>
            </a:r>
          </a:p>
          <a:p>
            <a:pPr marL="0" indent="0" algn="just">
              <a:buNone/>
            </a:pPr>
            <a:r>
              <a:rPr lang="es-ES" sz="2000" dirty="0" smtClean="0"/>
              <a:t>Interpretación jurídica significa CLARIFICAR EL CONTENIDO O EL CAMPO DE APLICACIÓN DE UNA NORMA.</a:t>
            </a:r>
          </a:p>
          <a:p>
            <a:pPr marL="0" indent="0" algn="just">
              <a:buNone/>
            </a:pPr>
            <a:r>
              <a:rPr lang="es-ES" sz="2000" dirty="0" smtClean="0"/>
              <a:t>Precisión. Hay entre los juristas:</a:t>
            </a:r>
          </a:p>
          <a:p>
            <a:pPr marL="514350" indent="-514350" algn="just">
              <a:buAutoNum type="alphaLcPeriod"/>
            </a:pPr>
            <a:r>
              <a:rPr lang="es-ES" sz="2000" b="1" dirty="0" smtClean="0"/>
              <a:t>Un concepto restringido de interpretación.</a:t>
            </a:r>
          </a:p>
          <a:p>
            <a:pPr marL="0" indent="0" algn="just">
              <a:buNone/>
            </a:pPr>
            <a:r>
              <a:rPr lang="es-ES" sz="2000" dirty="0" smtClean="0"/>
              <a:t>En sentido estricto interpretación se emplea para referirse a la atribución de significado a una formulación normativa ante la duda o controversia en torno a una norma o texto jurídico, por lo que significa </a:t>
            </a:r>
            <a:r>
              <a:rPr lang="es-ES" sz="2000" i="1" dirty="0" smtClean="0"/>
              <a:t>“decisión en torno al significado no de un texto cualquiera en cualquier circunstancia sino (sólo) de un texto oscuro en una situación dudosa.” </a:t>
            </a:r>
            <a:r>
              <a:rPr lang="es-ES" sz="2000" dirty="0" smtClean="0"/>
              <a:t>No hay interpretación siempre que un texto sea claro y no deje lugar a dudas o controversias.</a:t>
            </a:r>
          </a:p>
          <a:p>
            <a:pPr marL="0" indent="0" algn="just">
              <a:buNone/>
            </a:pPr>
            <a:r>
              <a:rPr lang="es-ES" sz="2000" b="1" dirty="0" smtClean="0"/>
              <a:t>b.</a:t>
            </a:r>
            <a:r>
              <a:rPr lang="es-ES" sz="2000" dirty="0" smtClean="0"/>
              <a:t>  </a:t>
            </a:r>
            <a:r>
              <a:rPr lang="es-ES" sz="2000" b="1" dirty="0" smtClean="0"/>
              <a:t>Un concepto amplio de interpretación.</a:t>
            </a:r>
          </a:p>
          <a:p>
            <a:pPr marL="0" indent="0" algn="just">
              <a:buNone/>
            </a:pPr>
            <a:r>
              <a:rPr lang="es-ES" sz="2000" dirty="0" smtClean="0"/>
              <a:t>En un sentido amplio, interpretación se emplea para referirse a cualquier atribución de significado o una formulación normativa, independientemente de dudas o controversias. Según este modo de utilizar el término en examen, cualquier texto, en cualquier situación, requiere interpretación, porque la interpretación es el presupuesto necesario para la </a:t>
            </a:r>
            <a:r>
              <a:rPr lang="es-ES" sz="2000" dirty="0"/>
              <a:t>aplicación del </a:t>
            </a:r>
            <a:r>
              <a:rPr lang="es-ES" sz="2000" dirty="0" smtClean="0"/>
              <a:t>Derecho.</a:t>
            </a:r>
          </a:p>
          <a:p>
            <a:pPr marL="514350" indent="-514350" algn="just">
              <a:buAutoNum type="alphaLcPeriod"/>
            </a:pPr>
            <a:endParaRPr lang="es-ES" sz="2000" dirty="0" smtClean="0"/>
          </a:p>
          <a:p>
            <a:pPr marL="0" indent="0">
              <a:buNone/>
            </a:pPr>
            <a:endParaRPr lang="es-ES" sz="2000" dirty="0"/>
          </a:p>
        </p:txBody>
      </p:sp>
    </p:spTree>
    <p:extLst>
      <p:ext uri="{BB962C8B-B14F-4D97-AF65-F5344CB8AC3E}">
        <p14:creationId xmlns:p14="http://schemas.microsoft.com/office/powerpoint/2010/main" val="2090502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4000" dirty="0" smtClean="0">
                <a:solidFill>
                  <a:schemeClr val="accent1">
                    <a:lumMod val="75000"/>
                  </a:schemeClr>
                </a:solidFill>
              </a:rPr>
              <a:t>Interpretación versus aplicación</a:t>
            </a:r>
            <a:r>
              <a:rPr lang="es-ES" dirty="0" smtClean="0"/>
              <a:t>.</a:t>
            </a:r>
            <a:endParaRPr lang="es-ES" dirty="0"/>
          </a:p>
        </p:txBody>
      </p:sp>
      <p:sp>
        <p:nvSpPr>
          <p:cNvPr id="3" name="Marcador de contenido 2"/>
          <p:cNvSpPr>
            <a:spLocks noGrp="1"/>
          </p:cNvSpPr>
          <p:nvPr>
            <p:ph idx="1"/>
          </p:nvPr>
        </p:nvSpPr>
        <p:spPr/>
        <p:txBody>
          <a:bodyPr>
            <a:normAutofit fontScale="92500" lnSpcReduction="10000"/>
          </a:bodyPr>
          <a:lstStyle/>
          <a:p>
            <a:r>
              <a:rPr lang="es-ES" b="1" dirty="0" smtClean="0"/>
              <a:t>Interpretar</a:t>
            </a:r>
            <a:r>
              <a:rPr lang="es-ES" dirty="0" smtClean="0"/>
              <a:t> puede hacerlo cualquier persona, sea jurista o no.</a:t>
            </a:r>
          </a:p>
          <a:p>
            <a:pPr algn="just"/>
            <a:r>
              <a:rPr lang="es-ES" b="1" dirty="0" smtClean="0"/>
              <a:t>Aplicar</a:t>
            </a:r>
            <a:r>
              <a:rPr lang="es-ES" dirty="0" smtClean="0"/>
              <a:t> concierne sólo a quienes desempeñan funciones de aplicación, principalmente los jueces y funcionarios administrativos e incluye la </a:t>
            </a:r>
            <a:r>
              <a:rPr lang="es-ES" b="1" dirty="0" smtClean="0"/>
              <a:t>calificación </a:t>
            </a:r>
            <a:r>
              <a:rPr lang="es-ES" dirty="0" smtClean="0"/>
              <a:t>de un supuesto de hecho concreto y la </a:t>
            </a:r>
            <a:r>
              <a:rPr lang="es-ES" b="1" dirty="0" smtClean="0"/>
              <a:t>decisión</a:t>
            </a:r>
            <a:r>
              <a:rPr lang="es-ES" dirty="0" smtClean="0"/>
              <a:t> de una controversia.</a:t>
            </a:r>
          </a:p>
          <a:p>
            <a:pPr marL="0" indent="0" algn="just">
              <a:buNone/>
            </a:pPr>
            <a:r>
              <a:rPr lang="es-ES" b="1" u="sng" dirty="0" smtClean="0"/>
              <a:t>Tipos de interpretación</a:t>
            </a:r>
            <a:r>
              <a:rPr lang="es-ES" b="1" dirty="0" smtClean="0"/>
              <a:t>:</a:t>
            </a:r>
          </a:p>
          <a:p>
            <a:pPr marL="0" indent="0" algn="just">
              <a:buNone/>
            </a:pPr>
            <a:r>
              <a:rPr lang="es-ES" b="1" dirty="0" smtClean="0"/>
              <a:t>a.  </a:t>
            </a:r>
            <a:r>
              <a:rPr lang="es-ES" b="1" u="sng" dirty="0" smtClean="0"/>
              <a:t>auténtica:</a:t>
            </a:r>
            <a:r>
              <a:rPr lang="es-ES" b="1" dirty="0" smtClean="0"/>
              <a:t> </a:t>
            </a:r>
            <a:r>
              <a:rPr lang="es-ES" dirty="0" smtClean="0"/>
              <a:t>realizada </a:t>
            </a:r>
            <a:r>
              <a:rPr lang="es-ES" dirty="0"/>
              <a:t>por el autor mismo </a:t>
            </a:r>
            <a:r>
              <a:rPr lang="es-ES" dirty="0" smtClean="0"/>
              <a:t>del documento interpretado.</a:t>
            </a:r>
          </a:p>
          <a:p>
            <a:pPr marL="0" indent="0" algn="just">
              <a:buNone/>
            </a:pPr>
            <a:r>
              <a:rPr lang="es-ES" b="1" dirty="0" smtClean="0"/>
              <a:t>b. </a:t>
            </a:r>
            <a:r>
              <a:rPr lang="es-ES" b="1" u="sng" dirty="0" smtClean="0"/>
              <a:t>oficial</a:t>
            </a:r>
            <a:r>
              <a:rPr lang="es-ES" b="1" dirty="0"/>
              <a:t>:</a:t>
            </a:r>
            <a:r>
              <a:rPr lang="es-ES" dirty="0" smtClean="0"/>
              <a:t> realizada por </a:t>
            </a:r>
            <a:r>
              <a:rPr lang="es-ES" dirty="0"/>
              <a:t>un órgano del Estado en ejercicio de sus funciones.</a:t>
            </a:r>
            <a:r>
              <a:rPr lang="es-ES" b="1" dirty="0"/>
              <a:t> </a:t>
            </a:r>
            <a:endParaRPr lang="es-ES" b="1" dirty="0" smtClean="0"/>
          </a:p>
          <a:p>
            <a:pPr marL="0" indent="0" algn="just">
              <a:buNone/>
            </a:pPr>
            <a:r>
              <a:rPr lang="es-ES" b="1" dirty="0" smtClean="0"/>
              <a:t>c. </a:t>
            </a:r>
            <a:r>
              <a:rPr lang="es-ES" b="1" u="sng" dirty="0" smtClean="0"/>
              <a:t>judicial: </a:t>
            </a:r>
            <a:r>
              <a:rPr lang="es-ES" b="1" dirty="0" smtClean="0"/>
              <a:t> </a:t>
            </a:r>
            <a:r>
              <a:rPr lang="es-ES" dirty="0"/>
              <a:t> </a:t>
            </a:r>
            <a:r>
              <a:rPr lang="es-ES" dirty="0" smtClean="0"/>
              <a:t>es la </a:t>
            </a:r>
            <a:r>
              <a:rPr lang="es-ES" dirty="0"/>
              <a:t>que llevan a cabo los órganos </a:t>
            </a:r>
            <a:r>
              <a:rPr lang="es-ES" dirty="0" smtClean="0"/>
              <a:t>jurisdiccionales</a:t>
            </a:r>
            <a:r>
              <a:rPr lang="es-ES" dirty="0"/>
              <a:t>.</a:t>
            </a:r>
            <a:endParaRPr lang="es-ES" dirty="0" smtClean="0"/>
          </a:p>
          <a:p>
            <a:pPr marL="0" indent="0" algn="just">
              <a:buNone/>
            </a:pPr>
            <a:r>
              <a:rPr lang="es-ES" b="1" dirty="0" smtClean="0"/>
              <a:t>d. </a:t>
            </a:r>
            <a:r>
              <a:rPr lang="es-ES" b="1" u="sng" dirty="0" smtClean="0"/>
              <a:t>doctrinal</a:t>
            </a:r>
            <a:r>
              <a:rPr lang="es-ES" b="1" dirty="0" smtClean="0"/>
              <a:t>: </a:t>
            </a:r>
            <a:r>
              <a:rPr lang="es-ES" dirty="0"/>
              <a:t>realizada por juristas y profesores </a:t>
            </a:r>
            <a:r>
              <a:rPr lang="es-ES" dirty="0" smtClean="0"/>
              <a:t>de derecho </a:t>
            </a:r>
            <a:r>
              <a:rPr lang="es-ES" dirty="0"/>
              <a:t>en obras </a:t>
            </a:r>
            <a:r>
              <a:rPr lang="es-ES" dirty="0" smtClean="0"/>
              <a:t>académicas.</a:t>
            </a:r>
          </a:p>
        </p:txBody>
      </p:sp>
    </p:spTree>
    <p:extLst>
      <p:ext uri="{BB962C8B-B14F-4D97-AF65-F5344CB8AC3E}">
        <p14:creationId xmlns:p14="http://schemas.microsoft.com/office/powerpoint/2010/main" val="1180912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b="1" dirty="0" smtClean="0">
                <a:solidFill>
                  <a:schemeClr val="accent1">
                    <a:lumMod val="75000"/>
                  </a:schemeClr>
                </a:solidFill>
              </a:rPr>
              <a:t>Teorías de la interpretación jurídica: </a:t>
            </a:r>
            <a:br>
              <a:rPr lang="es-ES" sz="4000" b="1" dirty="0" smtClean="0">
                <a:solidFill>
                  <a:schemeClr val="accent1">
                    <a:lumMod val="75000"/>
                  </a:schemeClr>
                </a:solidFill>
              </a:rPr>
            </a:br>
            <a:r>
              <a:rPr lang="es-ES" sz="4000" dirty="0" smtClean="0">
                <a:solidFill>
                  <a:schemeClr val="accent1">
                    <a:lumMod val="75000"/>
                  </a:schemeClr>
                </a:solidFill>
              </a:rPr>
              <a:t>1. Teoría cognitiva o tradicional (</a:t>
            </a:r>
            <a:r>
              <a:rPr lang="es-ES" sz="4000" dirty="0" err="1" smtClean="0">
                <a:solidFill>
                  <a:schemeClr val="accent1">
                    <a:lumMod val="75000"/>
                  </a:schemeClr>
                </a:solidFill>
              </a:rPr>
              <a:t>Bulygin</a:t>
            </a:r>
            <a:r>
              <a:rPr lang="es-ES" sz="4000" dirty="0" smtClean="0">
                <a:solidFill>
                  <a:schemeClr val="accent1">
                    <a:lumMod val="75000"/>
                  </a:schemeClr>
                </a:solidFill>
              </a:rPr>
              <a:t>).</a:t>
            </a:r>
            <a:endParaRPr lang="es-ES" sz="4000" dirty="0">
              <a:solidFill>
                <a:schemeClr val="accent1">
                  <a:lumMod val="75000"/>
                </a:schemeClr>
              </a:solidFill>
            </a:endParaRPr>
          </a:p>
        </p:txBody>
      </p:sp>
      <p:sp>
        <p:nvSpPr>
          <p:cNvPr id="3" name="Marcador de contenido 2"/>
          <p:cNvSpPr>
            <a:spLocks noGrp="1"/>
          </p:cNvSpPr>
          <p:nvPr>
            <p:ph idx="1"/>
          </p:nvPr>
        </p:nvSpPr>
        <p:spPr>
          <a:xfrm>
            <a:off x="838199" y="1629295"/>
            <a:ext cx="10649989" cy="4854632"/>
          </a:xfrm>
        </p:spPr>
        <p:txBody>
          <a:bodyPr>
            <a:normAutofit fontScale="70000" lnSpcReduction="20000"/>
          </a:bodyPr>
          <a:lstStyle/>
          <a:p>
            <a:pPr algn="just"/>
            <a:r>
              <a:rPr lang="es-ES" sz="3400" dirty="0" smtClean="0"/>
              <a:t>Para esta teoría, </a:t>
            </a:r>
            <a:r>
              <a:rPr lang="es-ES" sz="3400" dirty="0"/>
              <a:t>l</a:t>
            </a:r>
            <a:r>
              <a:rPr lang="es-ES" sz="3400" dirty="0" smtClean="0"/>
              <a:t>a interpretación </a:t>
            </a:r>
            <a:r>
              <a:rPr lang="es-ES" sz="3400" b="1" dirty="0" smtClean="0"/>
              <a:t>es una actividad de tipo cognoscitiva</a:t>
            </a:r>
            <a:r>
              <a:rPr lang="es-ES" sz="3400" dirty="0" smtClean="0"/>
              <a:t>: interpretar es </a:t>
            </a:r>
            <a:r>
              <a:rPr lang="es-ES" sz="3400" b="1" dirty="0" smtClean="0"/>
              <a:t>verificar</a:t>
            </a:r>
            <a:r>
              <a:rPr lang="es-ES" sz="3400" dirty="0" smtClean="0"/>
              <a:t> el significado objetivo de los textos normativos o la intención subjetiva de sus autores (Poder Legislativo). </a:t>
            </a:r>
            <a:endParaRPr lang="es-ES" sz="3400" dirty="0"/>
          </a:p>
          <a:p>
            <a:pPr algn="just"/>
            <a:r>
              <a:rPr lang="es-ES" sz="3400" dirty="0" smtClean="0"/>
              <a:t>El objetivo de la interpretación consiste en </a:t>
            </a:r>
            <a:r>
              <a:rPr lang="es-ES" sz="3400" b="1" dirty="0" smtClean="0"/>
              <a:t>descubrir</a:t>
            </a:r>
            <a:r>
              <a:rPr lang="es-ES" sz="3400" dirty="0" smtClean="0"/>
              <a:t> la  voluntad del legislador y existe una única interpretación verdadera.</a:t>
            </a:r>
          </a:p>
          <a:p>
            <a:pPr algn="just"/>
            <a:r>
              <a:rPr lang="es-ES" sz="3400" dirty="0" smtClean="0"/>
              <a:t>Los enunciados de los intérpretes son descriptivos, de los cuales puede comprobarse la veracidad o falsedad.</a:t>
            </a:r>
          </a:p>
          <a:p>
            <a:pPr algn="just"/>
            <a:r>
              <a:rPr lang="es-ES" sz="3400" dirty="0" smtClean="0"/>
              <a:t>Sostiene que todo el sistema jurídico es necesariamente completo (sin lagunas) y coherente (sin antinomias), de modo que toda controversia tiene una norma y sólo una norma </a:t>
            </a:r>
            <a:r>
              <a:rPr lang="es-ES" sz="3400" dirty="0" err="1" smtClean="0"/>
              <a:t>preconstituida</a:t>
            </a:r>
            <a:r>
              <a:rPr lang="es-ES" sz="3400" dirty="0" smtClean="0"/>
              <a:t>.</a:t>
            </a:r>
          </a:p>
          <a:p>
            <a:r>
              <a:rPr lang="es-ES" sz="3400" dirty="0" smtClean="0"/>
              <a:t>No hay espacio para la discrecionalidad judicial: las decisiones de los jueces están determinadas por las normas preexistentes.</a:t>
            </a:r>
          </a:p>
          <a:p>
            <a:pPr algn="just"/>
            <a:r>
              <a:rPr lang="es-ES" sz="3400" dirty="0" smtClean="0"/>
              <a:t>Esta teoría se corresponde con la doctrina de la separación de poderes, con el principio de sujeción del juez a la ley y con el </a:t>
            </a:r>
            <a:r>
              <a:rPr lang="es-ES" sz="3400" i="1" dirty="0" smtClean="0"/>
              <a:t>“mito” </a:t>
            </a:r>
            <a:r>
              <a:rPr lang="es-ES" sz="3400" dirty="0" smtClean="0"/>
              <a:t>de la certeza del derecho.</a:t>
            </a:r>
          </a:p>
          <a:p>
            <a:pPr algn="just"/>
            <a:r>
              <a:rPr lang="es-ES" sz="3400" dirty="0" smtClean="0"/>
              <a:t>Representantes:  Escuela de la Exégesis  y Ronald </a:t>
            </a:r>
            <a:r>
              <a:rPr lang="es-ES" sz="3400" dirty="0" err="1" smtClean="0"/>
              <a:t>Dworkin</a:t>
            </a:r>
            <a:r>
              <a:rPr lang="es-ES" sz="3400" dirty="0"/>
              <a:t>.</a:t>
            </a:r>
            <a:endParaRPr lang="es-ES" sz="3400" dirty="0" smtClean="0"/>
          </a:p>
          <a:p>
            <a:pPr marL="0" indent="0">
              <a:buNone/>
            </a:pPr>
            <a:endParaRPr lang="es-ES" sz="3400" dirty="0" smtClean="0"/>
          </a:p>
          <a:p>
            <a:endParaRPr lang="es-ES" dirty="0" smtClean="0"/>
          </a:p>
          <a:p>
            <a:endParaRPr lang="es-ES" dirty="0" smtClean="0"/>
          </a:p>
        </p:txBody>
      </p:sp>
    </p:spTree>
    <p:extLst>
      <p:ext uri="{BB962C8B-B14F-4D97-AF65-F5344CB8AC3E}">
        <p14:creationId xmlns:p14="http://schemas.microsoft.com/office/powerpoint/2010/main" val="1471600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chemeClr val="accent1">
                    <a:lumMod val="75000"/>
                  </a:schemeClr>
                </a:solidFill>
              </a:rPr>
              <a:t>La tesis de </a:t>
            </a:r>
            <a:r>
              <a:rPr lang="es-ES" sz="4000" dirty="0" err="1" smtClean="0">
                <a:solidFill>
                  <a:schemeClr val="accent1">
                    <a:lumMod val="75000"/>
                  </a:schemeClr>
                </a:solidFill>
              </a:rPr>
              <a:t>Dworkin</a:t>
            </a:r>
            <a:r>
              <a:rPr lang="es-ES" sz="4000" dirty="0" smtClean="0">
                <a:solidFill>
                  <a:schemeClr val="accent1">
                    <a:lumMod val="75000"/>
                  </a:schemeClr>
                </a:solidFill>
              </a:rPr>
              <a:t> como ejemplo </a:t>
            </a:r>
            <a:br>
              <a:rPr lang="es-ES" sz="4000" dirty="0" smtClean="0">
                <a:solidFill>
                  <a:schemeClr val="accent1">
                    <a:lumMod val="75000"/>
                  </a:schemeClr>
                </a:solidFill>
              </a:rPr>
            </a:br>
            <a:r>
              <a:rPr lang="es-ES" sz="4000" dirty="0" smtClean="0">
                <a:solidFill>
                  <a:schemeClr val="accent1">
                    <a:lumMod val="75000"/>
                  </a:schemeClr>
                </a:solidFill>
              </a:rPr>
              <a:t>de teoría cognoscitiva.</a:t>
            </a:r>
            <a:endParaRPr lang="es-ES" sz="4000" dirty="0">
              <a:solidFill>
                <a:schemeClr val="accent1">
                  <a:lumMod val="75000"/>
                </a:schemeClr>
              </a:solidFill>
            </a:endParaRPr>
          </a:p>
        </p:txBody>
      </p:sp>
      <p:sp>
        <p:nvSpPr>
          <p:cNvPr id="3" name="Marcador de contenido 2"/>
          <p:cNvSpPr>
            <a:spLocks noGrp="1"/>
          </p:cNvSpPr>
          <p:nvPr>
            <p:ph idx="1"/>
          </p:nvPr>
        </p:nvSpPr>
        <p:spPr>
          <a:xfrm>
            <a:off x="878377" y="1551305"/>
            <a:ext cx="10609811" cy="4674928"/>
          </a:xfrm>
        </p:spPr>
        <p:txBody>
          <a:bodyPr>
            <a:normAutofit fontScale="85000" lnSpcReduction="20000"/>
          </a:bodyPr>
          <a:lstStyle/>
          <a:p>
            <a:endParaRPr lang="es-ES" dirty="0" smtClean="0"/>
          </a:p>
          <a:p>
            <a:pPr algn="just">
              <a:spcBef>
                <a:spcPts val="140"/>
              </a:spcBef>
              <a:spcAft>
                <a:spcPts val="500"/>
              </a:spcAft>
            </a:pPr>
            <a:r>
              <a:rPr lang="es-UY" kern="150" dirty="0" smtClean="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Su </a:t>
            </a:r>
            <a:r>
              <a:rPr lang="es-UY" kern="150"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teoría sobre interpretación jurídica va a partir de su concepto del Derecho como </a:t>
            </a:r>
            <a:r>
              <a:rPr lang="es-UY" b="1" kern="150"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Integridad</a:t>
            </a:r>
            <a:r>
              <a:rPr lang="es-UY" kern="150"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 sosteniendo que todos los casos posibles cuentan con una única respuesta correcta y que la teoría jurídica debe suministrar una explicación y una justificación coherentes a todo el ordenamiento jurídico, lo que incluye ofrecer una respuesta a todos los casos que puedan surgir</a:t>
            </a:r>
            <a:r>
              <a:rPr lang="es-UY" kern="150" dirty="0" smtClean="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gn="just">
              <a:spcBef>
                <a:spcPts val="140"/>
              </a:spcBef>
              <a:spcAft>
                <a:spcPts val="500"/>
              </a:spcAft>
              <a:buNone/>
            </a:pPr>
            <a:endParaRPr lang="es-UY" kern="150" dirty="0">
              <a:solidFill>
                <a:srgbClr val="000000"/>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algn="just">
              <a:spcBef>
                <a:spcPts val="140"/>
              </a:spcBef>
              <a:spcAft>
                <a:spcPts val="500"/>
              </a:spcAft>
            </a:pPr>
            <a:r>
              <a:rPr lang="es-UY" dirty="0" smtClean="0">
                <a:latin typeface="Arial Unicode MS" panose="020B0604020202020204" pitchFamily="34" charset="-128"/>
                <a:ea typeface="Arial Unicode MS" panose="020B0604020202020204" pitchFamily="34" charset="-128"/>
                <a:cs typeface="Arial Unicode MS" panose="020B0604020202020204" pitchFamily="34" charset="-128"/>
              </a:rPr>
              <a:t>La </a:t>
            </a:r>
            <a:r>
              <a:rPr lang="es-UY" dirty="0">
                <a:latin typeface="Arial Unicode MS" panose="020B0604020202020204" pitchFamily="34" charset="-128"/>
                <a:ea typeface="Arial Unicode MS" panose="020B0604020202020204" pitchFamily="34" charset="-128"/>
                <a:cs typeface="Arial Unicode MS" panose="020B0604020202020204" pitchFamily="34" charset="-128"/>
              </a:rPr>
              <a:t>integridad constituye el valor supremo del Derecho entendido como práctica social específica, un valor que una interpretación adecuada descubre como ya presente en la práctica de las comunidades y que, al mismo tiempo, la guía u orienta</a:t>
            </a:r>
            <a:r>
              <a:rPr lang="es-UY"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gn="just">
              <a:spcBef>
                <a:spcPts val="140"/>
              </a:spcBef>
              <a:spcAft>
                <a:spcPts val="500"/>
              </a:spcAft>
              <a:buNone/>
            </a:pPr>
            <a:endParaRPr lang="es-UY"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just">
              <a:spcBef>
                <a:spcPts val="140"/>
              </a:spcBef>
              <a:spcAft>
                <a:spcPts val="500"/>
              </a:spcAft>
            </a:pPr>
            <a:r>
              <a:rPr lang="es-UY" dirty="0" smtClean="0">
                <a:latin typeface="Arial Unicode MS" panose="020B0604020202020204" pitchFamily="34" charset="-128"/>
                <a:ea typeface="Arial Unicode MS" panose="020B0604020202020204" pitchFamily="34" charset="-128"/>
                <a:cs typeface="Arial Unicode MS" panose="020B0604020202020204" pitchFamily="34" charset="-128"/>
              </a:rPr>
              <a:t>Cuando </a:t>
            </a:r>
            <a:r>
              <a:rPr lang="es-UY" dirty="0">
                <a:latin typeface="Arial Unicode MS" panose="020B0604020202020204" pitchFamily="34" charset="-128"/>
                <a:ea typeface="Arial Unicode MS" panose="020B0604020202020204" pitchFamily="34" charset="-128"/>
                <a:cs typeface="Arial Unicode MS" panose="020B0604020202020204" pitchFamily="34" charset="-128"/>
              </a:rPr>
              <a:t>se acepta el derecho como integridad, </a:t>
            </a:r>
            <a:r>
              <a:rPr lang="es-UY" dirty="0" smtClean="0">
                <a:latin typeface="Arial Unicode MS" panose="020B0604020202020204" pitchFamily="34" charset="-128"/>
                <a:ea typeface="Arial Unicode MS" panose="020B0604020202020204" pitchFamily="34" charset="-128"/>
                <a:cs typeface="Arial Unicode MS" panose="020B0604020202020204" pitchFamily="34" charset="-128"/>
              </a:rPr>
              <a:t> se asume que </a:t>
            </a:r>
            <a:r>
              <a:rPr lang="es-UY" dirty="0">
                <a:latin typeface="Arial Unicode MS" panose="020B0604020202020204" pitchFamily="34" charset="-128"/>
                <a:ea typeface="Arial Unicode MS" panose="020B0604020202020204" pitchFamily="34" charset="-128"/>
                <a:cs typeface="Arial Unicode MS" panose="020B0604020202020204" pitchFamily="34" charset="-128"/>
              </a:rPr>
              <a:t>los elementos políticos que van a influir en la interpretación no van a ser los del intérprete, </a:t>
            </a:r>
            <a:r>
              <a:rPr lang="es-UY" dirty="0" smtClean="0">
                <a:latin typeface="Arial Unicode MS" panose="020B0604020202020204" pitchFamily="34" charset="-128"/>
                <a:ea typeface="Arial Unicode MS" panose="020B0604020202020204" pitchFamily="34" charset="-128"/>
                <a:cs typeface="Arial Unicode MS" panose="020B0604020202020204" pitchFamily="34" charset="-128"/>
              </a:rPr>
              <a:t>sino que siempre </a:t>
            </a:r>
            <a:r>
              <a:rPr lang="es-UY" dirty="0">
                <a:latin typeface="Arial Unicode MS" panose="020B0604020202020204" pitchFamily="34" charset="-128"/>
                <a:ea typeface="Arial Unicode MS" panose="020B0604020202020204" pitchFamily="34" charset="-128"/>
                <a:cs typeface="Arial Unicode MS" panose="020B0604020202020204" pitchFamily="34" charset="-128"/>
              </a:rPr>
              <a:t>van a ser los de la comunidad.</a:t>
            </a:r>
            <a:endParaRPr lang="es-ES"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s-ES"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s-ES" dirty="0" smtClean="0"/>
          </a:p>
        </p:txBody>
      </p:sp>
    </p:spTree>
    <p:extLst>
      <p:ext uri="{BB962C8B-B14F-4D97-AF65-F5344CB8AC3E}">
        <p14:creationId xmlns:p14="http://schemas.microsoft.com/office/powerpoint/2010/main" val="1854277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smtClean="0">
                <a:solidFill>
                  <a:schemeClr val="accent1">
                    <a:lumMod val="75000"/>
                  </a:schemeClr>
                </a:solidFill>
              </a:rPr>
              <a:t>2. Teoría escéptica.</a:t>
            </a:r>
            <a:endParaRPr lang="es-ES" sz="4000" dirty="0">
              <a:solidFill>
                <a:schemeClr val="accent1">
                  <a:lumMod val="75000"/>
                </a:schemeClr>
              </a:solidFill>
            </a:endParaRPr>
          </a:p>
        </p:txBody>
      </p:sp>
      <p:sp>
        <p:nvSpPr>
          <p:cNvPr id="3" name="Marcador de contenido 2"/>
          <p:cNvSpPr>
            <a:spLocks noGrp="1"/>
          </p:cNvSpPr>
          <p:nvPr>
            <p:ph idx="1"/>
          </p:nvPr>
        </p:nvSpPr>
        <p:spPr>
          <a:xfrm>
            <a:off x="997527" y="1360111"/>
            <a:ext cx="10547466" cy="5007437"/>
          </a:xfrm>
        </p:spPr>
        <p:txBody>
          <a:bodyPr>
            <a:normAutofit fontScale="92500" lnSpcReduction="20000"/>
          </a:bodyPr>
          <a:lstStyle/>
          <a:p>
            <a:pPr algn="just"/>
            <a:r>
              <a:rPr lang="es-ES" sz="3000" dirty="0"/>
              <a:t>L</a:t>
            </a:r>
            <a:r>
              <a:rPr lang="es-ES" sz="3000" dirty="0" smtClean="0"/>
              <a:t>a interpretación es una actividad no de conocimiento sino de valoración y decisión.</a:t>
            </a:r>
          </a:p>
          <a:p>
            <a:pPr algn="just"/>
            <a:r>
              <a:rPr lang="es-ES" sz="3000" dirty="0" smtClean="0"/>
              <a:t>Todo texto puede ser entendido de diversos modos, que dependerá de la postura valorativa de los intérpretes y no existe una </a:t>
            </a:r>
            <a:r>
              <a:rPr lang="es-ES" sz="3000" i="1" dirty="0" smtClean="0"/>
              <a:t>“voluntad colectiva” </a:t>
            </a:r>
            <a:r>
              <a:rPr lang="es-ES" sz="3000" dirty="0" smtClean="0"/>
              <a:t>de los órganos colegiados (Poder Legislativo).</a:t>
            </a:r>
          </a:p>
          <a:p>
            <a:pPr algn="just"/>
            <a:r>
              <a:rPr lang="es-ES" sz="3000" dirty="0" smtClean="0"/>
              <a:t>Los enunciados interpretativos no son ni verdaderos ni falsos.</a:t>
            </a:r>
          </a:p>
          <a:p>
            <a:pPr algn="just"/>
            <a:r>
              <a:rPr lang="es-ES" sz="3000" dirty="0" smtClean="0"/>
              <a:t>Las normas jurídicas no preexisten a la interpretación sino que son su resultado y los sistemas jurídicos no son ni completos ni coherentes. </a:t>
            </a:r>
          </a:p>
          <a:p>
            <a:pPr algn="just"/>
            <a:r>
              <a:rPr lang="es-ES" sz="3000" dirty="0" smtClean="0"/>
              <a:t>Frente a una laguna o una antinomia , los jueces crean derecho nuevo, tal como los legisladores.</a:t>
            </a:r>
          </a:p>
          <a:p>
            <a:pPr algn="just"/>
            <a:r>
              <a:rPr lang="es-ES" sz="3000" dirty="0" smtClean="0"/>
              <a:t>Es sostenida por las corrientes denominadas </a:t>
            </a:r>
            <a:r>
              <a:rPr lang="es-ES" sz="3000" i="1" dirty="0" smtClean="0"/>
              <a:t>“realismo jurídico”: Alf Ross, realismo americano</a:t>
            </a:r>
            <a:r>
              <a:rPr lang="es-ES" sz="3000" dirty="0" smtClean="0"/>
              <a:t> (años 20 y 30) y la corriente de los “</a:t>
            </a:r>
            <a:r>
              <a:rPr lang="es-ES" sz="3000" i="1" dirty="0" err="1" smtClean="0"/>
              <a:t>Critical</a:t>
            </a:r>
            <a:r>
              <a:rPr lang="es-ES" sz="3000" i="1" dirty="0" smtClean="0"/>
              <a:t> Legal </a:t>
            </a:r>
            <a:r>
              <a:rPr lang="es-ES" sz="3000" i="1" dirty="0" err="1" smtClean="0"/>
              <a:t>Studies</a:t>
            </a:r>
            <a:r>
              <a:rPr lang="es-ES" sz="3000" dirty="0" smtClean="0"/>
              <a:t>”, surgida en la década de los 70 y 80 y cuyo principal exponente lo es Duncan Kennedy.</a:t>
            </a:r>
          </a:p>
          <a:p>
            <a:endParaRPr lang="es-ES" dirty="0"/>
          </a:p>
        </p:txBody>
      </p:sp>
    </p:spTree>
    <p:extLst>
      <p:ext uri="{BB962C8B-B14F-4D97-AF65-F5344CB8AC3E}">
        <p14:creationId xmlns:p14="http://schemas.microsoft.com/office/powerpoint/2010/main" val="343751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chemeClr val="accent1">
                    <a:lumMod val="75000"/>
                  </a:schemeClr>
                </a:solidFill>
              </a:rPr>
              <a:t>3</a:t>
            </a:r>
            <a:r>
              <a:rPr lang="es-ES" sz="4000" dirty="0" smtClean="0">
                <a:solidFill>
                  <a:schemeClr val="accent1">
                    <a:lumMod val="75000"/>
                  </a:schemeClr>
                </a:solidFill>
              </a:rPr>
              <a:t>. Teoría intermedia.</a:t>
            </a:r>
            <a:endParaRPr lang="es-ES" sz="4000" dirty="0">
              <a:solidFill>
                <a:schemeClr val="accent1">
                  <a:lumMod val="75000"/>
                </a:schemeClr>
              </a:solidFill>
            </a:endParaRPr>
          </a:p>
        </p:txBody>
      </p:sp>
      <p:sp>
        <p:nvSpPr>
          <p:cNvPr id="3" name="Marcador de contenido 2"/>
          <p:cNvSpPr>
            <a:spLocks noGrp="1"/>
          </p:cNvSpPr>
          <p:nvPr>
            <p:ph idx="1"/>
          </p:nvPr>
        </p:nvSpPr>
        <p:spPr/>
        <p:txBody>
          <a:bodyPr>
            <a:normAutofit lnSpcReduction="10000"/>
          </a:bodyPr>
          <a:lstStyle/>
          <a:p>
            <a:pPr algn="just"/>
            <a:r>
              <a:rPr lang="es-ES" dirty="0" smtClean="0"/>
              <a:t>Para esta teoría la interpretación es a veces una actividad de conocimiento y a veces una actividad discrecional.</a:t>
            </a:r>
          </a:p>
          <a:p>
            <a:pPr algn="just"/>
            <a:r>
              <a:rPr lang="es-ES" dirty="0" smtClean="0"/>
              <a:t>Que el lenguaje del derecho es vago e indeterminado y casi todos los textos normativos son formulados en lenguaje natural por medio de términos clasificatorias generales (calvo, joven, vehículo).</a:t>
            </a:r>
          </a:p>
          <a:p>
            <a:pPr algn="just"/>
            <a:r>
              <a:rPr lang="es-ES" dirty="0" smtClean="0"/>
              <a:t>Para encontrar el significado de todo texto normativo se puede distinguir una </a:t>
            </a:r>
            <a:r>
              <a:rPr lang="es-ES" i="1" dirty="0" smtClean="0"/>
              <a:t>zona de certeza </a:t>
            </a:r>
            <a:r>
              <a:rPr lang="es-ES" dirty="0" smtClean="0"/>
              <a:t>de una </a:t>
            </a:r>
            <a:r>
              <a:rPr lang="es-ES" i="1" dirty="0" smtClean="0"/>
              <a:t>zona de penumbra</a:t>
            </a:r>
            <a:r>
              <a:rPr lang="es-ES" dirty="0" smtClean="0"/>
              <a:t>.</a:t>
            </a:r>
          </a:p>
          <a:p>
            <a:pPr algn="just"/>
            <a:r>
              <a:rPr lang="es-ES" dirty="0" smtClean="0"/>
              <a:t>Diferencia casos fáciles de casos difíciles, en los cuales la aplicabilidad de la norma resulta controvertida porque esos casos se sitúan en la zona de penumbra, donde el juez tiene discrecionalidad a la hora de encontrar la solución para el caso concreto.</a:t>
            </a:r>
          </a:p>
          <a:p>
            <a:pPr marL="0" indent="0" algn="just">
              <a:buNone/>
            </a:pPr>
            <a:endParaRPr lang="es-ES" dirty="0" smtClean="0"/>
          </a:p>
          <a:p>
            <a:pPr marL="0" indent="0" algn="just">
              <a:buNone/>
            </a:pPr>
            <a:endParaRPr lang="es-ES" dirty="0" smtClean="0"/>
          </a:p>
          <a:p>
            <a:pPr algn="just"/>
            <a:endParaRPr lang="es-ES" dirty="0" smtClean="0"/>
          </a:p>
          <a:p>
            <a:endParaRPr lang="es-ES" dirty="0"/>
          </a:p>
        </p:txBody>
      </p:sp>
    </p:spTree>
    <p:extLst>
      <p:ext uri="{BB962C8B-B14F-4D97-AF65-F5344CB8AC3E}">
        <p14:creationId xmlns:p14="http://schemas.microsoft.com/office/powerpoint/2010/main" val="3493552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45125" y="1"/>
            <a:ext cx="10568250" cy="1163782"/>
          </a:xfrm>
        </p:spPr>
        <p:txBody>
          <a:bodyPr>
            <a:normAutofit fontScale="90000"/>
          </a:bodyPr>
          <a:lstStyle/>
          <a:p>
            <a:pPr algn="ctr"/>
            <a:r>
              <a:rPr lang="es-ES" sz="4000" dirty="0" smtClean="0">
                <a:solidFill>
                  <a:schemeClr val="accent1">
                    <a:lumMod val="75000"/>
                  </a:schemeClr>
                </a:solidFill>
              </a:rPr>
              <a:t>La teoría de </a:t>
            </a:r>
            <a:r>
              <a:rPr lang="es-ES" sz="4000" dirty="0" err="1" smtClean="0">
                <a:solidFill>
                  <a:schemeClr val="accent1">
                    <a:lumMod val="75000"/>
                  </a:schemeClr>
                </a:solidFill>
              </a:rPr>
              <a:t>Hart</a:t>
            </a:r>
            <a:r>
              <a:rPr lang="es-ES" sz="4000" dirty="0" smtClean="0">
                <a:solidFill>
                  <a:schemeClr val="accent1">
                    <a:lumMod val="75000"/>
                  </a:schemeClr>
                </a:solidFill>
              </a:rPr>
              <a:t> como ejemplo </a:t>
            </a:r>
            <a:br>
              <a:rPr lang="es-ES" sz="4000" dirty="0" smtClean="0">
                <a:solidFill>
                  <a:schemeClr val="accent1">
                    <a:lumMod val="75000"/>
                  </a:schemeClr>
                </a:solidFill>
              </a:rPr>
            </a:br>
            <a:r>
              <a:rPr lang="es-ES" sz="4000" dirty="0" smtClean="0">
                <a:solidFill>
                  <a:schemeClr val="accent1">
                    <a:lumMod val="75000"/>
                  </a:schemeClr>
                </a:solidFill>
              </a:rPr>
              <a:t>de la teoría intermedia.</a:t>
            </a:r>
            <a:endParaRPr lang="es-ES" sz="4000" dirty="0">
              <a:solidFill>
                <a:schemeClr val="accent1">
                  <a:lumMod val="75000"/>
                </a:schemeClr>
              </a:solidFill>
            </a:endParaRPr>
          </a:p>
        </p:txBody>
      </p:sp>
      <p:sp>
        <p:nvSpPr>
          <p:cNvPr id="3" name="Marcador de contenido 2"/>
          <p:cNvSpPr>
            <a:spLocks noGrp="1"/>
          </p:cNvSpPr>
          <p:nvPr>
            <p:ph idx="1"/>
          </p:nvPr>
        </p:nvSpPr>
        <p:spPr>
          <a:xfrm>
            <a:off x="845126" y="1468177"/>
            <a:ext cx="10676313" cy="4940935"/>
          </a:xfrm>
        </p:spPr>
        <p:txBody>
          <a:bodyPr>
            <a:normAutofit fontScale="77500" lnSpcReduction="20000"/>
          </a:bodyPr>
          <a:lstStyle/>
          <a:p>
            <a:pPr marL="0" indent="0" algn="just">
              <a:buNone/>
            </a:pPr>
            <a:r>
              <a:rPr lang="es-ES" sz="3300" dirty="0" smtClean="0"/>
              <a:t>* Según </a:t>
            </a:r>
            <a:r>
              <a:rPr lang="es-ES" sz="3300" dirty="0" err="1" smtClean="0"/>
              <a:t>Hart</a:t>
            </a:r>
            <a:r>
              <a:rPr lang="es-ES" sz="3300" dirty="0" smtClean="0"/>
              <a:t>, la realidad de lo que hacen los jueces cuando dictan sentencias se encuentra en un punto medio entre lo que denomina </a:t>
            </a:r>
            <a:r>
              <a:rPr lang="es-ES" sz="3300" i="1" dirty="0" smtClean="0"/>
              <a:t>“la pesadilla” </a:t>
            </a:r>
            <a:r>
              <a:rPr lang="es-ES" sz="3300" dirty="0" smtClean="0"/>
              <a:t>de concebir que los jueces crean y nunca descubren el derecho de los litigantes y por otro lo que llama </a:t>
            </a:r>
            <a:r>
              <a:rPr lang="es-ES" sz="3300" i="1" dirty="0" smtClean="0"/>
              <a:t>“el noble sueño” </a:t>
            </a:r>
            <a:r>
              <a:rPr lang="es-ES" sz="3300" dirty="0" smtClean="0"/>
              <a:t>de asegurar que los jueces siempre descubren y nunca crean el derecho.</a:t>
            </a:r>
          </a:p>
          <a:p>
            <a:pPr marL="0" indent="0" algn="just">
              <a:buNone/>
            </a:pPr>
            <a:r>
              <a:rPr lang="es-ES" sz="3300" dirty="0" smtClean="0"/>
              <a:t>* Su tesis es que los jueces harán una y otra cosa: descubrir y crear según las contingencias del caso.</a:t>
            </a:r>
          </a:p>
          <a:p>
            <a:pPr marL="0" indent="0" algn="just">
              <a:buNone/>
            </a:pPr>
            <a:r>
              <a:rPr lang="es-ES" sz="3300" dirty="0" smtClean="0"/>
              <a:t>* Que la interpretación jurídica es en gran medida un proceso de descubrimiento del significado de los textos normativos, dado de antemano por las convenciones lingüísticas de la comunidad en donde rigen.</a:t>
            </a:r>
          </a:p>
          <a:p>
            <a:pPr marL="0" indent="0" algn="just">
              <a:buNone/>
            </a:pPr>
            <a:r>
              <a:rPr lang="es-ES" sz="3300" dirty="0" smtClean="0"/>
              <a:t>* Lenguaje natural, vago y </a:t>
            </a:r>
            <a:r>
              <a:rPr lang="es-ES" sz="3300" dirty="0" err="1" smtClean="0"/>
              <a:t>ambigüo</a:t>
            </a:r>
            <a:r>
              <a:rPr lang="es-ES" sz="3300" dirty="0" smtClean="0"/>
              <a:t> da lugar a lo que </a:t>
            </a:r>
            <a:r>
              <a:rPr lang="es-ES" sz="3300" dirty="0" err="1" smtClean="0"/>
              <a:t>Hart</a:t>
            </a:r>
            <a:r>
              <a:rPr lang="es-ES" sz="3300" dirty="0" smtClean="0"/>
              <a:t> llama </a:t>
            </a:r>
            <a:r>
              <a:rPr lang="es-ES" sz="3300" i="1" dirty="0" smtClean="0"/>
              <a:t>“la textura abierta del derecho” .</a:t>
            </a:r>
          </a:p>
          <a:p>
            <a:pPr marL="0" indent="0" algn="just">
              <a:buNone/>
            </a:pPr>
            <a:r>
              <a:rPr lang="es-ES" sz="3300" dirty="0" smtClean="0"/>
              <a:t>* Habrá una parte claramente iluminada en el centro (“</a:t>
            </a:r>
            <a:r>
              <a:rPr lang="es-ES" sz="3300" i="1" dirty="0" smtClean="0"/>
              <a:t>casos fáciles”</a:t>
            </a:r>
            <a:r>
              <a:rPr lang="es-ES" sz="3300" dirty="0" smtClean="0"/>
              <a:t>) rodeada de un entorno de oscuridad o zona de penumbra, donde estarán ubicados lo que llama </a:t>
            </a:r>
            <a:r>
              <a:rPr lang="es-ES" sz="3300" i="1" dirty="0" smtClean="0"/>
              <a:t>“casos difíciles.”</a:t>
            </a:r>
          </a:p>
          <a:p>
            <a:pPr marL="0" indent="0" algn="just">
              <a:buNone/>
            </a:pPr>
            <a:endParaRPr lang="es-ES" sz="3300" dirty="0" smtClean="0"/>
          </a:p>
          <a:p>
            <a:pPr marL="0" indent="0" algn="just">
              <a:buNone/>
            </a:pPr>
            <a:endParaRPr lang="es-ES" dirty="0" smtClean="0"/>
          </a:p>
          <a:p>
            <a:pPr algn="just"/>
            <a:endParaRPr lang="es-ES" dirty="0" smtClean="0"/>
          </a:p>
          <a:p>
            <a:endParaRPr lang="es-ES" dirty="0"/>
          </a:p>
        </p:txBody>
      </p:sp>
    </p:spTree>
    <p:extLst>
      <p:ext uri="{BB962C8B-B14F-4D97-AF65-F5344CB8AC3E}">
        <p14:creationId xmlns:p14="http://schemas.microsoft.com/office/powerpoint/2010/main" val="264250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5251" y="0"/>
            <a:ext cx="10515600" cy="1325563"/>
          </a:xfrm>
        </p:spPr>
        <p:txBody>
          <a:bodyPr>
            <a:normAutofit/>
          </a:bodyPr>
          <a:lstStyle/>
          <a:p>
            <a:pPr algn="ctr"/>
            <a:r>
              <a:rPr lang="es-ES" sz="4000" dirty="0" smtClean="0">
                <a:solidFill>
                  <a:schemeClr val="accent1">
                    <a:lumMod val="75000"/>
                  </a:schemeClr>
                </a:solidFill>
              </a:rPr>
              <a:t>Sigue </a:t>
            </a:r>
            <a:r>
              <a:rPr lang="es-ES" sz="4000" dirty="0" err="1" smtClean="0">
                <a:solidFill>
                  <a:schemeClr val="accent1">
                    <a:lumMod val="75000"/>
                  </a:schemeClr>
                </a:solidFill>
              </a:rPr>
              <a:t>Hart</a:t>
            </a:r>
            <a:r>
              <a:rPr lang="es-ES" sz="4000" dirty="0" smtClean="0">
                <a:solidFill>
                  <a:schemeClr val="accent1">
                    <a:lumMod val="75000"/>
                  </a:schemeClr>
                </a:solidFill>
              </a:rPr>
              <a:t>…</a:t>
            </a:r>
            <a:endParaRPr lang="es-ES" sz="4000" dirty="0">
              <a:solidFill>
                <a:schemeClr val="accent1">
                  <a:lumMod val="75000"/>
                </a:schemeClr>
              </a:solidFill>
            </a:endParaRPr>
          </a:p>
        </p:txBody>
      </p:sp>
      <p:sp>
        <p:nvSpPr>
          <p:cNvPr id="3" name="Marcador de contenido 2"/>
          <p:cNvSpPr>
            <a:spLocks noGrp="1"/>
          </p:cNvSpPr>
          <p:nvPr>
            <p:ph idx="1"/>
          </p:nvPr>
        </p:nvSpPr>
        <p:spPr>
          <a:xfrm>
            <a:off x="955964" y="977725"/>
            <a:ext cx="10530841" cy="5024063"/>
          </a:xfrm>
        </p:spPr>
        <p:txBody>
          <a:bodyPr>
            <a:normAutofit/>
          </a:bodyPr>
          <a:lstStyle/>
          <a:p>
            <a:pPr algn="just"/>
            <a:r>
              <a:rPr lang="es-ES" dirty="0" smtClean="0"/>
              <a:t>En los casos difíciles o zona marginal de las reglas, el Juez lisa y llanamente crea derecho para el caso concreto, legisla basándose en razones morales o prácticas según su visión de qué es lo mejor para la sociedad, sin perjuicio de tener presente leyes análogas.</a:t>
            </a:r>
          </a:p>
          <a:p>
            <a:pPr algn="just"/>
            <a:r>
              <a:rPr lang="es-ES" dirty="0" smtClean="0"/>
              <a:t>Es posible que ocurran hechos no contemplados por la regla, porque es imposible que el legislador pueda prever todos los casos posibles, lo que llama </a:t>
            </a:r>
            <a:r>
              <a:rPr lang="es-ES" i="1" dirty="0" smtClean="0"/>
              <a:t>“la textura abierta del derecho”,  </a:t>
            </a:r>
            <a:r>
              <a:rPr lang="es-ES" dirty="0" smtClean="0"/>
              <a:t>que no es un defecto del sistema sino una característica propia de lo humano.</a:t>
            </a:r>
          </a:p>
          <a:p>
            <a:pPr algn="just"/>
            <a:r>
              <a:rPr lang="es-ES" dirty="0" smtClean="0"/>
              <a:t>Finalmente, para </a:t>
            </a:r>
            <a:r>
              <a:rPr lang="es-ES" dirty="0" err="1" smtClean="0"/>
              <a:t>Hart</a:t>
            </a:r>
            <a:r>
              <a:rPr lang="es-ES" dirty="0" smtClean="0"/>
              <a:t>, el orden jurídico presenta insuficiencias para resolver todo el universo posible de casos y no es un sistema normativo pleno (sin lagunas) ni consistente (libre de antinomias).</a:t>
            </a:r>
          </a:p>
          <a:p>
            <a:pPr marL="0" indent="0" algn="just">
              <a:buNone/>
            </a:pPr>
            <a:endParaRPr lang="es-ES" dirty="0" smtClean="0"/>
          </a:p>
          <a:p>
            <a:pPr marL="0" indent="0" algn="just">
              <a:buNone/>
            </a:pPr>
            <a:endParaRPr lang="es-ES" dirty="0" smtClean="0"/>
          </a:p>
          <a:p>
            <a:pPr algn="just"/>
            <a:endParaRPr lang="es-ES" dirty="0" smtClean="0"/>
          </a:p>
          <a:p>
            <a:endParaRPr lang="es-ES" dirty="0"/>
          </a:p>
        </p:txBody>
      </p:sp>
    </p:spTree>
    <p:extLst>
      <p:ext uri="{BB962C8B-B14F-4D97-AF65-F5344CB8AC3E}">
        <p14:creationId xmlns:p14="http://schemas.microsoft.com/office/powerpoint/2010/main" val="41022177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725</TotalTime>
  <Words>2326</Words>
  <Application>Microsoft Office PowerPoint</Application>
  <PresentationFormat>Panorámica</PresentationFormat>
  <Paragraphs>103</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 Unicode MS</vt:lpstr>
      <vt:lpstr>Arial</vt:lpstr>
      <vt:lpstr>Calibri</vt:lpstr>
      <vt:lpstr>Calibri Light</vt:lpstr>
      <vt:lpstr>Tema de Office</vt:lpstr>
      <vt:lpstr> </vt:lpstr>
      <vt:lpstr>Interpretación jurídica.</vt:lpstr>
      <vt:lpstr>Interpretación versus aplicación.</vt:lpstr>
      <vt:lpstr>Teorías de la interpretación jurídica:  1. Teoría cognitiva o tradicional (Bulygin).</vt:lpstr>
      <vt:lpstr>La tesis de Dworkin como ejemplo  de teoría cognoscitiva.</vt:lpstr>
      <vt:lpstr>2. Teoría escéptica.</vt:lpstr>
      <vt:lpstr>3. Teoría intermedia.</vt:lpstr>
      <vt:lpstr>La teoría de Hart como ejemplo  de la teoría intermedia.</vt:lpstr>
      <vt:lpstr>Sigue Hart…</vt:lpstr>
      <vt:lpstr>La posición de Riccardo Guastini</vt:lpstr>
      <vt:lpstr>La tesis de Duncan Kennedy</vt:lpstr>
      <vt:lpstr>Síntesis de la teoría expuesta por Kennedy</vt:lpstr>
      <vt:lpstr>Teoría de Hart versus postulados de Kennedy</vt:lpstr>
      <vt:lpstr>La tesis de Eugenio Bulygin Los Jueces ¿crean derecho?</vt:lpstr>
      <vt:lpstr> ¿Qué debe y qué puede hacer el juez frente a una laguna normativa? </vt:lpstr>
      <vt:lpstr> Bibliografía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Interpretación jurídica La teoría intermedia de HART</dc:title>
  <dc:creator>Juan Correa</dc:creator>
  <cp:lastModifiedBy>Juan Correa</cp:lastModifiedBy>
  <cp:revision>58</cp:revision>
  <dcterms:created xsi:type="dcterms:W3CDTF">2020-06-21T22:09:44Z</dcterms:created>
  <dcterms:modified xsi:type="dcterms:W3CDTF">2020-06-23T15:39:31Z</dcterms:modified>
</cp:coreProperties>
</file>