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2" r:id="rId1"/>
  </p:sldMasterIdLst>
  <p:sldIdLst>
    <p:sldId id="256" r:id="rId2"/>
    <p:sldId id="257" r:id="rId3"/>
    <p:sldId id="258" r:id="rId4"/>
    <p:sldId id="281"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 id="280" r:id="rId23"/>
    <p:sldId id="279" r:id="rId24"/>
    <p:sldId id="276" r:id="rId25"/>
    <p:sldId id="277" r:id="rId2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p:scale>
          <a:sx n="100" d="100"/>
          <a:sy n="100" d="100"/>
        </p:scale>
        <p:origin x="-168"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38039E5-F343-47C1-BD32-A8B8898A4E91}" type="datetimeFigureOut">
              <a:rPr lang="es-ES" smtClean="0"/>
              <a:pPr/>
              <a:t>03/05/2021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83F5A2-E64B-48C7-BF75-52529B7AF72C}" type="slidenum">
              <a:rPr lang="es-ES" smtClean="0"/>
              <a:pPr/>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32967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38039E5-F343-47C1-BD32-A8B8898A4E91}" type="datetimeFigureOut">
              <a:rPr lang="es-ES" smtClean="0"/>
              <a:pPr/>
              <a:t>03/05/2021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83F5A2-E64B-48C7-BF75-52529B7AF72C}" type="slidenum">
              <a:rPr lang="es-ES" smtClean="0"/>
              <a:pPr/>
              <a:t>‹Nº›</a:t>
            </a:fld>
            <a:endParaRPr lang="es-ES"/>
          </a:p>
        </p:txBody>
      </p:sp>
    </p:spTree>
    <p:extLst>
      <p:ext uri="{BB962C8B-B14F-4D97-AF65-F5344CB8AC3E}">
        <p14:creationId xmlns:p14="http://schemas.microsoft.com/office/powerpoint/2010/main" val="362694039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38039E5-F343-47C1-BD32-A8B8898A4E91}" type="datetimeFigureOut">
              <a:rPr lang="es-ES" smtClean="0"/>
              <a:pPr/>
              <a:t>03/05/2021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83F5A2-E64B-48C7-BF75-52529B7AF72C}" type="slidenum">
              <a:rPr lang="es-ES" smtClean="0"/>
              <a:pPr/>
              <a:t>‹Nº›</a:t>
            </a:fld>
            <a:endParaRPr lang="es-ES"/>
          </a:p>
        </p:txBody>
      </p:sp>
    </p:spTree>
    <p:extLst>
      <p:ext uri="{BB962C8B-B14F-4D97-AF65-F5344CB8AC3E}">
        <p14:creationId xmlns:p14="http://schemas.microsoft.com/office/powerpoint/2010/main" val="209640828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38039E5-F343-47C1-BD32-A8B8898A4E91}" type="datetimeFigureOut">
              <a:rPr lang="es-ES" smtClean="0"/>
              <a:pPr/>
              <a:t>03/05/2021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83F5A2-E64B-48C7-BF75-52529B7AF72C}" type="slidenum">
              <a:rPr lang="es-ES" smtClean="0"/>
              <a:pPr/>
              <a:t>‹Nº›</a:t>
            </a:fld>
            <a:endParaRPr lang="es-ES"/>
          </a:p>
        </p:txBody>
      </p:sp>
    </p:spTree>
    <p:extLst>
      <p:ext uri="{BB962C8B-B14F-4D97-AF65-F5344CB8AC3E}">
        <p14:creationId xmlns:p14="http://schemas.microsoft.com/office/powerpoint/2010/main" val="227466861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38039E5-F343-47C1-BD32-A8B8898A4E91}" type="datetimeFigureOut">
              <a:rPr lang="es-ES" smtClean="0"/>
              <a:pPr/>
              <a:t>03/05/2021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83F5A2-E64B-48C7-BF75-52529B7AF72C}" type="slidenum">
              <a:rPr lang="es-ES" smtClean="0"/>
              <a:pPr/>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6871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38039E5-F343-47C1-BD32-A8B8898A4E91}" type="datetimeFigureOut">
              <a:rPr lang="es-ES" smtClean="0"/>
              <a:pPr/>
              <a:t>03/05/2021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283F5A2-E64B-48C7-BF75-52529B7AF72C}" type="slidenum">
              <a:rPr lang="es-ES" smtClean="0"/>
              <a:pPr/>
              <a:t>‹Nº›</a:t>
            </a:fld>
            <a:endParaRPr lang="es-ES"/>
          </a:p>
        </p:txBody>
      </p:sp>
    </p:spTree>
    <p:extLst>
      <p:ext uri="{BB962C8B-B14F-4D97-AF65-F5344CB8AC3E}">
        <p14:creationId xmlns:p14="http://schemas.microsoft.com/office/powerpoint/2010/main" val="2285068351"/>
      </p:ext>
    </p:extLst>
  </p:cSld>
  <p:clrMapOvr>
    <a:masterClrMapping/>
  </p:clrMapOvr>
  <p:transition spd="slow">
    <p:wipe/>
  </p:transition>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38039E5-F343-47C1-BD32-A8B8898A4E91}" type="datetimeFigureOut">
              <a:rPr lang="es-ES" smtClean="0"/>
              <a:pPr/>
              <a:t>03/05/2021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283F5A2-E64B-48C7-BF75-52529B7AF72C}" type="slidenum">
              <a:rPr lang="es-ES" smtClean="0"/>
              <a:pPr/>
              <a:t>‹Nº›</a:t>
            </a:fld>
            <a:endParaRPr lang="es-ES"/>
          </a:p>
        </p:txBody>
      </p:sp>
    </p:spTree>
    <p:extLst>
      <p:ext uri="{BB962C8B-B14F-4D97-AF65-F5344CB8AC3E}">
        <p14:creationId xmlns:p14="http://schemas.microsoft.com/office/powerpoint/2010/main" val="624858346"/>
      </p:ext>
    </p:extLst>
  </p:cSld>
  <p:clrMapOvr>
    <a:masterClrMapping/>
  </p:clrMapOvr>
  <p:transition spd="slow">
    <p:wipe/>
  </p:transition>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38039E5-F343-47C1-BD32-A8B8898A4E91}" type="datetimeFigureOut">
              <a:rPr lang="es-ES" smtClean="0"/>
              <a:pPr/>
              <a:t>03/05/2021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283F5A2-E64B-48C7-BF75-52529B7AF72C}" type="slidenum">
              <a:rPr lang="es-ES" smtClean="0"/>
              <a:pPr/>
              <a:t>‹Nº›</a:t>
            </a:fld>
            <a:endParaRPr lang="es-ES"/>
          </a:p>
        </p:txBody>
      </p:sp>
    </p:spTree>
    <p:extLst>
      <p:ext uri="{BB962C8B-B14F-4D97-AF65-F5344CB8AC3E}">
        <p14:creationId xmlns:p14="http://schemas.microsoft.com/office/powerpoint/2010/main" val="397709323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38039E5-F343-47C1-BD32-A8B8898A4E91}" type="datetimeFigureOut">
              <a:rPr lang="es-ES" smtClean="0"/>
              <a:pPr/>
              <a:t>03/05/2021</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8283F5A2-E64B-48C7-BF75-52529B7AF72C}" type="slidenum">
              <a:rPr lang="es-ES" smtClean="0"/>
              <a:pPr/>
              <a:t>‹Nº›</a:t>
            </a:fld>
            <a:endParaRPr lang="es-ES"/>
          </a:p>
        </p:txBody>
      </p:sp>
    </p:spTree>
    <p:extLst>
      <p:ext uri="{BB962C8B-B14F-4D97-AF65-F5344CB8AC3E}">
        <p14:creationId xmlns:p14="http://schemas.microsoft.com/office/powerpoint/2010/main" val="410707459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38039E5-F343-47C1-BD32-A8B8898A4E91}" type="datetimeFigureOut">
              <a:rPr lang="es-ES" smtClean="0"/>
              <a:pPr/>
              <a:t>03/05/2021</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283F5A2-E64B-48C7-BF75-52529B7AF72C}" type="slidenum">
              <a:rPr lang="es-ES" smtClean="0"/>
              <a:pPr/>
              <a:t>‹Nº›</a:t>
            </a:fld>
            <a:endParaRPr lang="es-ES"/>
          </a:p>
        </p:txBody>
      </p:sp>
    </p:spTree>
    <p:extLst>
      <p:ext uri="{BB962C8B-B14F-4D97-AF65-F5344CB8AC3E}">
        <p14:creationId xmlns:p14="http://schemas.microsoft.com/office/powerpoint/2010/main" val="2675245609"/>
      </p:ext>
    </p:extLst>
  </p:cSld>
  <p:clrMapOvr>
    <a:masterClrMapping/>
  </p:clrMapOvr>
  <p:transition spd="slow">
    <p:wipe/>
  </p:transition>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38039E5-F343-47C1-BD32-A8B8898A4E91}" type="datetimeFigureOut">
              <a:rPr lang="es-ES" smtClean="0"/>
              <a:pPr/>
              <a:t>03/05/2021</a:t>
            </a:fld>
            <a:endParaRPr lang="es-E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83F5A2-E64B-48C7-BF75-52529B7AF72C}" type="slidenum">
              <a:rPr lang="es-ES" smtClean="0"/>
              <a:pPr/>
              <a:t>‹Nº›</a:t>
            </a:fld>
            <a:endParaRPr lang="es-ES"/>
          </a:p>
        </p:txBody>
      </p:sp>
    </p:spTree>
    <p:extLst>
      <p:ext uri="{BB962C8B-B14F-4D97-AF65-F5344CB8AC3E}">
        <p14:creationId xmlns:p14="http://schemas.microsoft.com/office/powerpoint/2010/main" val="229358678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38039E5-F343-47C1-BD32-A8B8898A4E91}" type="datetimeFigureOut">
              <a:rPr lang="es-ES" smtClean="0"/>
              <a:pPr/>
              <a:t>03/05/2021</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283F5A2-E64B-48C7-BF75-52529B7AF72C}" type="slidenum">
              <a:rPr lang="es-ES" smtClean="0"/>
              <a:pPr/>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320405"/>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ransition spd="slow">
    <p:wipe/>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079250" y="823344"/>
            <a:ext cx="7467170" cy="3566160"/>
          </a:xfrm>
        </p:spPr>
        <p:txBody>
          <a:bodyPr>
            <a:normAutofit/>
          </a:bodyPr>
          <a:lstStyle/>
          <a:p>
            <a:r>
              <a:rPr lang="es-ES" sz="5000" b="1" i="1" spc="0" dirty="0" smtClean="0">
                <a:ln w="6600">
                  <a:solidFill>
                    <a:schemeClr val="accent2"/>
                  </a:solidFill>
                  <a:prstDash val="solid"/>
                </a:ln>
                <a:solidFill>
                  <a:srgbClr val="FFFFFF"/>
                </a:solidFill>
                <a:effectLst>
                  <a:outerShdw dist="38100" dir="2700000" algn="tl" rotWithShape="0">
                    <a:schemeClr val="accent2"/>
                  </a:outerShdw>
                </a:effectLst>
              </a:rPr>
              <a:t>Escritura Judicial </a:t>
            </a:r>
            <a:br>
              <a:rPr lang="es-ES" sz="5000" b="1" i="1" spc="0" dirty="0" smtClean="0">
                <a:ln w="6600">
                  <a:solidFill>
                    <a:schemeClr val="accent2"/>
                  </a:solidFill>
                  <a:prstDash val="solid"/>
                </a:ln>
                <a:solidFill>
                  <a:srgbClr val="FFFFFF"/>
                </a:solidFill>
                <a:effectLst>
                  <a:outerShdw dist="38100" dir="2700000" algn="tl" rotWithShape="0">
                    <a:schemeClr val="accent2"/>
                  </a:outerShdw>
                </a:effectLst>
              </a:rPr>
            </a:br>
            <a:r>
              <a:rPr lang="es-ES" sz="5000" b="1" i="1" spc="0" dirty="0" smtClean="0">
                <a:ln w="6600">
                  <a:solidFill>
                    <a:schemeClr val="accent2"/>
                  </a:solidFill>
                  <a:prstDash val="solid"/>
                </a:ln>
                <a:solidFill>
                  <a:srgbClr val="FFFFFF"/>
                </a:solidFill>
                <a:effectLst>
                  <a:outerShdw dist="38100" dir="2700000" algn="tl" rotWithShape="0">
                    <a:schemeClr val="accent2"/>
                  </a:outerShdw>
                </a:effectLst>
              </a:rPr>
              <a:t>en cumplimiento de promesa inscripta de un inmueble</a:t>
            </a:r>
            <a:endParaRPr lang="es-ES" sz="5000" b="1" i="1"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p:cNvSpPr txBox="1"/>
          <p:nvPr/>
        </p:nvSpPr>
        <p:spPr>
          <a:xfrm>
            <a:off x="5937161" y="4984124"/>
            <a:ext cx="5218519" cy="1569660"/>
          </a:xfrm>
          <a:prstGeom prst="rect">
            <a:avLst/>
          </a:prstGeom>
          <a:noFill/>
        </p:spPr>
        <p:txBody>
          <a:bodyPr wrap="square" rtlCol="0">
            <a:spAutoFit/>
          </a:bodyPr>
          <a:lstStyle/>
          <a:p>
            <a:pPr algn="just"/>
            <a:r>
              <a:rPr lang="es-ES" sz="2400" b="1" dirty="0" smtClean="0">
                <a:ln w="6600">
                  <a:solidFill>
                    <a:schemeClr val="accent2"/>
                  </a:solidFill>
                  <a:prstDash val="solid"/>
                </a:ln>
                <a:solidFill>
                  <a:srgbClr val="FFFFFF"/>
                </a:solidFill>
                <a:effectLst>
                  <a:outerShdw dist="38100" dir="2700000" algn="tl" rotWithShape="0">
                    <a:schemeClr val="accent2"/>
                  </a:outerShdw>
                </a:effectLst>
              </a:rPr>
              <a:t>Asignatura: TECNICA NOTARIAL III</a:t>
            </a:r>
          </a:p>
          <a:p>
            <a:pPr algn="just"/>
            <a:r>
              <a:rPr lang="es-ES" dirty="0" smtClean="0"/>
              <a:t>Docente encargado de curso: Esc. </a:t>
            </a:r>
            <a:r>
              <a:rPr lang="es-ES" dirty="0" err="1" smtClean="0"/>
              <a:t>Rossina</a:t>
            </a:r>
            <a:r>
              <a:rPr lang="es-ES" dirty="0" smtClean="0"/>
              <a:t> </a:t>
            </a:r>
            <a:r>
              <a:rPr lang="es-ES" dirty="0" err="1" smtClean="0"/>
              <a:t>Merello</a:t>
            </a:r>
            <a:endParaRPr lang="es-ES" dirty="0" smtClean="0"/>
          </a:p>
          <a:p>
            <a:pPr algn="just"/>
            <a:r>
              <a:rPr lang="es-ES" dirty="0" smtClean="0"/>
              <a:t>Material elaborado por:  Esc. </a:t>
            </a:r>
            <a:r>
              <a:rPr lang="es-ES" dirty="0" err="1" smtClean="0"/>
              <a:t>Mathías</a:t>
            </a:r>
            <a:r>
              <a:rPr lang="es-ES" dirty="0" smtClean="0"/>
              <a:t> Chotola</a:t>
            </a:r>
          </a:p>
          <a:p>
            <a:pPr algn="just"/>
            <a:r>
              <a:rPr lang="es-ES" dirty="0" smtClean="0"/>
              <a:t>A ñ o: </a:t>
            </a:r>
            <a:r>
              <a:rPr lang="es-ES" dirty="0" smtClean="0"/>
              <a:t>2021</a:t>
            </a:r>
            <a:endParaRPr lang="es-ES" dirty="0" smtClean="0"/>
          </a:p>
          <a:p>
            <a:pPr algn="just"/>
            <a:endParaRPr lang="es-ES" dirty="0"/>
          </a:p>
        </p:txBody>
      </p:sp>
    </p:spTree>
    <p:extLst>
      <p:ext uri="{BB962C8B-B14F-4D97-AF65-F5344CB8AC3E}">
        <p14:creationId xmlns:p14="http://schemas.microsoft.com/office/powerpoint/2010/main" val="619882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i="1" dirty="0"/>
              <a:t>D</a:t>
            </a:r>
            <a:r>
              <a:rPr lang="es-ES" sz="3200" b="1" i="1" dirty="0" smtClean="0"/>
              <a:t>- Proceso Judicial.</a:t>
            </a:r>
            <a:endParaRPr lang="es-ES" sz="3200" b="1" i="1" dirty="0"/>
          </a:p>
        </p:txBody>
      </p:sp>
      <p:sp>
        <p:nvSpPr>
          <p:cNvPr id="4" name="Marcador de contenido 2"/>
          <p:cNvSpPr txBox="1">
            <a:spLocks/>
          </p:cNvSpPr>
          <p:nvPr/>
        </p:nvSpPr>
        <p:spPr>
          <a:xfrm>
            <a:off x="1277195" y="2677100"/>
            <a:ext cx="10058400" cy="39523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es-ES" sz="1800" dirty="0"/>
          </a:p>
        </p:txBody>
      </p:sp>
      <p:sp>
        <p:nvSpPr>
          <p:cNvPr id="7" name="Marcador de contenido 2"/>
          <p:cNvSpPr txBox="1">
            <a:spLocks/>
          </p:cNvSpPr>
          <p:nvPr/>
        </p:nvSpPr>
        <p:spPr>
          <a:xfrm>
            <a:off x="1429595" y="1675333"/>
            <a:ext cx="10058400" cy="441845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 sz="1800" dirty="0" smtClean="0"/>
              <a:t>El único problema a destacar en relación a la legitimación procesal activa se da cuando son varios promitentes compradores. Existen opiniones doctrinarias y jurisprudenciales que sostienen la existencia de un </a:t>
            </a:r>
            <a:r>
              <a:rPr lang="es-ES" sz="1800" dirty="0" err="1" smtClean="0"/>
              <a:t>litis</a:t>
            </a:r>
            <a:r>
              <a:rPr lang="es-ES" sz="1800" dirty="0" smtClean="0"/>
              <a:t> consorcio necesario por ser un objeto indivisible y por tanto se exige que la escrituración sea solicitada por todos los promitentes compradores. Por ello, cuando intervenimos como escribanos en una promesa de compraventa, es importante pactar la solidaridad activa. </a:t>
            </a:r>
          </a:p>
          <a:p>
            <a:pPr algn="just"/>
            <a:r>
              <a:rPr lang="es-ES" sz="1800" i="1" u="sng" dirty="0" smtClean="0"/>
              <a:t>Legitimación Procesal Pasiva (parte demandada). </a:t>
            </a:r>
            <a:r>
              <a:rPr lang="es-ES" sz="1800" dirty="0" smtClean="0"/>
              <a:t> Por supuesto que los procedimientos se pueden iniciar contra el promitente vendedor, contra sus herederos o contra el adquiriente a titulo singular posterior a la promesa. En síntesis se puede iniciar contra quien sea hoy propietario del bien prometido.</a:t>
            </a:r>
          </a:p>
          <a:p>
            <a:pPr algn="just"/>
            <a:r>
              <a:rPr lang="es-ES" sz="1800" dirty="0" smtClean="0"/>
              <a:t>Pero los principios generales en materia de representación voluntaria han sido modificados. Tenemos en primer termino, el art. 8 de la Ley Nº 9.706, que permite que el procedimiento de la escrituración forzada se promueva contra el mandatario del promitente vendedor si intervino en la promesa, siempre que el mandato no haya sido revocado o sustituido y dicha revocación o sustitución haya sido notificada en forma legal al promitente adquiriente. Luego tenemos el art. 6 de la Ley Nº 13901, que faculta al apoderado del promitente vendedor para continuar su mandato a pesar del fallecimiento de sus mandantes y a otorgar la escritura en cumplimiento de la promesa.</a:t>
            </a:r>
          </a:p>
          <a:p>
            <a:pPr algn="just"/>
            <a:r>
              <a:rPr lang="es-ES" sz="1800" dirty="0" smtClean="0"/>
              <a:t>Por ultimo en la legitimación pasiva señalemos que si el inmueble prometido es ganancial y ambos cónyuges lo prometieron en venta evidentemente ambos deben ser citados en el procedimiento,</a:t>
            </a:r>
            <a:endParaRPr lang="es-ES" sz="1800" dirty="0"/>
          </a:p>
        </p:txBody>
      </p:sp>
    </p:spTree>
    <p:extLst>
      <p:ext uri="{BB962C8B-B14F-4D97-AF65-F5344CB8AC3E}">
        <p14:creationId xmlns:p14="http://schemas.microsoft.com/office/powerpoint/2010/main" val="273524020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i="1" dirty="0"/>
              <a:t>D</a:t>
            </a:r>
            <a:r>
              <a:rPr lang="es-ES" sz="3200" b="1" i="1" dirty="0" smtClean="0"/>
              <a:t>- Proceso Judicial.</a:t>
            </a:r>
            <a:endParaRPr lang="es-ES" sz="3200" b="1" i="1" dirty="0"/>
          </a:p>
        </p:txBody>
      </p:sp>
      <p:sp>
        <p:nvSpPr>
          <p:cNvPr id="4" name="Marcador de contenido 2"/>
          <p:cNvSpPr txBox="1">
            <a:spLocks/>
          </p:cNvSpPr>
          <p:nvPr/>
        </p:nvSpPr>
        <p:spPr>
          <a:xfrm>
            <a:off x="1277195" y="2677100"/>
            <a:ext cx="10058400" cy="39523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es-ES" sz="1800" dirty="0"/>
          </a:p>
        </p:txBody>
      </p:sp>
      <p:sp>
        <p:nvSpPr>
          <p:cNvPr id="5" name="Marcador de contenido 2"/>
          <p:cNvSpPr txBox="1">
            <a:spLocks/>
          </p:cNvSpPr>
          <p:nvPr/>
        </p:nvSpPr>
        <p:spPr>
          <a:xfrm>
            <a:off x="1429595" y="1674767"/>
            <a:ext cx="10058400" cy="505046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 sz="1800" dirty="0" smtClean="0"/>
              <a:t>3) </a:t>
            </a:r>
            <a:r>
              <a:rPr lang="es-ES" sz="1800" b="1" dirty="0" smtClean="0"/>
              <a:t>Presupuestos de esta escrituración forzada.</a:t>
            </a:r>
            <a:endParaRPr lang="es-ES" sz="1800" dirty="0" smtClean="0"/>
          </a:p>
          <a:p>
            <a:pPr algn="just"/>
            <a:r>
              <a:rPr lang="es-ES" sz="1800" dirty="0" smtClean="0"/>
              <a:t>Señalamos los dos presupuestos que la Ley Nº 8.733 establece para que la ejecución prospere: </a:t>
            </a:r>
          </a:p>
          <a:p>
            <a:pPr algn="just"/>
            <a:r>
              <a:rPr lang="es-ES" sz="1800" dirty="0" smtClean="0"/>
              <a:t>A) Las existencia de una promesa de compraventa inscripta en la Sección Inmobiliaria del Registro de la Propiedad correspondiente o antiguamente en la Sección Promesa de Registro del Propiedad Inmueble o del Registro de Traslaciones de Dominio del lugar de ubicación del bien y antes del Registro General de Inhibiciones.  </a:t>
            </a:r>
          </a:p>
          <a:p>
            <a:pPr algn="just"/>
            <a:r>
              <a:rPr lang="es-ES" sz="1800" dirty="0" smtClean="0"/>
              <a:t>B) Pago de la totalidad del precio o justificación de encontrarse en alguna de las situaciones previstas por el art. 16 de la Ley Nº 8.733. Conforme a los art. 15 y 16 de la Ley Nº 8.733 tiene derecho a exigir la traslación de dominio:  </a:t>
            </a:r>
          </a:p>
          <a:p>
            <a:pPr algn="just">
              <a:buFont typeface="Wingdings" panose="05000000000000000000" pitchFamily="2" charset="2"/>
              <a:buChar char="v"/>
            </a:pPr>
            <a:r>
              <a:rPr lang="es-ES" sz="1750" dirty="0" smtClean="0">
                <a:solidFill>
                  <a:schemeClr val="tx1"/>
                </a:solidFill>
              </a:rPr>
              <a:t> Quien haya pagado todo el precio (art. 15).</a:t>
            </a:r>
          </a:p>
          <a:p>
            <a:pPr algn="just">
              <a:buFont typeface="Wingdings" panose="05000000000000000000" pitchFamily="2" charset="2"/>
              <a:buChar char="v"/>
            </a:pPr>
            <a:r>
              <a:rPr lang="es-ES" sz="1750" dirty="0" smtClean="0">
                <a:solidFill>
                  <a:schemeClr val="tx1"/>
                </a:solidFill>
              </a:rPr>
              <a:t>Quien haya pagado el 50% del precio pero deberá garantizar el saldo con primera hipoteca (art. 16)</a:t>
            </a:r>
          </a:p>
          <a:p>
            <a:pPr algn="just">
              <a:buFont typeface="Wingdings" panose="05000000000000000000" pitchFamily="2" charset="2"/>
              <a:buChar char="v"/>
            </a:pPr>
            <a:r>
              <a:rPr lang="es-ES" sz="1750" dirty="0" smtClean="0">
                <a:solidFill>
                  <a:schemeClr val="tx1"/>
                </a:solidFill>
              </a:rPr>
              <a:t>Quien haya hecho construcciones o mejoras en el bien que representen por los menos un 40% de su valor en estimación que actualmente esta a cargo de la Dirección de Catastro (art.16). Debiendo garantizar el saldo también en este caso con primera hipoteca. En cualquiera de ellos debe darse un de las situaciones previstas por el art. 31 de la Ley Nº 8.733</a:t>
            </a:r>
            <a:endParaRPr lang="es-ES" sz="1750" dirty="0">
              <a:solidFill>
                <a:schemeClr val="tx1"/>
              </a:solidFill>
            </a:endParaRPr>
          </a:p>
        </p:txBody>
      </p:sp>
    </p:spTree>
    <p:extLst>
      <p:ext uri="{BB962C8B-B14F-4D97-AF65-F5344CB8AC3E}">
        <p14:creationId xmlns:p14="http://schemas.microsoft.com/office/powerpoint/2010/main" val="1501181785"/>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i="1" dirty="0"/>
              <a:t>D</a:t>
            </a:r>
            <a:r>
              <a:rPr lang="es-ES" sz="3200" b="1" i="1" dirty="0" smtClean="0"/>
              <a:t>- Proceso Judicial.</a:t>
            </a:r>
            <a:endParaRPr lang="es-ES" sz="3200" b="1" i="1" dirty="0"/>
          </a:p>
        </p:txBody>
      </p:sp>
      <p:sp>
        <p:nvSpPr>
          <p:cNvPr id="4" name="Marcador de contenido 2"/>
          <p:cNvSpPr txBox="1">
            <a:spLocks/>
          </p:cNvSpPr>
          <p:nvPr/>
        </p:nvSpPr>
        <p:spPr>
          <a:xfrm>
            <a:off x="1277195" y="2677100"/>
            <a:ext cx="10058400" cy="39523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es-ES" sz="1800" dirty="0"/>
          </a:p>
        </p:txBody>
      </p:sp>
      <p:sp>
        <p:nvSpPr>
          <p:cNvPr id="5" name="Marcador de contenido 2"/>
          <p:cNvSpPr txBox="1">
            <a:spLocks/>
          </p:cNvSpPr>
          <p:nvPr/>
        </p:nvSpPr>
        <p:spPr>
          <a:xfrm>
            <a:off x="1429595" y="1713404"/>
            <a:ext cx="10058400" cy="505046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 sz="1800" dirty="0" smtClean="0"/>
              <a:t>4) </a:t>
            </a:r>
            <a:r>
              <a:rPr lang="es-ES" sz="1800" b="1" dirty="0" smtClean="0"/>
              <a:t>Documentos que se acompañan al iniciar el procedimiento.</a:t>
            </a:r>
          </a:p>
          <a:p>
            <a:pPr algn="just"/>
            <a:r>
              <a:rPr lang="es-ES" sz="1800" dirty="0" smtClean="0"/>
              <a:t>Con el escrito inicial y en la mayoría de los caso el único, debemos presentar todos los documentos que utilizaremos en el proceso, que buscan acreditar el cumplimiento de los dos presupuestos que antes señalamos, así como la legitimación activa y pasiva.</a:t>
            </a:r>
          </a:p>
          <a:p>
            <a:pPr marL="342900" indent="-342900" algn="just">
              <a:buFont typeface="+mj-lt"/>
              <a:buAutoNum type="alphaLcParenR"/>
            </a:pPr>
            <a:r>
              <a:rPr lang="es-ES" sz="1800" i="1" u="sng" dirty="0" smtClean="0"/>
              <a:t>Promesa Inscripta. </a:t>
            </a:r>
            <a:r>
              <a:rPr lang="es-ES" sz="1800" dirty="0" smtClean="0"/>
              <a:t>Siempre deberá adjuntarse la promesa inscripta. Si la promesa hubiere sido otorgada en escritura publica se acompañara la primera copia de la misma debidamente inscripta. Si se hubiere otorgado en documento privado ante de la sanción de la Ley Nº 16.320, se presentara el documento privado debidamente inscripto. En ambos casos se podrá presentar testimonio notarial si se hubiera extraviado podrá acompañarse un testimonio expedido por la Sección Inmobiliaria del Registro de la Propiedad del lugar de ubicación del inmueble, solución práctica que los tribunales generalmente admiten. Con posterioridad de la Ley Nº 16.320 cuyo art.276 obliga a la protocolización por escribano del documento privado y a la inscripción de los primeros testimonios de protocolización, se presentara el respectivo testimonio expedido por la parte promitente compradora debidamente inscripto.</a:t>
            </a:r>
          </a:p>
          <a:p>
            <a:pPr marL="342900" indent="-342900" algn="just">
              <a:buFont typeface="+mj-lt"/>
              <a:buAutoNum type="alphaLcParenR"/>
            </a:pPr>
            <a:r>
              <a:rPr lang="es-ES" sz="1800" i="1" u="sng" dirty="0" smtClean="0"/>
              <a:t>Cesiones de Promesa. </a:t>
            </a:r>
            <a:r>
              <a:rPr lang="es-ES" sz="1800" dirty="0" smtClean="0"/>
              <a:t>Si las hubo también deben ser acompañadas necesariamente. No se exige la notificación de la cesión al promitente vendedor, en tanto la misma quedara implícita al notificársele el monitorio inicial.</a:t>
            </a:r>
            <a:r>
              <a:rPr lang="es-ES" sz="1800" i="1" u="sng" dirty="0" smtClean="0"/>
              <a:t> </a:t>
            </a:r>
          </a:p>
        </p:txBody>
      </p:sp>
    </p:spTree>
    <p:extLst>
      <p:ext uri="{BB962C8B-B14F-4D97-AF65-F5344CB8AC3E}">
        <p14:creationId xmlns:p14="http://schemas.microsoft.com/office/powerpoint/2010/main" val="422569679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i="1" dirty="0"/>
              <a:t>D</a:t>
            </a:r>
            <a:r>
              <a:rPr lang="es-ES" sz="3200" b="1" i="1" dirty="0" smtClean="0"/>
              <a:t>- Proceso Judicial.</a:t>
            </a:r>
            <a:endParaRPr lang="es-ES" sz="3200" b="1" i="1" dirty="0"/>
          </a:p>
        </p:txBody>
      </p:sp>
      <p:sp>
        <p:nvSpPr>
          <p:cNvPr id="4" name="Marcador de contenido 2"/>
          <p:cNvSpPr txBox="1">
            <a:spLocks/>
          </p:cNvSpPr>
          <p:nvPr/>
        </p:nvSpPr>
        <p:spPr>
          <a:xfrm>
            <a:off x="1277195" y="2677100"/>
            <a:ext cx="10058400" cy="39523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es-ES" sz="1800" dirty="0"/>
          </a:p>
        </p:txBody>
      </p:sp>
      <p:sp>
        <p:nvSpPr>
          <p:cNvPr id="5" name="Marcador de contenido 2"/>
          <p:cNvSpPr txBox="1">
            <a:spLocks/>
          </p:cNvSpPr>
          <p:nvPr/>
        </p:nvSpPr>
        <p:spPr>
          <a:xfrm>
            <a:off x="1429595" y="1713404"/>
            <a:ext cx="10058400" cy="505046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s-ES" sz="1800" i="1" dirty="0" smtClean="0">
                <a:solidFill>
                  <a:schemeClr val="accent1">
                    <a:lumMod val="75000"/>
                  </a:schemeClr>
                </a:solidFill>
              </a:rPr>
              <a:t>c) </a:t>
            </a:r>
            <a:r>
              <a:rPr lang="es-ES" sz="1800" i="1" u="sng" dirty="0" smtClean="0"/>
              <a:t>Comprobante de Pago del Precio de la promesa.</a:t>
            </a:r>
          </a:p>
          <a:p>
            <a:pPr marL="0" indent="0" algn="just">
              <a:buNone/>
            </a:pPr>
            <a:r>
              <a:rPr lang="es-ES" sz="1800" dirty="0" smtClean="0"/>
              <a:t>Se nos pueden plantear diversas situaciones.</a:t>
            </a:r>
          </a:p>
          <a:p>
            <a:pPr marL="0" indent="0" algn="just">
              <a:buNone/>
            </a:pPr>
            <a:r>
              <a:rPr lang="es-ES" sz="1800" i="1" u="sng" dirty="0" smtClean="0"/>
              <a:t>1ª Hipótesis: </a:t>
            </a:r>
            <a:r>
              <a:rPr lang="es-ES" sz="1800" dirty="0" smtClean="0"/>
              <a:t>Tenemos un precio totalmente integrado. Veamos que documentos tenemos que prueben el pago del precio:</a:t>
            </a:r>
          </a:p>
          <a:p>
            <a:pPr algn="just">
              <a:buFont typeface="Wingdings" panose="05000000000000000000" pitchFamily="2" charset="2"/>
              <a:buChar char="q"/>
            </a:pPr>
            <a:r>
              <a:rPr lang="es-ES" sz="1800" dirty="0"/>
              <a:t> </a:t>
            </a:r>
            <a:r>
              <a:rPr lang="es-ES" sz="1800" dirty="0" smtClean="0"/>
              <a:t>Surge de la propia promesa de compraventa. No hay problema alguno.</a:t>
            </a:r>
          </a:p>
          <a:p>
            <a:pPr algn="just">
              <a:buFont typeface="Wingdings" panose="05000000000000000000" pitchFamily="2" charset="2"/>
              <a:buChar char="q"/>
            </a:pPr>
            <a:r>
              <a:rPr lang="es-ES" sz="1800" dirty="0"/>
              <a:t> </a:t>
            </a:r>
            <a:r>
              <a:rPr lang="es-ES" sz="1800" dirty="0" smtClean="0"/>
              <a:t>Recibos de pago con firmas certificadas. Tampoco plantean problemas de ningún tipo. Acreditan de forma fehaciente el pago total del precio.</a:t>
            </a:r>
          </a:p>
          <a:p>
            <a:pPr algn="just">
              <a:buFont typeface="Wingdings" panose="05000000000000000000" pitchFamily="2" charset="2"/>
              <a:buChar char="q"/>
            </a:pPr>
            <a:r>
              <a:rPr lang="es-ES" sz="1800" dirty="0" smtClean="0"/>
              <a:t>Recibos de pago sin firmas certificadas. La Sedes Judiciales las admiten sin inconveniente.</a:t>
            </a:r>
          </a:p>
          <a:p>
            <a:pPr algn="just">
              <a:buFont typeface="Wingdings" panose="05000000000000000000" pitchFamily="2" charset="2"/>
              <a:buChar char="q"/>
            </a:pPr>
            <a:r>
              <a:rPr lang="es-ES" sz="1800" dirty="0" smtClean="0"/>
              <a:t>Libreta de pago de cuotas en los Bancos, depósitos bancarios. Se admiten sin problema alguno.</a:t>
            </a:r>
          </a:p>
          <a:p>
            <a:pPr marL="0" indent="0" algn="just">
              <a:buNone/>
            </a:pPr>
            <a:r>
              <a:rPr lang="es-ES" sz="1800" i="1" u="sng" dirty="0" smtClean="0"/>
              <a:t>2ª Hipótesis: </a:t>
            </a:r>
            <a:r>
              <a:rPr lang="es-ES" sz="1800" dirty="0" smtClean="0"/>
              <a:t>Tenemos un saldo de precio que se desea integrar para escriturar sin hipoteca ¿que procedimiento seguiremos para pagar este saldo de precio?.</a:t>
            </a:r>
          </a:p>
          <a:p>
            <a:pPr marL="0" indent="0" algn="just">
              <a:buNone/>
            </a:pPr>
            <a:r>
              <a:rPr lang="es-ES" sz="1800" dirty="0" smtClean="0"/>
              <a:t>Dice el art.1481 del Código Civil: “Cuando el acreedor rehúsa recibir la suma debida puede hacer el deudor oblación de la deuda, y en caso de negarse el acreedor a recibirla, consignar la suma oblada u ofrecida. </a:t>
            </a:r>
          </a:p>
          <a:p>
            <a:pPr marL="0" indent="0" algn="just">
              <a:buNone/>
            </a:pPr>
            <a:r>
              <a:rPr lang="es-ES" sz="1800" dirty="0" smtClean="0"/>
              <a:t> </a:t>
            </a:r>
          </a:p>
        </p:txBody>
      </p:sp>
    </p:spTree>
    <p:extLst>
      <p:ext uri="{BB962C8B-B14F-4D97-AF65-F5344CB8AC3E}">
        <p14:creationId xmlns:p14="http://schemas.microsoft.com/office/powerpoint/2010/main" val="60785739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i="1" dirty="0"/>
              <a:t>D</a:t>
            </a:r>
            <a:r>
              <a:rPr lang="es-ES" sz="3200" b="1" i="1" dirty="0" smtClean="0"/>
              <a:t>- Proceso Judicial.</a:t>
            </a:r>
            <a:endParaRPr lang="es-ES" sz="3200" b="1" i="1" dirty="0"/>
          </a:p>
        </p:txBody>
      </p:sp>
      <p:sp>
        <p:nvSpPr>
          <p:cNvPr id="4" name="Marcador de contenido 2"/>
          <p:cNvSpPr txBox="1">
            <a:spLocks/>
          </p:cNvSpPr>
          <p:nvPr/>
        </p:nvSpPr>
        <p:spPr>
          <a:xfrm>
            <a:off x="1277195" y="2677100"/>
            <a:ext cx="10058400" cy="39523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es-ES" sz="1800" dirty="0"/>
          </a:p>
        </p:txBody>
      </p:sp>
      <p:sp>
        <p:nvSpPr>
          <p:cNvPr id="5" name="Marcador de contenido 2"/>
          <p:cNvSpPr txBox="1">
            <a:spLocks/>
          </p:cNvSpPr>
          <p:nvPr/>
        </p:nvSpPr>
        <p:spPr>
          <a:xfrm>
            <a:off x="1429595" y="1713404"/>
            <a:ext cx="10058400" cy="505046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s-ES" sz="1800" dirty="0" smtClean="0"/>
              <a:t>La consignación precedida de la oblación libra al deudor, surte a su respecto efectos de paga y la suma así consignada perece para el acreedor”.</a:t>
            </a:r>
          </a:p>
          <a:p>
            <a:pPr marL="0" indent="0" algn="just">
              <a:buNone/>
            </a:pPr>
            <a:r>
              <a:rPr lang="es-ES" sz="1800" dirty="0" smtClean="0"/>
              <a:t>La oblación y consignación debe ser hecha siempre ante un Juez de Paz conforme al art. 1482 del Código Civil. Sin embargo hay tribunales que admiten la consignación en el Banco de la Republica sin haberse realzado previamente la audiencia de oblación cuando el precio es insignificante.</a:t>
            </a:r>
          </a:p>
          <a:p>
            <a:pPr marL="0" indent="0" algn="just">
              <a:buNone/>
            </a:pPr>
            <a:r>
              <a:rPr lang="es-ES" sz="1800" dirty="0" smtClean="0"/>
              <a:t>De lo expuesto, surge la posibilidad de presentar otros documentos:</a:t>
            </a:r>
          </a:p>
          <a:p>
            <a:pPr algn="just">
              <a:buFont typeface="Wingdings" panose="05000000000000000000" pitchFamily="2" charset="2"/>
              <a:buChar char="Ø"/>
            </a:pPr>
            <a:r>
              <a:rPr lang="es-ES" sz="1800" dirty="0"/>
              <a:t> </a:t>
            </a:r>
            <a:r>
              <a:rPr lang="es-ES" sz="1800" dirty="0" smtClean="0"/>
              <a:t>Testimonio de la oblación y consignación que nos expide el Juzgado de Paz. Siempre deberemos acompañarlo al escrito inicial cuando la escrituración se tramite ante Sede diferente de aquella en la que se siguió la oblación y consignación. Si estamos ante la misma Sede se puede acreditar con el propio expediente tramitado.</a:t>
            </a:r>
            <a:endParaRPr lang="es-ES" sz="1800" dirty="0"/>
          </a:p>
          <a:p>
            <a:pPr algn="just">
              <a:buFont typeface="Wingdings" panose="05000000000000000000" pitchFamily="2" charset="2"/>
              <a:buChar char="Ø"/>
            </a:pPr>
            <a:r>
              <a:rPr lang="es-ES" sz="1800" dirty="0" smtClean="0"/>
              <a:t>Boleta que acredita la consignación. En esta situación, no acompañaremos ningún documento al escrito inicial sino que en el mismo solicitaremos autorización para realizar la consignación en el Banco de la Republica. Y una vez efectuado el depósito, presentaremos en el expediente en trámite la boleta que la acredita.</a:t>
            </a:r>
          </a:p>
        </p:txBody>
      </p:sp>
    </p:spTree>
    <p:extLst>
      <p:ext uri="{BB962C8B-B14F-4D97-AF65-F5344CB8AC3E}">
        <p14:creationId xmlns:p14="http://schemas.microsoft.com/office/powerpoint/2010/main" val="126555725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i="1" dirty="0"/>
              <a:t>D</a:t>
            </a:r>
            <a:r>
              <a:rPr lang="es-ES" sz="3200" b="1" i="1" dirty="0" smtClean="0"/>
              <a:t>- Proceso Judicial.</a:t>
            </a:r>
            <a:endParaRPr lang="es-ES" sz="3200" b="1" i="1" dirty="0"/>
          </a:p>
        </p:txBody>
      </p:sp>
      <p:sp>
        <p:nvSpPr>
          <p:cNvPr id="4" name="Marcador de contenido 2"/>
          <p:cNvSpPr txBox="1">
            <a:spLocks/>
          </p:cNvSpPr>
          <p:nvPr/>
        </p:nvSpPr>
        <p:spPr>
          <a:xfrm>
            <a:off x="1277195" y="2677100"/>
            <a:ext cx="10058400" cy="39523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es-ES" sz="1800" dirty="0"/>
          </a:p>
        </p:txBody>
      </p:sp>
      <p:sp>
        <p:nvSpPr>
          <p:cNvPr id="5" name="Marcador de contenido 2"/>
          <p:cNvSpPr txBox="1">
            <a:spLocks/>
          </p:cNvSpPr>
          <p:nvPr/>
        </p:nvSpPr>
        <p:spPr>
          <a:xfrm>
            <a:off x="1429595" y="1713404"/>
            <a:ext cx="10058400" cy="482186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s-ES" sz="1800" dirty="0" smtClean="0"/>
              <a:t>3ª Hipótesis: Se abono el cincuenta por ciento del precio, hay saldo y se otorga hipoteca. Acreditaremos el cincuenta por ciento del precio en cualquiera de las formas vistas anteriormente.</a:t>
            </a:r>
          </a:p>
          <a:p>
            <a:pPr marL="0" indent="0" algn="just">
              <a:buNone/>
            </a:pPr>
            <a:r>
              <a:rPr lang="es-ES" sz="1800" dirty="0" smtClean="0"/>
              <a:t>4ª Hipótesis: Se realizaron construcciones y mejoras por un cuarenta por ciento del valor del bien y se otorga hipoteca en garantía del saldo. En este caso, deberemos acreditar el valor que representan las construcciones y lo haremos adjuntando un certificado expedido al efecto por la Dirección Nacional de Catastro. </a:t>
            </a:r>
          </a:p>
          <a:p>
            <a:pPr marL="0" indent="0" algn="just">
              <a:buNone/>
            </a:pPr>
            <a:r>
              <a:rPr lang="es-ES" sz="1800" i="1" dirty="0" smtClean="0">
                <a:solidFill>
                  <a:schemeClr val="accent1">
                    <a:lumMod val="60000"/>
                    <a:lumOff val="40000"/>
                  </a:schemeClr>
                </a:solidFill>
              </a:rPr>
              <a:t>d) </a:t>
            </a:r>
            <a:r>
              <a:rPr lang="es-ES" sz="1800" i="1" u="sng" dirty="0" smtClean="0">
                <a:solidFill>
                  <a:schemeClr val="tx1"/>
                </a:solidFill>
              </a:rPr>
              <a:t>Certificados registrales que acreditan legitimación activa y pasiva. </a:t>
            </a:r>
            <a:r>
              <a:rPr lang="es-ES" sz="1800" i="1" u="sng" smtClean="0">
                <a:solidFill>
                  <a:schemeClr val="tx1"/>
                </a:solidFill>
              </a:rPr>
              <a:t>( Ver Circular </a:t>
            </a:r>
            <a:r>
              <a:rPr lang="es-ES" sz="1800" i="1" u="sng" dirty="0" smtClean="0">
                <a:solidFill>
                  <a:schemeClr val="tx1"/>
                </a:solidFill>
              </a:rPr>
              <a:t>188/2018)</a:t>
            </a:r>
          </a:p>
          <a:p>
            <a:pPr marL="0" indent="0" algn="just">
              <a:buNone/>
            </a:pPr>
            <a:r>
              <a:rPr lang="es-ES" sz="1800" b="1" i="1" dirty="0" smtClean="0">
                <a:solidFill>
                  <a:schemeClr val="tx1"/>
                </a:solidFill>
              </a:rPr>
              <a:t>Legitimación activa. </a:t>
            </a:r>
            <a:r>
              <a:rPr lang="es-ES" sz="1800" dirty="0" smtClean="0">
                <a:solidFill>
                  <a:schemeClr val="tx1"/>
                </a:solidFill>
              </a:rPr>
              <a:t>Debemos agregar el certificado de la Sección Inmobiliaria del Registro de la Propiedad del lugar de ubicación del inmueble. Si el promitente comprador ha fallecido se necesita también el certificado del Registro Nacional de Actos Personales por eventuales cesiones de derechos hereditarios o investigaciones de filiación. Así mismo si el promitente comprador prometió comprar siendo casado también se requerirá el Certificado del Registro Nacional de Actos Personales por Regímenes Matrimoniales a afectos de asegurarnos la vigencia de la sociedad conyugal, pues en caso de estar disuelta se debe exigir la comparecencia de ambos y escriturar a favor de los dos cónyuges o ex cónyuges.</a:t>
            </a:r>
            <a:r>
              <a:rPr lang="es-ES" sz="1800" dirty="0">
                <a:solidFill>
                  <a:schemeClr val="tx1"/>
                </a:solidFill>
              </a:rPr>
              <a:t> </a:t>
            </a:r>
            <a:endParaRPr lang="es-ES" sz="1800" dirty="0" smtClean="0">
              <a:solidFill>
                <a:schemeClr val="tx1"/>
              </a:solidFill>
            </a:endParaRPr>
          </a:p>
          <a:p>
            <a:pPr marL="0" indent="0" algn="just">
              <a:buNone/>
            </a:pPr>
            <a:r>
              <a:rPr lang="es-ES" sz="1800" dirty="0" smtClean="0">
                <a:solidFill>
                  <a:schemeClr val="tx1"/>
                </a:solidFill>
              </a:rPr>
              <a:t>Si </a:t>
            </a:r>
            <a:r>
              <a:rPr lang="es-ES" sz="1800" dirty="0">
                <a:solidFill>
                  <a:schemeClr val="tx1"/>
                </a:solidFill>
              </a:rPr>
              <a:t>el promitente comprador estuviere </a:t>
            </a:r>
            <a:r>
              <a:rPr lang="es-ES" sz="1800" dirty="0" smtClean="0">
                <a:solidFill>
                  <a:schemeClr val="tx1"/>
                </a:solidFill>
              </a:rPr>
              <a:t>en </a:t>
            </a:r>
            <a:r>
              <a:rPr lang="es-ES" sz="1800" dirty="0">
                <a:solidFill>
                  <a:schemeClr val="tx1"/>
                </a:solidFill>
              </a:rPr>
              <a:t>concubinato </a:t>
            </a:r>
            <a:r>
              <a:rPr lang="es-ES" sz="1800" dirty="0" smtClean="0">
                <a:solidFill>
                  <a:schemeClr val="tx1"/>
                </a:solidFill>
              </a:rPr>
              <a:t>se </a:t>
            </a:r>
            <a:r>
              <a:rPr lang="es-ES" sz="1800" dirty="0">
                <a:solidFill>
                  <a:schemeClr val="tx1"/>
                </a:solidFill>
              </a:rPr>
              <a:t>solicitará el Certificado del Registro </a:t>
            </a:r>
            <a:r>
              <a:rPr lang="es-ES" sz="1800" dirty="0" smtClean="0">
                <a:solidFill>
                  <a:schemeClr val="tx1"/>
                </a:solidFill>
              </a:rPr>
              <a:t>Nacional </a:t>
            </a:r>
            <a:r>
              <a:rPr lang="es-ES" sz="1800" dirty="0">
                <a:solidFill>
                  <a:schemeClr val="tx1"/>
                </a:solidFill>
              </a:rPr>
              <a:t>de Actos Personales </a:t>
            </a:r>
            <a:r>
              <a:rPr lang="es-ES" sz="1800" dirty="0" smtClean="0">
                <a:solidFill>
                  <a:schemeClr val="tx1"/>
                </a:solidFill>
              </a:rPr>
              <a:t>por </a:t>
            </a:r>
            <a:r>
              <a:rPr lang="es-ES" sz="1800" dirty="0">
                <a:solidFill>
                  <a:schemeClr val="tx1"/>
                </a:solidFill>
              </a:rPr>
              <a:t>Regímenes Matrimoniales-Unión concubinaria</a:t>
            </a:r>
            <a:r>
              <a:rPr lang="es-ES" sz="1800" dirty="0"/>
              <a:t>.</a:t>
            </a:r>
            <a:endParaRPr lang="es-ES" sz="1800" dirty="0">
              <a:solidFill>
                <a:schemeClr val="accent1">
                  <a:lumMod val="60000"/>
                  <a:lumOff val="40000"/>
                </a:schemeClr>
              </a:solidFill>
            </a:endParaRPr>
          </a:p>
          <a:p>
            <a:pPr marL="0" indent="0" algn="just">
              <a:buNone/>
            </a:pPr>
            <a:r>
              <a:rPr lang="es-ES" sz="1800" dirty="0" smtClean="0">
                <a:solidFill>
                  <a:schemeClr val="tx1"/>
                </a:solidFill>
              </a:rPr>
              <a:t> </a:t>
            </a:r>
            <a:endParaRPr lang="es-ES" sz="1800" dirty="0" smtClean="0">
              <a:solidFill>
                <a:schemeClr val="accent1">
                  <a:lumMod val="60000"/>
                  <a:lumOff val="40000"/>
                </a:schemeClr>
              </a:solidFill>
            </a:endParaRPr>
          </a:p>
        </p:txBody>
      </p:sp>
    </p:spTree>
    <p:extLst>
      <p:ext uri="{BB962C8B-B14F-4D97-AF65-F5344CB8AC3E}">
        <p14:creationId xmlns:p14="http://schemas.microsoft.com/office/powerpoint/2010/main" val="84138446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i="1" dirty="0"/>
              <a:t>D</a:t>
            </a:r>
            <a:r>
              <a:rPr lang="es-ES" sz="3200" b="1" i="1" dirty="0" smtClean="0"/>
              <a:t>- Proceso Judicial.</a:t>
            </a:r>
            <a:endParaRPr lang="es-ES" sz="3200" b="1" i="1" dirty="0"/>
          </a:p>
        </p:txBody>
      </p:sp>
      <p:sp>
        <p:nvSpPr>
          <p:cNvPr id="4" name="Marcador de contenido 2"/>
          <p:cNvSpPr txBox="1">
            <a:spLocks/>
          </p:cNvSpPr>
          <p:nvPr/>
        </p:nvSpPr>
        <p:spPr>
          <a:xfrm>
            <a:off x="1277195" y="2677100"/>
            <a:ext cx="10058400" cy="39523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es-ES" sz="1800" dirty="0"/>
          </a:p>
        </p:txBody>
      </p:sp>
      <p:sp>
        <p:nvSpPr>
          <p:cNvPr id="5" name="Marcador de contenido 2"/>
          <p:cNvSpPr txBox="1">
            <a:spLocks/>
          </p:cNvSpPr>
          <p:nvPr/>
        </p:nvSpPr>
        <p:spPr>
          <a:xfrm>
            <a:off x="1429595" y="1713404"/>
            <a:ext cx="10058400" cy="420330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s-ES" sz="1800" dirty="0" smtClean="0">
                <a:solidFill>
                  <a:schemeClr val="tx1"/>
                </a:solidFill>
              </a:rPr>
              <a:t>También se requerirá en todos los casos el Certificado de la Sección Mobiliaria del Registro de la Propiedad por la eventualidad de que se hubieren prendado los derechos del promitente comprador en cuyo caso, será necesario notificar al acreedor prendario.  </a:t>
            </a:r>
          </a:p>
          <a:p>
            <a:pPr marL="0" indent="0" algn="just">
              <a:buNone/>
            </a:pPr>
            <a:r>
              <a:rPr lang="es-ES" sz="1800" b="1" i="1" dirty="0" smtClean="0">
                <a:solidFill>
                  <a:schemeClr val="tx1"/>
                </a:solidFill>
              </a:rPr>
              <a:t>Legitimación Pasiva. </a:t>
            </a:r>
            <a:r>
              <a:rPr lang="es-ES" sz="1800" dirty="0" smtClean="0">
                <a:solidFill>
                  <a:schemeClr val="tx1"/>
                </a:solidFill>
              </a:rPr>
              <a:t>En principio surge de la promesa de compraventa. Las modificaciones que se pudieren haber producido en la titularidad del bien, resultaran del Certificado de la Sección Inmobiliaria del Registro de la Propiedad del lugar de ubicación del inmueble. </a:t>
            </a:r>
          </a:p>
          <a:p>
            <a:pPr marL="0" indent="0" algn="just">
              <a:buNone/>
            </a:pPr>
            <a:r>
              <a:rPr lang="es-ES" sz="1800" dirty="0" smtClean="0">
                <a:solidFill>
                  <a:schemeClr val="tx1"/>
                </a:solidFill>
              </a:rPr>
              <a:t>Así por ejemplo, si hubiere fallecido el promitente vendedor y su sucesión se hubiere tramitado inscribiéndose el correspondiente Certificado de Resultancias de Autos. </a:t>
            </a:r>
          </a:p>
          <a:p>
            <a:pPr marL="0" indent="0" algn="just">
              <a:buNone/>
            </a:pPr>
            <a:r>
              <a:rPr lang="es-ES" sz="1800" dirty="0" smtClean="0">
                <a:solidFill>
                  <a:schemeClr val="tx1"/>
                </a:solidFill>
              </a:rPr>
              <a:t>Si el promitente vendedor es una persona jurídica se requiere el Certificado de la Sección Comercio del Registro de Personas Jurídicas para controlar que dicha sociedad hubiere estado vigente al momento de la promesa. Pero únicamente si el Escribano actuante omitió su control en la promesa de compraventa.</a:t>
            </a:r>
            <a:endParaRPr lang="es-ES" sz="1800" dirty="0" smtClean="0">
              <a:solidFill>
                <a:schemeClr val="accent1">
                  <a:lumMod val="60000"/>
                  <a:lumOff val="40000"/>
                </a:schemeClr>
              </a:solidFill>
            </a:endParaRPr>
          </a:p>
        </p:txBody>
      </p:sp>
    </p:spTree>
    <p:extLst>
      <p:ext uri="{BB962C8B-B14F-4D97-AF65-F5344CB8AC3E}">
        <p14:creationId xmlns:p14="http://schemas.microsoft.com/office/powerpoint/2010/main" val="422753497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i="1" dirty="0"/>
              <a:t>D</a:t>
            </a:r>
            <a:r>
              <a:rPr lang="es-ES" sz="3200" b="1" i="1" dirty="0" smtClean="0"/>
              <a:t>- Proceso Judicial.</a:t>
            </a:r>
            <a:endParaRPr lang="es-ES" sz="3200" b="1" i="1" dirty="0"/>
          </a:p>
        </p:txBody>
      </p:sp>
      <p:sp>
        <p:nvSpPr>
          <p:cNvPr id="4" name="Marcador de contenido 2"/>
          <p:cNvSpPr txBox="1">
            <a:spLocks/>
          </p:cNvSpPr>
          <p:nvPr/>
        </p:nvSpPr>
        <p:spPr>
          <a:xfrm>
            <a:off x="1277195" y="2677100"/>
            <a:ext cx="10058400" cy="39523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es-ES" sz="1800" dirty="0"/>
          </a:p>
        </p:txBody>
      </p:sp>
      <p:sp>
        <p:nvSpPr>
          <p:cNvPr id="5" name="Marcador de contenido 2"/>
          <p:cNvSpPr txBox="1">
            <a:spLocks/>
          </p:cNvSpPr>
          <p:nvPr/>
        </p:nvSpPr>
        <p:spPr>
          <a:xfrm>
            <a:off x="1429595" y="1713404"/>
            <a:ext cx="10058400" cy="420330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s-ES" sz="1800" dirty="0" smtClean="0">
                <a:solidFill>
                  <a:schemeClr val="accent1">
                    <a:lumMod val="60000"/>
                    <a:lumOff val="40000"/>
                  </a:schemeClr>
                </a:solidFill>
              </a:rPr>
              <a:t>e</a:t>
            </a:r>
            <a:r>
              <a:rPr lang="es-ES" sz="1800" i="1" dirty="0" smtClean="0">
                <a:solidFill>
                  <a:schemeClr val="accent1">
                    <a:lumMod val="60000"/>
                    <a:lumOff val="40000"/>
                  </a:schemeClr>
                </a:solidFill>
              </a:rPr>
              <a:t>) </a:t>
            </a:r>
            <a:r>
              <a:rPr lang="es-ES" sz="1800" i="1" u="sng" dirty="0" smtClean="0">
                <a:solidFill>
                  <a:schemeClr val="tx1"/>
                </a:solidFill>
              </a:rPr>
              <a:t>Cedula Catastral</a:t>
            </a:r>
            <a:r>
              <a:rPr lang="es-ES" sz="1800" i="1" dirty="0" smtClean="0">
                <a:solidFill>
                  <a:schemeClr val="tx1"/>
                </a:solidFill>
              </a:rPr>
              <a:t>. </a:t>
            </a:r>
            <a:r>
              <a:rPr lang="es-ES" sz="1800" dirty="0" smtClean="0">
                <a:solidFill>
                  <a:schemeClr val="tx1"/>
                </a:solidFill>
              </a:rPr>
              <a:t>Se exige siempre para constatar el numero de padrón y localidad catastral eventualmente informada en caso de fusión, división, cambio de padrón.</a:t>
            </a:r>
          </a:p>
          <a:p>
            <a:pPr marL="0" indent="0" algn="just">
              <a:buNone/>
            </a:pPr>
            <a:r>
              <a:rPr lang="es-ES" sz="1800" i="1" dirty="0" smtClean="0">
                <a:solidFill>
                  <a:schemeClr val="accent1">
                    <a:lumMod val="60000"/>
                    <a:lumOff val="40000"/>
                  </a:schemeClr>
                </a:solidFill>
              </a:rPr>
              <a:t>f) </a:t>
            </a:r>
            <a:r>
              <a:rPr lang="es-ES" sz="1800" i="1" u="sng" dirty="0" smtClean="0">
                <a:solidFill>
                  <a:schemeClr val="tx1"/>
                </a:solidFill>
              </a:rPr>
              <a:t>Propiedad Horizontal</a:t>
            </a:r>
            <a:r>
              <a:rPr lang="es-ES" sz="1800" dirty="0" smtClean="0">
                <a:solidFill>
                  <a:schemeClr val="tx1"/>
                </a:solidFill>
              </a:rPr>
              <a:t>: Si el edificio se encontraba habilitado antes de la promesa el Escribano actuante habrá controlado lo necesario en la promesa de compraventa.</a:t>
            </a:r>
          </a:p>
          <a:p>
            <a:pPr marL="0" indent="0" algn="just">
              <a:buNone/>
            </a:pPr>
            <a:r>
              <a:rPr lang="es-ES" sz="1800" dirty="0" smtClean="0">
                <a:solidFill>
                  <a:schemeClr val="tx1"/>
                </a:solidFill>
              </a:rPr>
              <a:t>Si estamos ante edificios que no estaban habilitados al momento de la promesa (proyectados o en construcción por el Régimen de la Ley Nº 10.751, cap. 3 del Decreto de Ley Nº 14.261 o Ley Nº 16.760) debemos distinguir dos situaciones:</a:t>
            </a:r>
          </a:p>
          <a:p>
            <a:pPr algn="just">
              <a:buFont typeface="Wingdings" panose="05000000000000000000" pitchFamily="2" charset="2"/>
              <a:buChar char="ü"/>
            </a:pPr>
            <a:r>
              <a:rPr lang="es-ES" sz="1800" dirty="0" smtClean="0">
                <a:solidFill>
                  <a:schemeClr val="tx1"/>
                </a:solidFill>
              </a:rPr>
              <a:t>Edificios construidos por la Ley Nº 10.751 se deberá presentar copia del plano definitivo inscripto y copia del Reglamento de Copropiedad, este ultimo en caso de que se hubiere otorgado, ya que su existencia no es imprescindible en este régimen donde la propiedad horizontal nace con la habilitación municipal.</a:t>
            </a:r>
          </a:p>
          <a:p>
            <a:pPr algn="just">
              <a:buFont typeface="Wingdings" panose="05000000000000000000" pitchFamily="2" charset="2"/>
              <a:buChar char="ü"/>
            </a:pPr>
            <a:r>
              <a:rPr lang="es-ES" sz="1800" dirty="0">
                <a:solidFill>
                  <a:schemeClr val="tx1"/>
                </a:solidFill>
              </a:rPr>
              <a:t> </a:t>
            </a:r>
            <a:r>
              <a:rPr lang="es-ES" sz="1800" dirty="0" smtClean="0">
                <a:solidFill>
                  <a:schemeClr val="tx1"/>
                </a:solidFill>
              </a:rPr>
              <a:t>Edificios construido por Decreto de Ley Nº 14.261 o Ley Nº 16.760, si existiere plano definitivo debe presentarse para su cotejo con el plano proyecto utilizado en la promesa. El Reglamento de Copropiedad que es imprescindible en estos regímenes ya </a:t>
            </a:r>
            <a:r>
              <a:rPr lang="es-ES" sz="1800" dirty="0" err="1" smtClean="0">
                <a:solidFill>
                  <a:schemeClr val="tx1"/>
                </a:solidFill>
              </a:rPr>
              <a:t>habIa</a:t>
            </a:r>
            <a:r>
              <a:rPr lang="es-ES" sz="1800" dirty="0" smtClean="0">
                <a:solidFill>
                  <a:schemeClr val="tx1"/>
                </a:solidFill>
              </a:rPr>
              <a:t> sido controlado en la promesa.</a:t>
            </a:r>
            <a:endParaRPr lang="es-ES" sz="1800" dirty="0" smtClean="0">
              <a:solidFill>
                <a:schemeClr val="accent1">
                  <a:lumMod val="60000"/>
                  <a:lumOff val="40000"/>
                </a:schemeClr>
              </a:solidFill>
            </a:endParaRPr>
          </a:p>
        </p:txBody>
      </p:sp>
    </p:spTree>
    <p:extLst>
      <p:ext uri="{BB962C8B-B14F-4D97-AF65-F5344CB8AC3E}">
        <p14:creationId xmlns:p14="http://schemas.microsoft.com/office/powerpoint/2010/main" val="35952632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i="1" dirty="0"/>
              <a:t>D</a:t>
            </a:r>
            <a:r>
              <a:rPr lang="es-ES" sz="3200" b="1" i="1" dirty="0" smtClean="0"/>
              <a:t>- Proceso Judicial.</a:t>
            </a:r>
            <a:endParaRPr lang="es-ES" sz="3200" b="1" i="1" dirty="0"/>
          </a:p>
        </p:txBody>
      </p:sp>
      <p:sp>
        <p:nvSpPr>
          <p:cNvPr id="4" name="Marcador de contenido 2"/>
          <p:cNvSpPr txBox="1">
            <a:spLocks/>
          </p:cNvSpPr>
          <p:nvPr/>
        </p:nvSpPr>
        <p:spPr>
          <a:xfrm>
            <a:off x="1277195" y="2677100"/>
            <a:ext cx="10058400" cy="39523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es-ES" sz="1800" dirty="0"/>
          </a:p>
        </p:txBody>
      </p:sp>
      <p:sp>
        <p:nvSpPr>
          <p:cNvPr id="5" name="Marcador de contenido 2"/>
          <p:cNvSpPr txBox="1">
            <a:spLocks/>
          </p:cNvSpPr>
          <p:nvPr/>
        </p:nvSpPr>
        <p:spPr>
          <a:xfrm>
            <a:off x="1429595" y="1713403"/>
            <a:ext cx="10058400" cy="464705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s-ES" sz="1800" dirty="0" smtClean="0">
                <a:solidFill>
                  <a:schemeClr val="tx1"/>
                </a:solidFill>
              </a:rPr>
              <a:t>5) </a:t>
            </a:r>
            <a:r>
              <a:rPr lang="es-ES" sz="1800" b="1" dirty="0" smtClean="0">
                <a:solidFill>
                  <a:schemeClr val="tx1"/>
                </a:solidFill>
              </a:rPr>
              <a:t>Escrito y trámite judicial</a:t>
            </a:r>
            <a:r>
              <a:rPr lang="es-ES" sz="1800" dirty="0" smtClean="0">
                <a:solidFill>
                  <a:schemeClr val="tx1"/>
                </a:solidFill>
              </a:rPr>
              <a:t>. ¿Puede patrocinar un Escribano?. No puede hacerlo.</a:t>
            </a:r>
          </a:p>
          <a:p>
            <a:pPr marL="0" indent="0" algn="just">
              <a:buNone/>
            </a:pPr>
            <a:r>
              <a:rPr lang="es-ES" sz="1800" dirty="0" smtClean="0">
                <a:solidFill>
                  <a:schemeClr val="tx1"/>
                </a:solidFill>
              </a:rPr>
              <a:t>Estamos ante un procedimiento contencioso y no se encuentra autorizado, según lo dispuesto por el art.37.3 del C.G.P</a:t>
            </a:r>
          </a:p>
          <a:p>
            <a:pPr marL="0" indent="0" algn="just">
              <a:buNone/>
            </a:pPr>
            <a:r>
              <a:rPr lang="es-ES" sz="1800" b="1" i="1" u="sng" dirty="0" smtClean="0">
                <a:solidFill>
                  <a:schemeClr val="tx1"/>
                </a:solidFill>
              </a:rPr>
              <a:t>Trámite</a:t>
            </a:r>
            <a:r>
              <a:rPr lang="es-ES" sz="1800" i="1" u="sng" dirty="0" smtClean="0">
                <a:solidFill>
                  <a:schemeClr val="tx1"/>
                </a:solidFill>
              </a:rPr>
              <a:t>.</a:t>
            </a:r>
            <a:r>
              <a:rPr lang="es-ES" sz="1800" dirty="0" smtClean="0">
                <a:solidFill>
                  <a:schemeClr val="tx1"/>
                </a:solidFill>
              </a:rPr>
              <a:t> Está regulado por el art. 367, 354 a 360 y 363 del C.G.P y en base a estas normas lo desarrollaremos.</a:t>
            </a:r>
          </a:p>
          <a:p>
            <a:pPr marL="0" indent="0" algn="just">
              <a:buNone/>
            </a:pPr>
            <a:r>
              <a:rPr lang="es-ES" sz="1800" i="1" u="sng" dirty="0" smtClean="0">
                <a:solidFill>
                  <a:schemeClr val="tx1"/>
                </a:solidFill>
              </a:rPr>
              <a:t>Decreto Inicial </a:t>
            </a:r>
            <a:r>
              <a:rPr lang="es-ES" sz="1800" dirty="0" smtClean="0">
                <a:solidFill>
                  <a:schemeClr val="tx1"/>
                </a:solidFill>
              </a:rPr>
              <a:t>. Presentada la demanda en este proceso monitorio recae una providencia inicial que tendrá el siguiente contenido:</a:t>
            </a:r>
          </a:p>
          <a:p>
            <a:pPr marL="342900" indent="-342900" algn="just">
              <a:buFont typeface="+mj-lt"/>
              <a:buAutoNum type="arabicPeriod"/>
            </a:pPr>
            <a:r>
              <a:rPr lang="es-ES" sz="1800" dirty="0" smtClean="0">
                <a:solidFill>
                  <a:schemeClr val="tx1"/>
                </a:solidFill>
              </a:rPr>
              <a:t>Decreta la escrituración judicial solicitada (art.367 363 y 354 del C.G.P);</a:t>
            </a:r>
          </a:p>
          <a:p>
            <a:pPr marL="342900" indent="-342900" algn="just">
              <a:buFont typeface="+mj-lt"/>
              <a:buAutoNum type="arabicPeriod"/>
            </a:pPr>
            <a:r>
              <a:rPr lang="es-ES" sz="1800" dirty="0" smtClean="0">
                <a:solidFill>
                  <a:schemeClr val="tx1"/>
                </a:solidFill>
              </a:rPr>
              <a:t>Dispone que la escritura sea autorizada por el escribano propuesto cometiendo la aceptación del cargo (art.367 y 363 del C.G.P); </a:t>
            </a:r>
          </a:p>
          <a:p>
            <a:pPr marL="342900" indent="-342900" algn="just">
              <a:buFont typeface="+mj-lt"/>
              <a:buAutoNum type="arabicPeriod"/>
            </a:pPr>
            <a:r>
              <a:rPr lang="es-ES" sz="1800" dirty="0" smtClean="0">
                <a:solidFill>
                  <a:schemeClr val="tx1"/>
                </a:solidFill>
              </a:rPr>
              <a:t>Dispone se cite de excepciones al demandado (art. 354.3 del C.G.P)</a:t>
            </a:r>
          </a:p>
          <a:p>
            <a:pPr marL="0" indent="0" algn="just">
              <a:buNone/>
            </a:pPr>
            <a:r>
              <a:rPr lang="es-ES" sz="1800" dirty="0" smtClean="0">
                <a:solidFill>
                  <a:schemeClr val="tx1"/>
                </a:solidFill>
              </a:rPr>
              <a:t>Eventualmente si se desconoce el domicilio actual de la parte demandada y no existe domicilio constituido en la promesa también ordenara el emplazamiento por edictos. </a:t>
            </a:r>
          </a:p>
        </p:txBody>
      </p:sp>
    </p:spTree>
    <p:extLst>
      <p:ext uri="{BB962C8B-B14F-4D97-AF65-F5344CB8AC3E}">
        <p14:creationId xmlns:p14="http://schemas.microsoft.com/office/powerpoint/2010/main" val="129493031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i="1" dirty="0"/>
              <a:t>D</a:t>
            </a:r>
            <a:r>
              <a:rPr lang="es-ES" sz="3200" b="1" i="1" dirty="0" smtClean="0"/>
              <a:t>- Proceso Judicial.</a:t>
            </a:r>
            <a:endParaRPr lang="es-ES" sz="3200" b="1" i="1" dirty="0"/>
          </a:p>
        </p:txBody>
      </p:sp>
      <p:sp>
        <p:nvSpPr>
          <p:cNvPr id="4" name="Marcador de contenido 2"/>
          <p:cNvSpPr txBox="1">
            <a:spLocks/>
          </p:cNvSpPr>
          <p:nvPr/>
        </p:nvSpPr>
        <p:spPr>
          <a:xfrm>
            <a:off x="1277195" y="2677100"/>
            <a:ext cx="10058400" cy="39523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es-ES" sz="1800" dirty="0"/>
          </a:p>
        </p:txBody>
      </p:sp>
      <p:sp>
        <p:nvSpPr>
          <p:cNvPr id="5" name="Marcador de contenido 2"/>
          <p:cNvSpPr txBox="1">
            <a:spLocks/>
          </p:cNvSpPr>
          <p:nvPr/>
        </p:nvSpPr>
        <p:spPr>
          <a:xfrm>
            <a:off x="1429595" y="1713403"/>
            <a:ext cx="10058400" cy="464705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sz="1800" dirty="0" smtClean="0">
              <a:solidFill>
                <a:schemeClr val="tx1"/>
              </a:solidFill>
            </a:endParaRPr>
          </a:p>
        </p:txBody>
      </p:sp>
      <p:sp>
        <p:nvSpPr>
          <p:cNvPr id="6" name="Marcador de contenido 2"/>
          <p:cNvSpPr txBox="1">
            <a:spLocks/>
          </p:cNvSpPr>
          <p:nvPr/>
        </p:nvSpPr>
        <p:spPr>
          <a:xfrm>
            <a:off x="1581995" y="1664098"/>
            <a:ext cx="10058400" cy="464705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s-ES" sz="1800" i="1" u="sng" dirty="0" smtClean="0">
                <a:solidFill>
                  <a:schemeClr val="tx1"/>
                </a:solidFill>
              </a:rPr>
              <a:t>Citación de excepciones</a:t>
            </a:r>
            <a:r>
              <a:rPr lang="es-ES" sz="1800" i="1" dirty="0" smtClean="0">
                <a:solidFill>
                  <a:schemeClr val="tx1"/>
                </a:solidFill>
              </a:rPr>
              <a:t>.  </a:t>
            </a:r>
            <a:r>
              <a:rPr lang="es-ES" sz="1800" dirty="0" smtClean="0">
                <a:solidFill>
                  <a:schemeClr val="tx1"/>
                </a:solidFill>
              </a:rPr>
              <a:t>La citación de excepciones dispuesta en la providencia inicial se practicara en la forma establecida para el emplazamiento por el art. 123 y siguientes del C.G.P. (art.355.1).</a:t>
            </a:r>
          </a:p>
          <a:p>
            <a:pPr marL="0" indent="0" algn="just">
              <a:buNone/>
            </a:pPr>
            <a:r>
              <a:rPr lang="es-ES" sz="1800" dirty="0" smtClean="0">
                <a:solidFill>
                  <a:schemeClr val="tx1"/>
                </a:solidFill>
              </a:rPr>
              <a:t>El plazo de la citación es de diez días extensible en función de la distancia (art.355.1, 125 y 126 del C.G.P)</a:t>
            </a:r>
          </a:p>
          <a:p>
            <a:pPr marL="0" indent="0" algn="just">
              <a:buNone/>
            </a:pPr>
            <a:r>
              <a:rPr lang="es-ES" sz="1800" dirty="0" smtClean="0">
                <a:solidFill>
                  <a:schemeClr val="tx1"/>
                </a:solidFill>
              </a:rPr>
              <a:t>Si se desconoce el domicilio del demandado y no existe domicilio constituido en la promesa, se practicará un emplazamiento por edictos (art.12.1 del C.G.P) por el término de sesenta o noventa días según el domicilio se halle dentro o fuera del país. (art.127.3 del C.G.P), mediante publicaciones en el Diario Oficial y otro periódico de ubicación del tribunal durante 10 días hábiles. (art.89 del C.G.P).</a:t>
            </a:r>
          </a:p>
          <a:p>
            <a:pPr marL="0" indent="0" algn="just">
              <a:buNone/>
            </a:pPr>
            <a:r>
              <a:rPr lang="es-ES" sz="1800" dirty="0" smtClean="0">
                <a:solidFill>
                  <a:schemeClr val="tx1"/>
                </a:solidFill>
              </a:rPr>
              <a:t>Si no hay oposición de excepciones: tratándose de un procedimiento monitorio, habrá quedado ejecutoriada la sentencia inicial y se pasara al otorgamiento de la escritura.</a:t>
            </a:r>
          </a:p>
          <a:p>
            <a:pPr marL="0" indent="0" algn="just">
              <a:buNone/>
            </a:pPr>
            <a:r>
              <a:rPr lang="es-ES" sz="1800" dirty="0" smtClean="0">
                <a:solidFill>
                  <a:schemeClr val="tx1"/>
                </a:solidFill>
              </a:rPr>
              <a:t>Si se oponen excepciones: deberán deducirse todas juntas así, como referir y acompañar todos los medios de prueba que el demandado pretenda utilizar (art.355.1del C.G.P). De las excepciones opuestas, se dará traslado por seis días al actor, quien al contestarlas deberá acompañar toda la prueba que pretenda utilizar (art.356 del C.G.P). </a:t>
            </a:r>
          </a:p>
          <a:p>
            <a:pPr marL="0" indent="0" algn="just">
              <a:buNone/>
            </a:pPr>
            <a:r>
              <a:rPr lang="es-ES" sz="1800" dirty="0" smtClean="0">
                <a:solidFill>
                  <a:schemeClr val="tx1"/>
                </a:solidFill>
              </a:rPr>
              <a:t>Contestadas las excepciones o vencido el plazo, se convocara a audiencia en la que se actuara conforme a lo previsto para las audiencias preliminar y complementaria (art.357.2, 357.3, 340, 341, 343 del C.G.P)</a:t>
            </a:r>
          </a:p>
        </p:txBody>
      </p:sp>
    </p:spTree>
    <p:extLst>
      <p:ext uri="{BB962C8B-B14F-4D97-AF65-F5344CB8AC3E}">
        <p14:creationId xmlns:p14="http://schemas.microsoft.com/office/powerpoint/2010/main" val="113736298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i="1" dirty="0" smtClean="0"/>
              <a:t>A- Evolución Histórica</a:t>
            </a:r>
            <a:endParaRPr lang="es-ES" sz="3200" b="1" i="1" dirty="0"/>
          </a:p>
        </p:txBody>
      </p:sp>
      <p:sp>
        <p:nvSpPr>
          <p:cNvPr id="3" name="Marcador de contenido 2"/>
          <p:cNvSpPr>
            <a:spLocks noGrp="1"/>
          </p:cNvSpPr>
          <p:nvPr>
            <p:ph idx="1"/>
          </p:nvPr>
        </p:nvSpPr>
        <p:spPr>
          <a:xfrm>
            <a:off x="1237960" y="2830468"/>
            <a:ext cx="10058400" cy="1010008"/>
          </a:xfrm>
        </p:spPr>
        <p:txBody>
          <a:bodyPr>
            <a:normAutofit/>
          </a:bodyPr>
          <a:lstStyle/>
          <a:p>
            <a:pPr algn="just"/>
            <a:r>
              <a:rPr lang="es-ES" sz="1800" dirty="0" smtClean="0"/>
              <a:t>2) </a:t>
            </a:r>
            <a:r>
              <a:rPr lang="es-ES" sz="1800" b="1" dirty="0" smtClean="0"/>
              <a:t>Ley Nº 2.024 del 23 de Octubre de 1888.  </a:t>
            </a:r>
            <a:r>
              <a:rPr lang="es-ES" sz="1800" dirty="0" smtClean="0"/>
              <a:t>Permite que las promesas de compraventa de inmuebles sean  otorgadas en documento privado. Ya no son mas absolutamente nulas y en caso de incumplimiento permiten accionar reclamando los daños y perjuicios ocasionados.</a:t>
            </a:r>
            <a:endParaRPr lang="es-ES" sz="1800" b="1" dirty="0"/>
          </a:p>
        </p:txBody>
      </p:sp>
      <p:sp>
        <p:nvSpPr>
          <p:cNvPr id="6" name="Marcador de contenido 2"/>
          <p:cNvSpPr txBox="1">
            <a:spLocks/>
          </p:cNvSpPr>
          <p:nvPr/>
        </p:nvSpPr>
        <p:spPr>
          <a:xfrm>
            <a:off x="1249680" y="1998135"/>
            <a:ext cx="10058400" cy="101000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 sz="1800" dirty="0" smtClean="0"/>
              <a:t>1) </a:t>
            </a:r>
            <a:r>
              <a:rPr lang="es-ES" sz="1800" b="1" dirty="0" smtClean="0"/>
              <a:t>Código Civil.  </a:t>
            </a:r>
            <a:r>
              <a:rPr lang="es-ES" sz="1800" dirty="0" smtClean="0"/>
              <a:t>El art. 1.664 del Código Civil, en su redacción original era el art. 1.625, exigía la escritura publica para las promesas de compraventa de bienes inmuebles. Las promesas otorgadas en documento privado eran absolutamente nulas.</a:t>
            </a:r>
            <a:endParaRPr lang="es-ES" sz="1800" b="1" dirty="0"/>
          </a:p>
        </p:txBody>
      </p:sp>
      <p:sp>
        <p:nvSpPr>
          <p:cNvPr id="7" name="Marcador de contenido 2"/>
          <p:cNvSpPr txBox="1">
            <a:spLocks/>
          </p:cNvSpPr>
          <p:nvPr/>
        </p:nvSpPr>
        <p:spPr>
          <a:xfrm>
            <a:off x="1263748" y="3587784"/>
            <a:ext cx="10058400" cy="1010008"/>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 sz="1900" dirty="0" smtClean="0"/>
              <a:t>3) </a:t>
            </a:r>
            <a:r>
              <a:rPr lang="es-ES" sz="1900" b="1" dirty="0" smtClean="0"/>
              <a:t>Ley Nº 8.733 (Ley de Promesas de Enajenación de Inmuebles a plazos) del 17 de junio de 1931. </a:t>
            </a:r>
            <a:r>
              <a:rPr lang="es-ES" sz="1900" dirty="0" smtClean="0"/>
              <a:t>En su art.1 define la promesa de enajenación de inmuebles que regula y de allí surge la obligación de transferir el dominio para el enajenante y la obligación de pagar el precio en forma fraccionada para el adquirente.</a:t>
            </a:r>
          </a:p>
          <a:p>
            <a:pPr algn="just"/>
            <a:endParaRPr lang="es-ES" dirty="0"/>
          </a:p>
        </p:txBody>
      </p:sp>
      <p:sp>
        <p:nvSpPr>
          <p:cNvPr id="8" name="Marcador de contenido 2"/>
          <p:cNvSpPr txBox="1">
            <a:spLocks/>
          </p:cNvSpPr>
          <p:nvPr/>
        </p:nvSpPr>
        <p:spPr>
          <a:xfrm>
            <a:off x="1293223" y="4401357"/>
            <a:ext cx="10241279" cy="95441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None/>
            </a:pPr>
            <a:r>
              <a:rPr lang="es-ES" sz="1800" dirty="0" smtClean="0"/>
              <a:t>“Art.1 La promesa de enajenación de inmuebles a plazos, es un contrato por el cual una de las partes se obliga a transferir el dominio y la otra a adquirirlo por prestaciones pagaderas en cuotas sucesivas o periódicas”. </a:t>
            </a:r>
          </a:p>
          <a:p>
            <a:endParaRPr lang="es-ES" dirty="0"/>
          </a:p>
        </p:txBody>
      </p:sp>
      <p:sp>
        <p:nvSpPr>
          <p:cNvPr id="9" name="Marcador de contenido 2"/>
          <p:cNvSpPr txBox="1">
            <a:spLocks/>
          </p:cNvSpPr>
          <p:nvPr/>
        </p:nvSpPr>
        <p:spPr>
          <a:xfrm>
            <a:off x="1201784" y="5068390"/>
            <a:ext cx="10384970" cy="135853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 sz="1800" dirty="0" smtClean="0"/>
              <a:t>Esta ley crea el Registro para las promesas de enajenación de inmuebles a plazos, como una sección del Registro de Inhibiciones (actualmente se inscriben en la sección inmobiliaria del Registro de la Propiedad del lugar de ubicación del bien), estableciendo que la inscripción es preceptiva para los contratos que regula. </a:t>
            </a:r>
            <a:endParaRPr lang="es-ES" sz="1800"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65148" t="49389" r="1988" b="37465"/>
          <a:stretch/>
        </p:blipFill>
        <p:spPr>
          <a:xfrm>
            <a:off x="9600001" y="1165802"/>
            <a:ext cx="1372800" cy="549120"/>
          </a:xfrm>
          <a:prstGeom prst="rect">
            <a:avLst/>
          </a:prstGeom>
        </p:spPr>
      </p:pic>
    </p:spTree>
    <p:extLst>
      <p:ext uri="{BB962C8B-B14F-4D97-AF65-F5344CB8AC3E}">
        <p14:creationId xmlns:p14="http://schemas.microsoft.com/office/powerpoint/2010/main" val="237220617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i="1" dirty="0"/>
              <a:t>D</a:t>
            </a:r>
            <a:r>
              <a:rPr lang="es-ES" sz="3200" b="1" i="1" dirty="0" smtClean="0"/>
              <a:t>- Proceso Judicial.</a:t>
            </a:r>
            <a:endParaRPr lang="es-ES" sz="3200" b="1" i="1" dirty="0"/>
          </a:p>
        </p:txBody>
      </p:sp>
      <p:sp>
        <p:nvSpPr>
          <p:cNvPr id="4" name="Marcador de contenido 2"/>
          <p:cNvSpPr txBox="1">
            <a:spLocks/>
          </p:cNvSpPr>
          <p:nvPr/>
        </p:nvSpPr>
        <p:spPr>
          <a:xfrm>
            <a:off x="1277195" y="2677100"/>
            <a:ext cx="10058400" cy="39523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es-ES" sz="1800" dirty="0"/>
          </a:p>
        </p:txBody>
      </p:sp>
      <p:sp>
        <p:nvSpPr>
          <p:cNvPr id="5" name="Marcador de contenido 2"/>
          <p:cNvSpPr txBox="1">
            <a:spLocks/>
          </p:cNvSpPr>
          <p:nvPr/>
        </p:nvSpPr>
        <p:spPr>
          <a:xfrm>
            <a:off x="1429595" y="1713403"/>
            <a:ext cx="10058400" cy="464705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sz="1800" dirty="0" smtClean="0">
              <a:solidFill>
                <a:schemeClr val="tx1"/>
              </a:solidFill>
            </a:endParaRPr>
          </a:p>
        </p:txBody>
      </p:sp>
      <p:sp>
        <p:nvSpPr>
          <p:cNvPr id="6" name="Marcador de contenido 2"/>
          <p:cNvSpPr txBox="1">
            <a:spLocks/>
          </p:cNvSpPr>
          <p:nvPr/>
        </p:nvSpPr>
        <p:spPr>
          <a:xfrm>
            <a:off x="1581995" y="1879250"/>
            <a:ext cx="10058400" cy="464705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s-ES" sz="1800" dirty="0" smtClean="0">
                <a:solidFill>
                  <a:schemeClr val="tx1"/>
                </a:solidFill>
              </a:rPr>
              <a:t>Una vez tengamos sentencia ejecutoriada (la sentencia de primera instancia admite el recurso de apelación), si se rechazaron las excepciones pasaremos al otorgamiento de la escritura.</a:t>
            </a:r>
          </a:p>
        </p:txBody>
      </p:sp>
    </p:spTree>
    <p:extLst>
      <p:ext uri="{BB962C8B-B14F-4D97-AF65-F5344CB8AC3E}">
        <p14:creationId xmlns:p14="http://schemas.microsoft.com/office/powerpoint/2010/main" val="89237953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i="1" dirty="0" smtClean="0"/>
              <a:t>Normas Registrales</a:t>
            </a:r>
            <a:endParaRPr lang="es-ES" sz="3200" b="1" i="1" dirty="0"/>
          </a:p>
        </p:txBody>
      </p:sp>
      <p:sp>
        <p:nvSpPr>
          <p:cNvPr id="4" name="Marcador de contenido 2"/>
          <p:cNvSpPr txBox="1">
            <a:spLocks/>
          </p:cNvSpPr>
          <p:nvPr/>
        </p:nvSpPr>
        <p:spPr>
          <a:xfrm>
            <a:off x="1277195" y="2677100"/>
            <a:ext cx="10058400" cy="39523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es-ES" sz="1800" dirty="0"/>
          </a:p>
        </p:txBody>
      </p:sp>
      <p:sp>
        <p:nvSpPr>
          <p:cNvPr id="5" name="Marcador de contenido 2"/>
          <p:cNvSpPr txBox="1">
            <a:spLocks/>
          </p:cNvSpPr>
          <p:nvPr/>
        </p:nvSpPr>
        <p:spPr>
          <a:xfrm>
            <a:off x="1429595" y="1713403"/>
            <a:ext cx="10058400" cy="464705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sz="1800" dirty="0" smtClean="0">
              <a:solidFill>
                <a:schemeClr val="tx1"/>
              </a:solidFill>
            </a:endParaRPr>
          </a:p>
        </p:txBody>
      </p:sp>
      <p:sp>
        <p:nvSpPr>
          <p:cNvPr id="6" name="Marcador de contenido 2"/>
          <p:cNvSpPr txBox="1">
            <a:spLocks/>
          </p:cNvSpPr>
          <p:nvPr/>
        </p:nvSpPr>
        <p:spPr>
          <a:xfrm>
            <a:off x="1581995" y="1879250"/>
            <a:ext cx="10083136" cy="453461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s-ES" sz="1800" dirty="0" smtClean="0">
                <a:solidFill>
                  <a:schemeClr val="tx1"/>
                </a:solidFill>
              </a:rPr>
              <a:t>Ley Nº 16.323 Art 1 – Sustituyese el artículo 29 de la ley 8.733, de 17 de junio de 1931, por el siguiente:</a:t>
            </a:r>
          </a:p>
          <a:p>
            <a:pPr marL="0" indent="0" algn="just">
              <a:buNone/>
            </a:pPr>
            <a:r>
              <a:rPr lang="es-ES" sz="1800" dirty="0" smtClean="0">
                <a:solidFill>
                  <a:schemeClr val="tx1"/>
                </a:solidFill>
              </a:rPr>
              <a:t>“ARTICULO 29.- Los efectos de la inscripción caducaran, de pleno derecho, a los treinta y cinco años de verificada, salvo que la parte promitente compradora o sus sucesores a cualquier título, solicite la reinscripción, antes o después de operada la caducidad, a cuyo efecto se declara aplicable lo dispuesto en los artículos 1º y 2º de la ley 3.003 de 24 de noviembre de 1905”.</a:t>
            </a:r>
          </a:p>
          <a:p>
            <a:pPr marL="0" indent="0" algn="just">
              <a:buNone/>
            </a:pPr>
            <a:r>
              <a:rPr lang="es-ES" sz="1800" dirty="0" smtClean="0">
                <a:solidFill>
                  <a:schemeClr val="tx1"/>
                </a:solidFill>
              </a:rPr>
              <a:t>Ley 17.229. Artículo Único.- Sustituyese el articulo 2 de la Ley Nº 16.323, de 9 de noviembre de 1992, por el siguiente. “ARTICULO 2º.- A los efectos de la reinscripción, el solicitante deberá exhibir un ejemplar de la promesa cuya inscripción haya caducado o un testimonio registral o notarial de la protocolización de la misma.</a:t>
            </a:r>
          </a:p>
          <a:p>
            <a:pPr marL="0" indent="0" algn="just">
              <a:buNone/>
            </a:pPr>
            <a:r>
              <a:rPr lang="es-ES" sz="1800" dirty="0" smtClean="0">
                <a:solidFill>
                  <a:schemeClr val="tx1"/>
                </a:solidFill>
              </a:rPr>
              <a:t>El testimonio registral deberá reproducir la promesa original o el correspondiente asiento y todas sus modificaciones. En caso que el registro no disponga de los ejemplares de los actos modificativos, solo incluirá en el testimonio la inscripción original de la promesa de la que surjan las anotaciones marginales respectivas, debiendo dejar constancia de la imposibilidad.</a:t>
            </a:r>
          </a:p>
          <a:p>
            <a:pPr marL="0" indent="0" algn="just">
              <a:buNone/>
            </a:pPr>
            <a:r>
              <a:rPr lang="es-ES" sz="1800" dirty="0" smtClean="0">
                <a:solidFill>
                  <a:schemeClr val="tx1"/>
                </a:solidFill>
              </a:rPr>
              <a:t>Los testimonios exigidos a efectos de la reinscripción deberán, en todos los casos, presentarse con un testimonio  notarial por exhibición”.</a:t>
            </a:r>
          </a:p>
        </p:txBody>
      </p:sp>
    </p:spTree>
    <p:extLst>
      <p:ext uri="{BB962C8B-B14F-4D97-AF65-F5344CB8AC3E}">
        <p14:creationId xmlns:p14="http://schemas.microsoft.com/office/powerpoint/2010/main" val="596456398"/>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b="1" i="1" dirty="0" smtClean="0"/>
              <a:t>Normas Registrales</a:t>
            </a:r>
            <a:endParaRPr lang="es-ES" sz="3200" b="1" i="1" dirty="0"/>
          </a:p>
        </p:txBody>
      </p:sp>
      <p:sp>
        <p:nvSpPr>
          <p:cNvPr id="3" name="2 Marcador de contenido"/>
          <p:cNvSpPr>
            <a:spLocks noGrp="1"/>
          </p:cNvSpPr>
          <p:nvPr>
            <p:ph idx="1"/>
          </p:nvPr>
        </p:nvSpPr>
        <p:spPr/>
        <p:txBody>
          <a:bodyPr>
            <a:normAutofit fontScale="92500" lnSpcReduction="20000"/>
          </a:bodyPr>
          <a:lstStyle/>
          <a:p>
            <a:pPr marL="0" indent="0" algn="just">
              <a:buNone/>
            </a:pPr>
            <a:r>
              <a:rPr lang="es-ES" dirty="0" smtClean="0">
                <a:solidFill>
                  <a:schemeClr val="tx1"/>
                </a:solidFill>
              </a:rPr>
              <a:t>Ley 16.871. ART 79. (Caducidades). Caducaran en los plazos que se expresan las siguientes inscripciones:</a:t>
            </a:r>
          </a:p>
          <a:p>
            <a:pPr marL="0" indent="0" algn="just">
              <a:buNone/>
            </a:pPr>
            <a:r>
              <a:rPr lang="es-ES" dirty="0" smtClean="0">
                <a:solidFill>
                  <a:schemeClr val="tx1"/>
                </a:solidFill>
              </a:rPr>
              <a:t>5. Treinta Años: </a:t>
            </a:r>
          </a:p>
          <a:p>
            <a:pPr marL="0" indent="0" algn="just">
              <a:buNone/>
            </a:pPr>
            <a:r>
              <a:rPr lang="es-ES" dirty="0" smtClean="0">
                <a:solidFill>
                  <a:schemeClr val="tx1"/>
                </a:solidFill>
              </a:rPr>
              <a:t>5.3 Las promesas de enajenación de inmuebles inscriptas a partir de la entrada en vigencia de la presente ley.</a:t>
            </a:r>
          </a:p>
          <a:p>
            <a:pPr marL="0" indent="0" algn="just">
              <a:buNone/>
            </a:pPr>
            <a:r>
              <a:rPr lang="es-ES" dirty="0" smtClean="0">
                <a:solidFill>
                  <a:schemeClr val="tx1"/>
                </a:solidFill>
              </a:rPr>
              <a:t>Art 80. (Reinscripciones) Podrán reinscribirse:</a:t>
            </a:r>
          </a:p>
          <a:p>
            <a:pPr marL="0" indent="0" algn="just">
              <a:buNone/>
            </a:pPr>
            <a:r>
              <a:rPr lang="es-ES" dirty="0" smtClean="0">
                <a:solidFill>
                  <a:schemeClr val="tx1"/>
                </a:solidFill>
              </a:rPr>
              <a:t>3) Las promesas de enajenación de inmuebles, a solicitud de la parte promitente compradora o sus sucesores a cualquier título, por única vez y por un plazo de 5 años.</a:t>
            </a:r>
          </a:p>
          <a:p>
            <a:pPr marL="0" indent="0" algn="just">
              <a:buNone/>
            </a:pPr>
            <a:r>
              <a:rPr lang="es-ES" dirty="0" smtClean="0">
                <a:solidFill>
                  <a:schemeClr val="tx1"/>
                </a:solidFill>
              </a:rPr>
              <a:t>Resolución 191/00.</a:t>
            </a:r>
          </a:p>
          <a:p>
            <a:pPr marL="0" indent="0" algn="just">
              <a:buNone/>
            </a:pPr>
            <a:r>
              <a:rPr lang="es-ES" dirty="0" smtClean="0">
                <a:solidFill>
                  <a:schemeClr val="tx1"/>
                </a:solidFill>
              </a:rPr>
              <a:t>El Director General de Registros resuelve: Establecer los siguientes criterios de calificación registral: 1) Las promesas de compraventa y de enajenación de inmuebles, inscriptas con anterioridad al 1º de mayo de 1998, podrán reinscribirse por el plazo de 5 años los que se computaran a partir del día del vencimiento del plazo original. Si dichas promesas hubieran caducado, el plazo se computara desde la fecha de la presentación de la solicitud.</a:t>
            </a:r>
            <a:endParaRPr lang="es-ES" dirty="0"/>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i="1" dirty="0" smtClean="0"/>
              <a:t>Normas Registrales</a:t>
            </a:r>
            <a:endParaRPr lang="es-ES" sz="3200" b="1" i="1" dirty="0"/>
          </a:p>
        </p:txBody>
      </p:sp>
      <p:sp>
        <p:nvSpPr>
          <p:cNvPr id="4" name="Marcador de contenido 2"/>
          <p:cNvSpPr txBox="1">
            <a:spLocks/>
          </p:cNvSpPr>
          <p:nvPr/>
        </p:nvSpPr>
        <p:spPr>
          <a:xfrm>
            <a:off x="1277195" y="2677100"/>
            <a:ext cx="10058400" cy="39523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es-ES" sz="1800" dirty="0"/>
          </a:p>
        </p:txBody>
      </p:sp>
      <p:sp>
        <p:nvSpPr>
          <p:cNvPr id="5" name="Marcador de contenido 2"/>
          <p:cNvSpPr txBox="1">
            <a:spLocks/>
          </p:cNvSpPr>
          <p:nvPr/>
        </p:nvSpPr>
        <p:spPr>
          <a:xfrm>
            <a:off x="1429595" y="1713403"/>
            <a:ext cx="10058400" cy="464705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sz="1800" dirty="0" smtClean="0">
              <a:solidFill>
                <a:schemeClr val="tx1"/>
              </a:solidFill>
            </a:endParaRPr>
          </a:p>
        </p:txBody>
      </p:sp>
      <p:sp>
        <p:nvSpPr>
          <p:cNvPr id="6" name="Marcador de contenido 2"/>
          <p:cNvSpPr txBox="1">
            <a:spLocks/>
          </p:cNvSpPr>
          <p:nvPr/>
        </p:nvSpPr>
        <p:spPr>
          <a:xfrm>
            <a:off x="1581994" y="1776549"/>
            <a:ext cx="10344395" cy="462425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s-ES" sz="1400" dirty="0" smtClean="0">
                <a:solidFill>
                  <a:schemeClr val="tx1"/>
                </a:solidFill>
              </a:rPr>
              <a:t>Resolución 261/2008.</a:t>
            </a:r>
          </a:p>
          <a:p>
            <a:pPr marL="0" indent="0" algn="just">
              <a:buNone/>
            </a:pPr>
            <a:r>
              <a:rPr lang="es-ES" sz="1400" dirty="0" smtClean="0">
                <a:solidFill>
                  <a:schemeClr val="tx1"/>
                </a:solidFill>
              </a:rPr>
              <a:t>La Directora General de Registros resuelve:</a:t>
            </a:r>
          </a:p>
          <a:p>
            <a:pPr marL="0" indent="0" algn="just">
              <a:buNone/>
            </a:pPr>
            <a:r>
              <a:rPr lang="es-ES" sz="1400" dirty="0" smtClean="0">
                <a:solidFill>
                  <a:schemeClr val="tx1"/>
                </a:solidFill>
              </a:rPr>
              <a:t>SUSTITUYENSE los artículos 1 y 2 de la resolución 387, de 4 de octubre de 2007, por los siguientes:</a:t>
            </a:r>
          </a:p>
          <a:p>
            <a:pPr marL="0" indent="0" algn="just">
              <a:buNone/>
            </a:pPr>
            <a:r>
              <a:rPr lang="es-ES" sz="1400" b="1" dirty="0" smtClean="0">
                <a:solidFill>
                  <a:schemeClr val="tx1"/>
                </a:solidFill>
              </a:rPr>
              <a:t>1) Computo del plazo en las inscripciones o reinscripciones de promesas anteriores a la ley 16.871.-</a:t>
            </a:r>
          </a:p>
          <a:p>
            <a:pPr marL="0" indent="0" algn="just">
              <a:buNone/>
            </a:pPr>
            <a:r>
              <a:rPr lang="es-ES" sz="1400" dirty="0" smtClean="0">
                <a:solidFill>
                  <a:schemeClr val="tx1"/>
                </a:solidFill>
              </a:rPr>
              <a:t>1.1 Para las promesas inscriptas con anterioridad a la vigencia de la ley 16.871, de 28 de setiembre de 1997, con vigencia desde el 1 de mayo de 1998, se aplicara el artículo 29 de la ley 8.733, de 17 de junio de 1931, computándose un plazo de 35 años a contar de su inscripción, aun en los casos que se hubiera solicitado su reinscripción por orden judicial.</a:t>
            </a:r>
          </a:p>
          <a:p>
            <a:pPr marL="0" indent="0" algn="just">
              <a:buNone/>
            </a:pPr>
            <a:r>
              <a:rPr lang="es-ES" sz="1400" dirty="0" smtClean="0">
                <a:solidFill>
                  <a:schemeClr val="tx1"/>
                </a:solidFill>
              </a:rPr>
              <a:t>El computo de los plazos será sin perjuicio de lo dispuesto por el artículo 3, inciso 1º, de la Resolución 150/2004, de 1º de julio de 2004 (suspensión de los plazos por 58 días para las inscripciones anteriores al 24 de junio de 1985).-</a:t>
            </a:r>
          </a:p>
          <a:p>
            <a:pPr marL="0" indent="0" algn="just">
              <a:buNone/>
            </a:pPr>
            <a:r>
              <a:rPr lang="es-ES" sz="1400" dirty="0" smtClean="0">
                <a:solidFill>
                  <a:schemeClr val="tx1"/>
                </a:solidFill>
              </a:rPr>
              <a:t>1.2 Las promesas inscriptas bajo la vigencia de la ley 16.871, a partir del de 1º de mayo de 1998, caducaran en el plazo de 30 años a contar de su inscripción, sin perjuicio de su reinscripción por única vez y por el plazo de 5 años de acuerdo a lo establecido por los artículos 79, numeral 5.3, y 80 numeral 3 de esta ley.</a:t>
            </a:r>
          </a:p>
          <a:p>
            <a:pPr marL="0" indent="0" algn="just">
              <a:buNone/>
            </a:pPr>
            <a:r>
              <a:rPr lang="es-ES" sz="1400" dirty="0" smtClean="0">
                <a:solidFill>
                  <a:schemeClr val="tx1"/>
                </a:solidFill>
              </a:rPr>
              <a:t>Ley 18.362 de 6 de octubre de 2008.</a:t>
            </a:r>
            <a:r>
              <a:rPr lang="es-ES" sz="1400" dirty="0">
                <a:solidFill>
                  <a:schemeClr val="tx1"/>
                </a:solidFill>
              </a:rPr>
              <a:t> </a:t>
            </a:r>
            <a:endParaRPr lang="es-ES" sz="1400" dirty="0" smtClean="0">
              <a:solidFill>
                <a:schemeClr val="tx1"/>
              </a:solidFill>
            </a:endParaRPr>
          </a:p>
          <a:p>
            <a:pPr marL="0" indent="0" algn="just">
              <a:buNone/>
            </a:pPr>
            <a:r>
              <a:rPr lang="es-ES" sz="1400" dirty="0" smtClean="0">
                <a:solidFill>
                  <a:schemeClr val="tx1"/>
                </a:solidFill>
              </a:rPr>
              <a:t>Articulo </a:t>
            </a:r>
            <a:r>
              <a:rPr lang="es-ES" sz="1400" dirty="0">
                <a:solidFill>
                  <a:schemeClr val="tx1"/>
                </a:solidFill>
              </a:rPr>
              <a:t>290 </a:t>
            </a:r>
            <a:r>
              <a:rPr lang="es-ES" sz="1400" dirty="0" smtClean="0">
                <a:solidFill>
                  <a:schemeClr val="tx1"/>
                </a:solidFill>
              </a:rPr>
              <a:t>“..</a:t>
            </a:r>
            <a:r>
              <a:rPr lang="es-ES" sz="1400" dirty="0" err="1" smtClean="0">
                <a:solidFill>
                  <a:schemeClr val="tx1"/>
                </a:solidFill>
              </a:rPr>
              <a:t>Decláranse</a:t>
            </a:r>
            <a:r>
              <a:rPr lang="es-ES" sz="1400" dirty="0" smtClean="0">
                <a:solidFill>
                  <a:schemeClr val="tx1"/>
                </a:solidFill>
              </a:rPr>
              <a:t> validas a todos los efectos de derecho, las promesas de compraventa inscriptas, cesiones y las enajenaciones anteriores  a la vigencia de la presente ley, aun cuando ellas se hayan realizado en infracción a lo dispuesto en las normas vigentes a la fecha de la enajenación. Se exceptúan aquellos casos en los cuales haya recaído sentencia firme. </a:t>
            </a:r>
          </a:p>
          <a:p>
            <a:pPr marL="0" indent="0" algn="just">
              <a:buNone/>
            </a:pPr>
            <a:endParaRPr lang="es-ES" sz="1800" dirty="0" smtClean="0">
              <a:solidFill>
                <a:schemeClr val="tx1"/>
              </a:solidFill>
            </a:endParaRPr>
          </a:p>
          <a:p>
            <a:pPr marL="0" indent="0" algn="just">
              <a:buNone/>
            </a:pPr>
            <a:endParaRPr lang="es-ES" sz="1800" dirty="0" smtClean="0">
              <a:solidFill>
                <a:schemeClr val="tx1"/>
              </a:solidFill>
            </a:endParaRPr>
          </a:p>
          <a:p>
            <a:pPr marL="0" indent="0" algn="just">
              <a:buNone/>
            </a:pPr>
            <a:r>
              <a:rPr lang="es-ES" sz="1800" dirty="0" smtClean="0">
                <a:solidFill>
                  <a:schemeClr val="tx1"/>
                </a:solidFill>
              </a:rPr>
              <a:t> </a:t>
            </a:r>
          </a:p>
        </p:txBody>
      </p:sp>
    </p:spTree>
    <p:extLst>
      <p:ext uri="{BB962C8B-B14F-4D97-AF65-F5344CB8AC3E}">
        <p14:creationId xmlns:p14="http://schemas.microsoft.com/office/powerpoint/2010/main" val="2522880379"/>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7814" y="744494"/>
            <a:ext cx="3351003" cy="1450757"/>
          </a:xfrm>
        </p:spPr>
        <p:txBody>
          <a:bodyPr>
            <a:normAutofit/>
          </a:bodyPr>
          <a:lstStyle/>
          <a:p>
            <a:r>
              <a:rPr lang="es-ES" sz="3200" b="1" i="1" dirty="0" smtClean="0"/>
              <a:t>Modelo de Escritura</a:t>
            </a:r>
            <a:endParaRPr lang="es-ES" sz="3200" b="1" i="1" dirty="0"/>
          </a:p>
        </p:txBody>
      </p:sp>
      <p:sp>
        <p:nvSpPr>
          <p:cNvPr id="4" name="Marcador de contenido 2"/>
          <p:cNvSpPr txBox="1">
            <a:spLocks/>
          </p:cNvSpPr>
          <p:nvPr/>
        </p:nvSpPr>
        <p:spPr>
          <a:xfrm>
            <a:off x="1277195" y="2677100"/>
            <a:ext cx="10058400" cy="39523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es-ES" sz="1800" dirty="0"/>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10829" t="9860" r="10399" b="11831"/>
          <a:stretch/>
        </p:blipFill>
        <p:spPr>
          <a:xfrm rot="10800000">
            <a:off x="5383367" y="-25749"/>
            <a:ext cx="5810559" cy="6883749"/>
          </a:xfrm>
          <a:prstGeom prst="rect">
            <a:avLst/>
          </a:prstGeom>
        </p:spPr>
      </p:pic>
    </p:spTree>
    <p:extLst>
      <p:ext uri="{BB962C8B-B14F-4D97-AF65-F5344CB8AC3E}">
        <p14:creationId xmlns:p14="http://schemas.microsoft.com/office/powerpoint/2010/main" val="275690864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0158" y="744494"/>
            <a:ext cx="10058400" cy="1450757"/>
          </a:xfrm>
        </p:spPr>
        <p:txBody>
          <a:bodyPr>
            <a:normAutofit/>
          </a:bodyPr>
          <a:lstStyle/>
          <a:p>
            <a:r>
              <a:rPr lang="es-ES" sz="3200" b="1" i="1" dirty="0" smtClean="0"/>
              <a:t>Modelo de Escritura</a:t>
            </a:r>
            <a:endParaRPr lang="es-ES" sz="3200" b="1" i="1" dirty="0"/>
          </a:p>
        </p:txBody>
      </p:sp>
      <p:sp>
        <p:nvSpPr>
          <p:cNvPr id="4" name="Marcador de contenido 2"/>
          <p:cNvSpPr txBox="1">
            <a:spLocks/>
          </p:cNvSpPr>
          <p:nvPr/>
        </p:nvSpPr>
        <p:spPr>
          <a:xfrm>
            <a:off x="1277195" y="2677100"/>
            <a:ext cx="10058400" cy="39523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es-ES" sz="1800" dirty="0"/>
          </a:p>
        </p:txBody>
      </p:sp>
      <p:sp>
        <p:nvSpPr>
          <p:cNvPr id="5" name="Marcador de contenido 2"/>
          <p:cNvSpPr txBox="1">
            <a:spLocks/>
          </p:cNvSpPr>
          <p:nvPr/>
        </p:nvSpPr>
        <p:spPr>
          <a:xfrm>
            <a:off x="1429595" y="1713403"/>
            <a:ext cx="10058400" cy="464705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sz="1800" dirty="0" smtClean="0">
              <a:solidFill>
                <a:schemeClr val="tx1"/>
              </a:solidFill>
            </a:endParaRPr>
          </a:p>
        </p:txBody>
      </p:sp>
      <p:pic>
        <p:nvPicPr>
          <p:cNvPr id="7" name="Imagen 6"/>
          <p:cNvPicPr>
            <a:picLocks noChangeAspect="1"/>
          </p:cNvPicPr>
          <p:nvPr/>
        </p:nvPicPr>
        <p:blipFill rotWithShape="1">
          <a:blip r:embed="rId2" cstate="print">
            <a:extLst>
              <a:ext uri="{28A0092B-C50C-407E-A947-70E740481C1C}">
                <a14:useLocalDpi xmlns:a14="http://schemas.microsoft.com/office/drawing/2010/main" val="0"/>
              </a:ext>
            </a:extLst>
          </a:blip>
          <a:srcRect l="8762" t="4226" b="10141"/>
          <a:stretch/>
        </p:blipFill>
        <p:spPr>
          <a:xfrm rot="10800000">
            <a:off x="5409125" y="-1"/>
            <a:ext cx="5640947" cy="6892145"/>
          </a:xfrm>
          <a:prstGeom prst="rect">
            <a:avLst/>
          </a:prstGeom>
        </p:spPr>
      </p:pic>
    </p:spTree>
    <p:extLst>
      <p:ext uri="{BB962C8B-B14F-4D97-AF65-F5344CB8AC3E}">
        <p14:creationId xmlns:p14="http://schemas.microsoft.com/office/powerpoint/2010/main" val="325995946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i="1" dirty="0" smtClean="0"/>
              <a:t>A- Evolución Histórica</a:t>
            </a:r>
            <a:endParaRPr lang="es-ES" sz="3200" b="1" i="1" dirty="0"/>
          </a:p>
        </p:txBody>
      </p:sp>
      <p:sp>
        <p:nvSpPr>
          <p:cNvPr id="9" name="Marcador de contenido 2"/>
          <p:cNvSpPr txBox="1">
            <a:spLocks/>
          </p:cNvSpPr>
          <p:nvPr/>
        </p:nvSpPr>
        <p:spPr>
          <a:xfrm>
            <a:off x="1275469" y="1714414"/>
            <a:ext cx="10058400" cy="454570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 sz="1800" dirty="0" smtClean="0"/>
              <a:t>En su art.15 establece los efectos de esa inscripción en el Registro:</a:t>
            </a:r>
          </a:p>
          <a:p>
            <a:pPr algn="just"/>
            <a:r>
              <a:rPr lang="es-ES" sz="1800" dirty="0" smtClean="0"/>
              <a:t>A) Con la Inscripción se constituye un derecho real a favor del comprador, oponible a todo gravamen o enajenación posterior</a:t>
            </a:r>
            <a:r>
              <a:rPr lang="es-ES" sz="1800" dirty="0"/>
              <a:t>;</a:t>
            </a:r>
            <a:r>
              <a:rPr lang="es-ES" sz="1800" dirty="0" smtClean="0"/>
              <a:t> y </a:t>
            </a:r>
          </a:p>
          <a:p>
            <a:pPr algn="just"/>
            <a:r>
              <a:rPr lang="es-ES" sz="1800" dirty="0" smtClean="0"/>
              <a:t>B) Confiere acción para obtener la escrituración ante la negativa o imposibilidad del enajenante si se da alguna de las situaciones previstas por los art. 15 y art.16. ¿Cuales son esas situaciones?</a:t>
            </a:r>
          </a:p>
          <a:p>
            <a:pPr algn="just"/>
            <a:r>
              <a:rPr lang="es-ES" sz="1800" dirty="0" smtClean="0"/>
              <a:t>Art.15: “…Cuando se haya pagado o se pague toda la prestación y se hayan cumplido las obligaciones estipuladas”. </a:t>
            </a:r>
          </a:p>
          <a:p>
            <a:pPr algn="just"/>
            <a:r>
              <a:rPr lang="es-ES" sz="1800" dirty="0" smtClean="0"/>
              <a:t>Art.16: Cuando el adquirente hubiere pagado un mínimo del 50% del precio o cuando hubiere hecho construcciones o mejoras que representen por lo menos un 40% del valor de bien en estimación actualmente de </a:t>
            </a:r>
            <a:r>
              <a:rPr lang="es-ES" sz="1800" dirty="0"/>
              <a:t>C</a:t>
            </a:r>
            <a:r>
              <a:rPr lang="es-ES" sz="1800" dirty="0" smtClean="0"/>
              <a:t>atastro. En estos dos casos del art.16 debe garantizar el saldo de precio con primera hipoteca según dispone el mismo artículo.</a:t>
            </a:r>
          </a:p>
          <a:p>
            <a:pPr algn="just"/>
            <a:r>
              <a:rPr lang="es-ES" sz="1800" dirty="0" smtClean="0"/>
              <a:t>Antes de esta ley las promesas de compraventa solo permitían reclamar los daños y perjuicios cuando eran incumplidas. Pero desde la ley 8.733 para las promesas comprendidas en la misma, y conforme a las leyes modificativas veremos que para toda promesa inscripta, se puede llegar a la ejecución forzada especifica de la obligación de transferir el dominio que tiene el promitente vendedor.</a:t>
            </a:r>
          </a:p>
          <a:p>
            <a:endParaRPr lang="es-ES" sz="1800" dirty="0"/>
          </a:p>
        </p:txBody>
      </p:sp>
    </p:spTree>
    <p:extLst>
      <p:ext uri="{BB962C8B-B14F-4D97-AF65-F5344CB8AC3E}">
        <p14:creationId xmlns:p14="http://schemas.microsoft.com/office/powerpoint/2010/main" val="92170962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Y" sz="3200" b="1" i="1" dirty="0" smtClean="0"/>
              <a:t>A-Evolución Histórica</a:t>
            </a:r>
            <a:endParaRPr lang="es-UY" sz="3200" b="1" i="1" dirty="0"/>
          </a:p>
        </p:txBody>
      </p:sp>
      <p:sp>
        <p:nvSpPr>
          <p:cNvPr id="3" name="2 Marcador de contenido"/>
          <p:cNvSpPr>
            <a:spLocks noGrp="1"/>
          </p:cNvSpPr>
          <p:nvPr>
            <p:ph idx="1"/>
          </p:nvPr>
        </p:nvSpPr>
        <p:spPr>
          <a:xfrm>
            <a:off x="1097279" y="1845733"/>
            <a:ext cx="10498975" cy="4357639"/>
          </a:xfrm>
        </p:spPr>
        <p:txBody>
          <a:bodyPr>
            <a:normAutofit/>
          </a:bodyPr>
          <a:lstStyle/>
          <a:p>
            <a:pPr marL="0" indent="0">
              <a:buNone/>
            </a:pPr>
            <a:r>
              <a:rPr lang="es-UY" b="1" dirty="0" smtClean="0"/>
              <a:t>4) Leyes N° 10.751 y N° 12.358.</a:t>
            </a:r>
            <a:r>
              <a:rPr lang="es-UY" dirty="0" smtClean="0"/>
              <a:t> El art 15 de la Ley N° 10.751 se </a:t>
            </a:r>
            <a:r>
              <a:rPr lang="es-UY" dirty="0" err="1" smtClean="0"/>
              <a:t>referia</a:t>
            </a:r>
            <a:r>
              <a:rPr lang="es-UY" dirty="0" smtClean="0"/>
              <a:t> a las promesas de compraventa a plazos relativas a inmuebles de propiedad horizontal, las que señalaba quedaban comprendidas por la Ley 8.733. Es el art 9 de la Ley N° 12.358 establece que toda promesa de compraventa relativa a una unidad de propiedad horizontal –sea a plazos o no-, </a:t>
            </a:r>
            <a:r>
              <a:rPr lang="es-UY" dirty="0" err="1" smtClean="0"/>
              <a:t>debia</a:t>
            </a:r>
            <a:r>
              <a:rPr lang="es-UY" dirty="0" smtClean="0"/>
              <a:t> inscribirse en el Registro General de Inhibiciones y a partir de </a:t>
            </a:r>
            <a:r>
              <a:rPr lang="es-UY" dirty="0" err="1" smtClean="0"/>
              <a:t>alli</a:t>
            </a:r>
            <a:r>
              <a:rPr lang="es-UY" dirty="0" smtClean="0"/>
              <a:t> </a:t>
            </a:r>
            <a:r>
              <a:rPr lang="es-UY" dirty="0" err="1" smtClean="0"/>
              <a:t>surtirian</a:t>
            </a:r>
            <a:r>
              <a:rPr lang="es-UY" dirty="0" smtClean="0"/>
              <a:t> todos los efectos de la Ley 8.733.</a:t>
            </a:r>
          </a:p>
          <a:p>
            <a:pPr marL="0" indent="0">
              <a:buNone/>
            </a:pPr>
            <a:r>
              <a:rPr lang="es-UY" b="1" dirty="0" smtClean="0"/>
              <a:t>5) Leyes N° 13.420 y N° 13.892.</a:t>
            </a:r>
            <a:r>
              <a:rPr lang="es-UY" dirty="0" smtClean="0"/>
              <a:t> El art. 154 de la Ley N° 13.420 al dar una nueva </a:t>
            </a:r>
            <a:r>
              <a:rPr lang="es-UY" dirty="0" err="1" smtClean="0"/>
              <a:t>redaccion</a:t>
            </a:r>
            <a:r>
              <a:rPr lang="es-UY" dirty="0" smtClean="0"/>
              <a:t> al Art 51 de la Ley N° 8.733, establece que dicha Ley rige  para las promesas en que el precio no se pague en cuotas (aunque exige que se pague en un plazo no menor a un año) y aunque se omita alguna de las constancias del art 4, si las partes </a:t>
            </a:r>
            <a:r>
              <a:rPr lang="es-UY" dirty="0" err="1" smtClean="0"/>
              <a:t>asi</a:t>
            </a:r>
            <a:r>
              <a:rPr lang="es-UY" dirty="0" smtClean="0"/>
              <a:t> los acuerdan expresamente.</a:t>
            </a:r>
          </a:p>
          <a:p>
            <a:pPr marL="0" indent="0">
              <a:buNone/>
            </a:pPr>
            <a:r>
              <a:rPr lang="es-ES" dirty="0"/>
              <a:t>El art.521 de la ley Nº 13.892 es el que culmina la evolución. Desaparece la referencia a las operaciones comprendidas en la definición en el art. 1 de la Ley Nº 8.733 y al referirse a los “compromisos simples de compraventa” está hablando de las promesas de compraventa de derecho común. Por lo tanto cualquier promesa regida por el derecho común es ahora inscribible en el Registro. Y una vez inscripta es aplicable todo el régimen de la Ley Nº 8.733.</a:t>
            </a:r>
          </a:p>
          <a:p>
            <a:pPr marL="0" indent="0">
              <a:buNone/>
            </a:pPr>
            <a:endParaRPr lang="es-UY" dirty="0"/>
          </a:p>
        </p:txBody>
      </p:sp>
    </p:spTree>
    <p:extLst>
      <p:ext uri="{BB962C8B-B14F-4D97-AF65-F5344CB8AC3E}">
        <p14:creationId xmlns:p14="http://schemas.microsoft.com/office/powerpoint/2010/main" val="390293557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i="1" dirty="0" smtClean="0"/>
              <a:t>A- Evolución Histórica</a:t>
            </a:r>
            <a:endParaRPr lang="es-ES" sz="3200" b="1" i="1" dirty="0"/>
          </a:p>
        </p:txBody>
      </p:sp>
      <p:sp>
        <p:nvSpPr>
          <p:cNvPr id="5" name="Marcador de contenido 2"/>
          <p:cNvSpPr txBox="1">
            <a:spLocks/>
          </p:cNvSpPr>
          <p:nvPr/>
        </p:nvSpPr>
        <p:spPr>
          <a:xfrm>
            <a:off x="1263748" y="1843383"/>
            <a:ext cx="10058400" cy="140624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es-ES" sz="1800" dirty="0"/>
          </a:p>
        </p:txBody>
      </p:sp>
      <p:sp>
        <p:nvSpPr>
          <p:cNvPr id="6" name="Marcador de contenido 2"/>
          <p:cNvSpPr txBox="1">
            <a:spLocks/>
          </p:cNvSpPr>
          <p:nvPr/>
        </p:nvSpPr>
        <p:spPr>
          <a:xfrm>
            <a:off x="1249679" y="2078182"/>
            <a:ext cx="10072469" cy="364720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 sz="1800" b="1" dirty="0"/>
              <a:t>6</a:t>
            </a:r>
            <a:r>
              <a:rPr lang="es-ES" sz="1800" b="1" dirty="0" smtClean="0"/>
              <a:t>)</a:t>
            </a:r>
            <a:r>
              <a:rPr lang="es-ES" sz="1800" dirty="0" smtClean="0"/>
              <a:t> </a:t>
            </a:r>
            <a:r>
              <a:rPr lang="es-ES" sz="1800" b="1" dirty="0" smtClean="0"/>
              <a:t>Leyes Nº 15.851 (art. 107) y  </a:t>
            </a:r>
            <a:r>
              <a:rPr lang="es-ES" sz="1800" b="1" dirty="0"/>
              <a:t>Nº </a:t>
            </a:r>
            <a:r>
              <a:rPr lang="es-ES" sz="1800" b="1" dirty="0" smtClean="0"/>
              <a:t>16.320 </a:t>
            </a:r>
            <a:r>
              <a:rPr lang="es-ES" sz="1800" b="1" dirty="0"/>
              <a:t>(art. 253 a art. 255) </a:t>
            </a:r>
            <a:r>
              <a:rPr lang="es-ES" sz="1800" b="1" dirty="0" smtClean="0"/>
              <a:t>.</a:t>
            </a:r>
          </a:p>
          <a:p>
            <a:pPr algn="just"/>
            <a:r>
              <a:rPr lang="es-ES" sz="1800" dirty="0" smtClean="0"/>
              <a:t>A partir del 1 de enero de 1989 las promesas de compraventa de bienes ubicados en el interior de la Republica, se inscriben en la sección Promesas del Registro de Traslaciones de Dominio del lugar de ubicación del inmueble.</a:t>
            </a:r>
          </a:p>
          <a:p>
            <a:pPr algn="just"/>
            <a:r>
              <a:rPr lang="es-ES" sz="1800" dirty="0" smtClean="0"/>
              <a:t>Desde el 1 de enero de 1993 los Registros de Montevideo funcionan unificados. La Sección Promesas del Registro General de Inhibiciones pasó a formar parte del Registro de la Propiedad Inmueble.</a:t>
            </a:r>
          </a:p>
        </p:txBody>
      </p:sp>
    </p:spTree>
    <p:extLst>
      <p:ext uri="{BB962C8B-B14F-4D97-AF65-F5344CB8AC3E}">
        <p14:creationId xmlns:p14="http://schemas.microsoft.com/office/powerpoint/2010/main" val="418511596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8330055" cy="1450757"/>
          </a:xfrm>
        </p:spPr>
        <p:txBody>
          <a:bodyPr>
            <a:normAutofit/>
          </a:bodyPr>
          <a:lstStyle/>
          <a:p>
            <a:r>
              <a:rPr lang="es-ES" sz="3000" b="1" i="1" dirty="0"/>
              <a:t>B</a:t>
            </a:r>
            <a:r>
              <a:rPr lang="es-ES" sz="3000" b="1" i="1" dirty="0" smtClean="0"/>
              <a:t>- Naturaleza Jurídica del Derecho que atribuye al Promitente comprador la inscripción de la Promesa.</a:t>
            </a:r>
            <a:endParaRPr lang="es-ES" sz="3000" b="1" i="1" dirty="0"/>
          </a:p>
        </p:txBody>
      </p:sp>
      <p:sp>
        <p:nvSpPr>
          <p:cNvPr id="5" name="Marcador de contenido 2"/>
          <p:cNvSpPr txBox="1">
            <a:spLocks/>
          </p:cNvSpPr>
          <p:nvPr/>
        </p:nvSpPr>
        <p:spPr>
          <a:xfrm>
            <a:off x="1263748" y="1843383"/>
            <a:ext cx="10058400" cy="421979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 sz="1800" dirty="0" smtClean="0"/>
              <a:t>Dice el art.15 de la Ley Nº 8.733 que la inscripción de la promesa confiere al promitente adquirente derecho real respecto de cualquier enajenación o gravamen posterior y acción para exigir la transferencia y entrega del bien. </a:t>
            </a:r>
            <a:endParaRPr lang="es-ES" sz="1800" dirty="0"/>
          </a:p>
          <a:p>
            <a:pPr algn="just"/>
            <a:r>
              <a:rPr lang="es-ES" sz="1800" dirty="0" smtClean="0"/>
              <a:t>El legislador ha calificado este derecho como real, lo que ahora es admitido en forma unánime, sin olvidar que la doctrina tuvo que superar ciertas posiciones que lo discutían.</a:t>
            </a:r>
          </a:p>
          <a:p>
            <a:pPr algn="just"/>
            <a:r>
              <a:rPr lang="es-ES" sz="1800" dirty="0" smtClean="0"/>
              <a:t>El Doctor Luis Alberto Viera fue quien indicó el camino correcto cuando distinguió entre derechos reales de primer grado o derechos reales en la cosa y derechos reales de segundo grado o derechos reales contra la cosa (como prenda e hipoteca). </a:t>
            </a:r>
          </a:p>
          <a:p>
            <a:pPr algn="just"/>
            <a:r>
              <a:rPr lang="es-ES" sz="1800" dirty="0" smtClean="0"/>
              <a:t>El Doctor Gamarra sostiene que el derecho que confiere al promitente comprador la inscripción de la promesa es un derecho real de garantía. Existe una obligación principal asumida por el promitente enajenante (otorgar la traslación de dominio) y se garantiza al promitente comprador, para el caso de incumplimiento de la obligación asumida por el enajenante, con este derecho real que surge de la inscripción de la promesa.</a:t>
            </a:r>
            <a:endParaRPr lang="es-ES" sz="1800" dirty="0"/>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68153" t="70181" r="3114" b="3152"/>
          <a:stretch/>
        </p:blipFill>
        <p:spPr>
          <a:xfrm>
            <a:off x="9630620" y="618977"/>
            <a:ext cx="1205019" cy="1118383"/>
          </a:xfrm>
          <a:prstGeom prst="rect">
            <a:avLst/>
          </a:prstGeom>
        </p:spPr>
      </p:pic>
    </p:spTree>
    <p:extLst>
      <p:ext uri="{BB962C8B-B14F-4D97-AF65-F5344CB8AC3E}">
        <p14:creationId xmlns:p14="http://schemas.microsoft.com/office/powerpoint/2010/main" val="342529441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000" b="1" i="1" dirty="0"/>
              <a:t>C</a:t>
            </a:r>
            <a:r>
              <a:rPr lang="es-ES" sz="3000" b="1" i="1" dirty="0" smtClean="0"/>
              <a:t>- Efectos de la Inscripción respectos a algunos terceros.</a:t>
            </a:r>
            <a:endParaRPr lang="es-ES" sz="3000" b="1" i="1" dirty="0"/>
          </a:p>
        </p:txBody>
      </p:sp>
      <p:sp>
        <p:nvSpPr>
          <p:cNvPr id="5" name="Marcador de contenido 2"/>
          <p:cNvSpPr txBox="1">
            <a:spLocks/>
          </p:cNvSpPr>
          <p:nvPr/>
        </p:nvSpPr>
        <p:spPr>
          <a:xfrm>
            <a:off x="1263748" y="1843382"/>
            <a:ext cx="10058400" cy="481063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 sz="1800" dirty="0" smtClean="0"/>
              <a:t>Casos respecto a quienes les es oponible la Inscripción de la promesa:</a:t>
            </a:r>
          </a:p>
          <a:p>
            <a:pPr algn="just"/>
            <a:r>
              <a:rPr lang="es-ES" sz="1800" dirty="0" smtClean="0"/>
              <a:t>A)</a:t>
            </a:r>
            <a:r>
              <a:rPr lang="es-ES" sz="1800" b="1" dirty="0" smtClean="0"/>
              <a:t>Adquirentes posteriores del bien</a:t>
            </a:r>
            <a:r>
              <a:rPr lang="es-ES" sz="1800" dirty="0" smtClean="0"/>
              <a:t>. Están comprendidos todos los que adquieren el bien a cualquier título (oneroso o gratuito). Reciben el derecho a cobrar el saldo de precio y eventualmente el derecho a resolver la promesa si el comprador incumple sus obligaciones. Debe respetar la promesa y está obligado a transferir el dominio. </a:t>
            </a:r>
          </a:p>
          <a:p>
            <a:pPr algn="just"/>
            <a:r>
              <a:rPr lang="es-ES" sz="1800" dirty="0" smtClean="0"/>
              <a:t>B)</a:t>
            </a:r>
            <a:r>
              <a:rPr lang="es-ES" sz="1800" b="1" dirty="0" smtClean="0"/>
              <a:t>Acreedores Hipotecarios. </a:t>
            </a:r>
            <a:r>
              <a:rPr lang="es-ES" sz="1800" dirty="0" smtClean="0"/>
              <a:t>Si la hipoteca es posterior a la promesa su derecho se limita a tener prioridad en el pago del saldo del precio desde que se notifique al promitente adquiriente la acción deducida (art 17 inciso 2 Ley Nº 8.733). Si la hipoteca es anterior a la promesa pero el acreedor hipotecario consiente la promesa también tiene únicamente prioridad respecto al saldo impago del precio (art 30).</a:t>
            </a:r>
          </a:p>
          <a:p>
            <a:pPr algn="just"/>
            <a:r>
              <a:rPr lang="es-ES" sz="1800" dirty="0" smtClean="0"/>
              <a:t>C)</a:t>
            </a:r>
            <a:r>
              <a:rPr lang="es-ES" sz="1800" b="1" dirty="0" smtClean="0"/>
              <a:t> Terceros embargantes. </a:t>
            </a:r>
            <a:r>
              <a:rPr lang="es-ES" sz="1800" dirty="0" smtClean="0"/>
              <a:t>Prevalece la promesa sobre un embargo posterior. La transferencia del inmueble debe hacerse libre de embargos inscriptos con posterioridad y por ello, deberán levantarse para el otorgamiento de la escritura. Si es un embargo concreto sobre el bien se levanta totalmente y si es un embargo genérico sobre la persona se debe levantar parcialmente para desafectar a ese bien. Ya el art. 521 de la Ley Nº 13.892 disponía que el Juez que ordena la escrituración es quien levanta estos embargos comunicándolo posteriormente a quien corresponda. Se levantaran exclusivamente los embargos posteriores a la promesa pero no los anteriores que podrán terminar en la ejecución del bien enajenado.</a:t>
            </a:r>
            <a:endParaRPr lang="es-ES" sz="1800" b="1" dirty="0"/>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6886" t="21220" r="16823" b="17746"/>
          <a:stretch/>
        </p:blipFill>
        <p:spPr>
          <a:xfrm>
            <a:off x="9973994" y="924496"/>
            <a:ext cx="882895" cy="812864"/>
          </a:xfrm>
          <a:prstGeom prst="rect">
            <a:avLst/>
          </a:prstGeom>
        </p:spPr>
      </p:pic>
    </p:spTree>
    <p:extLst>
      <p:ext uri="{BB962C8B-B14F-4D97-AF65-F5344CB8AC3E}">
        <p14:creationId xmlns:p14="http://schemas.microsoft.com/office/powerpoint/2010/main" val="159522917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i="1" dirty="0"/>
              <a:t>D</a:t>
            </a:r>
            <a:r>
              <a:rPr lang="es-ES" sz="3200" b="1" i="1" dirty="0" smtClean="0"/>
              <a:t>- Proceso Judicial.</a:t>
            </a:r>
            <a:endParaRPr lang="es-ES" sz="3200" b="1" i="1" dirty="0"/>
          </a:p>
        </p:txBody>
      </p:sp>
      <p:sp>
        <p:nvSpPr>
          <p:cNvPr id="5" name="Marcador de contenido 2"/>
          <p:cNvSpPr txBox="1">
            <a:spLocks/>
          </p:cNvSpPr>
          <p:nvPr/>
        </p:nvSpPr>
        <p:spPr>
          <a:xfrm>
            <a:off x="1263748" y="1712321"/>
            <a:ext cx="10058400" cy="92671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 sz="1800" dirty="0" smtClean="0"/>
              <a:t>Es un procedimientos contencioso que implica una pretensión insatisfecha por resistencia o impedimento del obligado por el cual se reclama un pronunciamiento de un órgano judicial que termina con el otorgamiento de la escritura en cumplimiento de la promesa.</a:t>
            </a:r>
          </a:p>
          <a:p>
            <a:pPr algn="just"/>
            <a:endParaRPr lang="es-ES" sz="1800" dirty="0"/>
          </a:p>
        </p:txBody>
      </p:sp>
      <p:sp>
        <p:nvSpPr>
          <p:cNvPr id="4" name="Marcador de contenido 2"/>
          <p:cNvSpPr txBox="1">
            <a:spLocks/>
          </p:cNvSpPr>
          <p:nvPr/>
        </p:nvSpPr>
        <p:spPr>
          <a:xfrm>
            <a:off x="1277195" y="2458157"/>
            <a:ext cx="10058400" cy="39523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 sz="1800" dirty="0" smtClean="0"/>
              <a:t>1) </a:t>
            </a:r>
            <a:r>
              <a:rPr lang="es-ES" sz="1800" b="1" dirty="0"/>
              <a:t>J</a:t>
            </a:r>
            <a:r>
              <a:rPr lang="es-ES" sz="1800" b="1" dirty="0" smtClean="0"/>
              <a:t>uzgado Competente.  </a:t>
            </a:r>
            <a:r>
              <a:rPr lang="es-ES" sz="1800" dirty="0" smtClean="0"/>
              <a:t>Tenemos que acudir a lo establecido en la Ley Nº 15.750 (Ley Orgánica de la Judicatura  y Organización de los Tribunales). Seguiremos los criterios de distribución de competencia que ella establece. </a:t>
            </a:r>
          </a:p>
          <a:p>
            <a:pPr algn="just"/>
            <a:r>
              <a:rPr lang="es-ES" sz="1800" i="1" u="sng" dirty="0" smtClean="0"/>
              <a:t>Criterio Material:  </a:t>
            </a:r>
            <a:r>
              <a:rPr lang="es-ES" sz="1800" dirty="0" smtClean="0"/>
              <a:t>Se trata de un asunto contencioso en materia civil.</a:t>
            </a:r>
          </a:p>
          <a:p>
            <a:pPr algn="just"/>
            <a:r>
              <a:rPr lang="es-ES" sz="1800" i="1" u="sng" dirty="0" smtClean="0"/>
              <a:t>Criterio Territorial: </a:t>
            </a:r>
            <a:r>
              <a:rPr lang="es-ES" sz="1800" dirty="0" smtClean="0"/>
              <a:t>Conforme al art. 21 de la Ley Nº 15.750 será competente en primer término el tribunal del lugar en que deba cumplirse la obligación y a falta de designación expresa o implícita a elección del demandante, el tribunal del domicilio del demandado o el del lugar en que nació la obligación, si hallándose en él este último aunque sea accidentalmente, puede ser emplazado.</a:t>
            </a:r>
          </a:p>
          <a:p>
            <a:pPr algn="just"/>
            <a:r>
              <a:rPr lang="es-ES" sz="1800" dirty="0" smtClean="0"/>
              <a:t>Tanto el Dr. Gamarra como el Dr. Viera concluyen que lo que se ejecuta en este procedimiento es la obligación principal y esta no es otra que la obligación de transferir el dominio. </a:t>
            </a:r>
          </a:p>
          <a:p>
            <a:pPr algn="just"/>
            <a:r>
              <a:rPr lang="es-ES" sz="1800" dirty="0" smtClean="0"/>
              <a:t>Esa obligación al ser ejecutada da lugar,  al ejercicio de una acción personal. Por ello, si se estableció lugar de cumplimiento para esa obligación, será competente el tribunal de ese lugar y a falta de esa designación, aplicaremos los criterios que subsidiariamente establece el art.21 de l Ley Nº 15.750</a:t>
            </a:r>
            <a:endParaRPr lang="es-ES" sz="1800" dirty="0"/>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t="6572" r="68654" b="68452"/>
          <a:stretch/>
        </p:blipFill>
        <p:spPr>
          <a:xfrm>
            <a:off x="9453093" y="654089"/>
            <a:ext cx="1328093" cy="1058231"/>
          </a:xfrm>
          <a:prstGeom prst="rect">
            <a:avLst/>
          </a:prstGeom>
        </p:spPr>
      </p:pic>
    </p:spTree>
    <p:extLst>
      <p:ext uri="{BB962C8B-B14F-4D97-AF65-F5344CB8AC3E}">
        <p14:creationId xmlns:p14="http://schemas.microsoft.com/office/powerpoint/2010/main" val="136540882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i="1" dirty="0"/>
              <a:t>D</a:t>
            </a:r>
            <a:r>
              <a:rPr lang="es-ES" sz="3200" b="1" i="1" dirty="0" smtClean="0"/>
              <a:t>- Proceso Judicial.</a:t>
            </a:r>
            <a:endParaRPr lang="es-ES" sz="3200" b="1" i="1" dirty="0"/>
          </a:p>
        </p:txBody>
      </p:sp>
      <p:sp>
        <p:nvSpPr>
          <p:cNvPr id="4" name="Marcador de contenido 2"/>
          <p:cNvSpPr txBox="1">
            <a:spLocks/>
          </p:cNvSpPr>
          <p:nvPr/>
        </p:nvSpPr>
        <p:spPr>
          <a:xfrm>
            <a:off x="1277195" y="2677100"/>
            <a:ext cx="10058400" cy="39523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es-ES" sz="1800" dirty="0"/>
          </a:p>
        </p:txBody>
      </p:sp>
      <p:sp>
        <p:nvSpPr>
          <p:cNvPr id="6" name="Marcador de contenido 2"/>
          <p:cNvSpPr txBox="1">
            <a:spLocks/>
          </p:cNvSpPr>
          <p:nvPr/>
        </p:nvSpPr>
        <p:spPr>
          <a:xfrm>
            <a:off x="1277195" y="1861316"/>
            <a:ext cx="10058400" cy="311409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 sz="1800" i="1" u="sng" dirty="0" smtClean="0"/>
              <a:t>Criterio Cuantitativo:  </a:t>
            </a:r>
            <a:r>
              <a:rPr lang="es-ES" sz="1800" dirty="0" smtClean="0"/>
              <a:t>El monto del asunto es el precio establecido en la promesa, conforme a los art. 35 y 36 de la Ley Nº 15.750. Ese precio determinara que debamos acudir ante un Juzgado de Paz o ante un </a:t>
            </a:r>
            <a:r>
              <a:rPr lang="es-ES" sz="1800" dirty="0"/>
              <a:t>J</a:t>
            </a:r>
            <a:r>
              <a:rPr lang="es-ES" sz="1800" dirty="0" smtClean="0"/>
              <a:t>uzgado Letrado de Primera </a:t>
            </a:r>
            <a:r>
              <a:rPr lang="es-ES" sz="1800" dirty="0"/>
              <a:t>I</a:t>
            </a:r>
            <a:r>
              <a:rPr lang="es-ES" sz="1800" dirty="0" smtClean="0"/>
              <a:t>nstancia.</a:t>
            </a:r>
          </a:p>
          <a:p>
            <a:pPr algn="just"/>
            <a:r>
              <a:rPr lang="es-ES" sz="1800" i="1" u="sng" dirty="0" smtClean="0"/>
              <a:t>Criterio Temporal: </a:t>
            </a:r>
            <a:r>
              <a:rPr lang="es-ES" sz="1800" dirty="0" smtClean="0"/>
              <a:t>Cuando debamos aplicar este criterio, tendremos en cuenta la fecha de otorgamiento de la promesa. Será competente el tribunal que este de turno a esa fecha. En Montevideo, lo determina la Oficina de Recepción y Distribución de Asuntos.</a:t>
            </a:r>
          </a:p>
          <a:p>
            <a:pPr algn="just"/>
            <a:r>
              <a:rPr lang="es-ES" sz="1800" dirty="0" smtClean="0"/>
              <a:t> En conclusión, según el monto del asunto, en Montevideo será competente un Juzgado de Paz Departamental de la Capital o un Juzgado Letrado de Primera </a:t>
            </a:r>
            <a:r>
              <a:rPr lang="es-ES" sz="1800" dirty="0"/>
              <a:t>I</a:t>
            </a:r>
            <a:r>
              <a:rPr lang="es-ES" sz="1800" dirty="0" smtClean="0"/>
              <a:t>nstancia en lo Civil.</a:t>
            </a:r>
          </a:p>
          <a:p>
            <a:pPr algn="just"/>
            <a:r>
              <a:rPr lang="es-ES" sz="1800" dirty="0" smtClean="0"/>
              <a:t>Igualmente en el interior será competente un Juzgado de Paz o un Juzgado Letrado de Primera Instancia con competencia en materia Civil</a:t>
            </a:r>
            <a:endParaRPr lang="es-ES" sz="1800" dirty="0"/>
          </a:p>
        </p:txBody>
      </p:sp>
      <p:sp>
        <p:nvSpPr>
          <p:cNvPr id="7" name="Marcador de contenido 2"/>
          <p:cNvSpPr txBox="1">
            <a:spLocks/>
          </p:cNvSpPr>
          <p:nvPr/>
        </p:nvSpPr>
        <p:spPr>
          <a:xfrm>
            <a:off x="1429595" y="4913792"/>
            <a:ext cx="10058400" cy="120462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 sz="1800" dirty="0" smtClean="0"/>
              <a:t>2) </a:t>
            </a:r>
            <a:r>
              <a:rPr lang="es-ES" sz="1800" b="1" dirty="0" smtClean="0"/>
              <a:t>Legitimación Procesal de las Partes. </a:t>
            </a:r>
            <a:endParaRPr lang="es-ES" sz="1800" dirty="0" smtClean="0"/>
          </a:p>
          <a:p>
            <a:pPr algn="just"/>
            <a:r>
              <a:rPr lang="es-ES" sz="1800" i="1" u="sng" dirty="0" smtClean="0"/>
              <a:t>Legitimación Procesal Activa (Parte actora): </a:t>
            </a:r>
            <a:r>
              <a:rPr lang="es-ES" sz="1800" dirty="0" smtClean="0"/>
              <a:t> Se aplican los principios generales. Se presenta el promitente comprador el cesionario de la promesa, los herederos. En general el promitente comprador o cualquier sucesor a titulo singular o universal.</a:t>
            </a:r>
            <a:r>
              <a:rPr lang="es-ES" sz="1800" i="1" u="sng" dirty="0" smtClean="0"/>
              <a:t>   </a:t>
            </a:r>
            <a:endParaRPr lang="es-ES" sz="1800" i="1" u="sng" dirty="0"/>
          </a:p>
        </p:txBody>
      </p:sp>
    </p:spTree>
    <p:extLst>
      <p:ext uri="{BB962C8B-B14F-4D97-AF65-F5344CB8AC3E}">
        <p14:creationId xmlns:p14="http://schemas.microsoft.com/office/powerpoint/2010/main" val="116382258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Retrospección">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1285</TotalTime>
  <Words>4771</Words>
  <Application>Microsoft Office PowerPoint</Application>
  <PresentationFormat>Personalizado</PresentationFormat>
  <Paragraphs>150</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Retrospección</vt:lpstr>
      <vt:lpstr>Escritura Judicial  en cumplimiento de promesa inscripta de un inmueble</vt:lpstr>
      <vt:lpstr>A- Evolución Histórica</vt:lpstr>
      <vt:lpstr>A- Evolución Histórica</vt:lpstr>
      <vt:lpstr>A-Evolución Histórica</vt:lpstr>
      <vt:lpstr>A- Evolución Histórica</vt:lpstr>
      <vt:lpstr>B- Naturaleza Jurídica del Derecho que atribuye al Promitente comprador la inscripción de la Promesa.</vt:lpstr>
      <vt:lpstr>C- Efectos de la Inscripción respectos a algunos terceros.</vt:lpstr>
      <vt:lpstr>D- Proceso Judicial.</vt:lpstr>
      <vt:lpstr>D- Proceso Judicial.</vt:lpstr>
      <vt:lpstr>D- Proceso Judicial.</vt:lpstr>
      <vt:lpstr>D- Proceso Judicial.</vt:lpstr>
      <vt:lpstr>D- Proceso Judicial.</vt:lpstr>
      <vt:lpstr>D- Proceso Judicial.</vt:lpstr>
      <vt:lpstr>D- Proceso Judicial.</vt:lpstr>
      <vt:lpstr>D- Proceso Judicial.</vt:lpstr>
      <vt:lpstr>D- Proceso Judicial.</vt:lpstr>
      <vt:lpstr>D- Proceso Judicial.</vt:lpstr>
      <vt:lpstr>D- Proceso Judicial.</vt:lpstr>
      <vt:lpstr>D- Proceso Judicial.</vt:lpstr>
      <vt:lpstr>D- Proceso Judicial.</vt:lpstr>
      <vt:lpstr>Normas Registrales</vt:lpstr>
      <vt:lpstr>Normas Registrales</vt:lpstr>
      <vt:lpstr>Normas Registrales</vt:lpstr>
      <vt:lpstr>Modelo de Escritura</vt:lpstr>
      <vt:lpstr>Modelo de Escritura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Escritura Judicial en cumplimiento de promesa inscripta de un inmueble</dc:title>
  <dc:creator>mari chotola</dc:creator>
  <cp:lastModifiedBy>mathias1988</cp:lastModifiedBy>
  <cp:revision>137</cp:revision>
  <dcterms:created xsi:type="dcterms:W3CDTF">2018-05-04T18:16:51Z</dcterms:created>
  <dcterms:modified xsi:type="dcterms:W3CDTF">2021-05-04T00:28:38Z</dcterms:modified>
</cp:coreProperties>
</file>