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20" y="-7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F56-93F3-234B-AB21-21192AE55E29}" type="datetimeFigureOut">
              <a:rPr lang="es-ES" smtClean="0"/>
              <a:t>2/6/20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6F912-F513-1E49-B391-AD3C4544038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7246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F56-93F3-234B-AB21-21192AE55E29}" type="datetimeFigureOut">
              <a:rPr lang="es-ES" smtClean="0"/>
              <a:t>2/6/20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6F912-F513-1E49-B391-AD3C4544038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8609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F56-93F3-234B-AB21-21192AE55E29}" type="datetimeFigureOut">
              <a:rPr lang="es-ES" smtClean="0"/>
              <a:t>2/6/20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6F912-F513-1E49-B391-AD3C4544038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5756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F56-93F3-234B-AB21-21192AE55E29}" type="datetimeFigureOut">
              <a:rPr lang="es-ES" smtClean="0"/>
              <a:t>2/6/20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6F912-F513-1E49-B391-AD3C4544038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945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F56-93F3-234B-AB21-21192AE55E29}" type="datetimeFigureOut">
              <a:rPr lang="es-ES" smtClean="0"/>
              <a:t>2/6/20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6F912-F513-1E49-B391-AD3C4544038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4547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F56-93F3-234B-AB21-21192AE55E29}" type="datetimeFigureOut">
              <a:rPr lang="es-ES" smtClean="0"/>
              <a:t>2/6/20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6F912-F513-1E49-B391-AD3C4544038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419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F56-93F3-234B-AB21-21192AE55E29}" type="datetimeFigureOut">
              <a:rPr lang="es-ES" smtClean="0"/>
              <a:t>2/6/20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6F912-F513-1E49-B391-AD3C4544038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4996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F56-93F3-234B-AB21-21192AE55E29}" type="datetimeFigureOut">
              <a:rPr lang="es-ES" smtClean="0"/>
              <a:t>2/6/20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6F912-F513-1E49-B391-AD3C4544038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1077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F56-93F3-234B-AB21-21192AE55E29}" type="datetimeFigureOut">
              <a:rPr lang="es-ES" smtClean="0"/>
              <a:t>2/6/20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6F912-F513-1E49-B391-AD3C4544038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0953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F56-93F3-234B-AB21-21192AE55E29}" type="datetimeFigureOut">
              <a:rPr lang="es-ES" smtClean="0"/>
              <a:t>2/6/20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6F912-F513-1E49-B391-AD3C4544038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6911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2F56-93F3-234B-AB21-21192AE55E29}" type="datetimeFigureOut">
              <a:rPr lang="es-ES" smtClean="0"/>
              <a:t>2/6/20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6F912-F513-1E49-B391-AD3C4544038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3909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22F56-93F3-234B-AB21-21192AE55E29}" type="datetimeFigureOut">
              <a:rPr lang="es-ES" smtClean="0"/>
              <a:t>2/6/20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6F912-F513-1E49-B391-AD3C45440383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890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Lenguaje y Derecho 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3669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Lenguaje. Semi</a:t>
            </a:r>
            <a:r>
              <a:rPr lang="es-ES" dirty="0" smtClean="0"/>
              <a:t>ótica. Lingüística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Lenguaje: Sistema de s</a:t>
            </a:r>
            <a:r>
              <a:rPr lang="es-ES" dirty="0" smtClean="0"/>
              <a:t>ímbolos que sirve al pensamiento y la comunicación</a:t>
            </a:r>
          </a:p>
          <a:p>
            <a:r>
              <a:rPr lang="es-ES" dirty="0" smtClean="0"/>
              <a:t>Comunicación: a) mensaje, b) emisor y receptor, c) canal de comunicación </a:t>
            </a:r>
          </a:p>
          <a:p>
            <a:pPr marL="0" indent="0">
              <a:buNone/>
            </a:pPr>
            <a:r>
              <a:rPr lang="es-ES" dirty="0" smtClean="0"/>
              <a:t>Decodificación del significado</a:t>
            </a:r>
          </a:p>
          <a:p>
            <a:pPr marL="0" indent="0">
              <a:buNone/>
            </a:pPr>
            <a:r>
              <a:rPr lang="es-ES" dirty="0" smtClean="0"/>
              <a:t>Lengua y Habla (Sincronía y Diacronía) </a:t>
            </a:r>
          </a:p>
          <a:p>
            <a:pPr marL="0" indent="0">
              <a:buNone/>
            </a:pPr>
            <a:r>
              <a:rPr lang="es-ES" dirty="0" smtClean="0"/>
              <a:t>Semiótica: Estudio de los signos</a:t>
            </a:r>
          </a:p>
          <a:p>
            <a:pPr marL="0" indent="0">
              <a:buNone/>
            </a:pPr>
            <a:r>
              <a:rPr lang="es-ES" dirty="0" smtClean="0"/>
              <a:t>Lingüística: Estudio de los lenguajes naturales </a:t>
            </a:r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31715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Lingüística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b="1" dirty="0" smtClean="0"/>
              <a:t>Tipos de lenguaje: </a:t>
            </a:r>
            <a:r>
              <a:rPr lang="es-ES" dirty="0" smtClean="0"/>
              <a:t>natural;  artificial: t</a:t>
            </a:r>
            <a:r>
              <a:rPr lang="es-ES" dirty="0" smtClean="0"/>
              <a:t>écnico, formal</a:t>
            </a:r>
          </a:p>
          <a:p>
            <a:pPr marL="0" indent="0">
              <a:buNone/>
            </a:pPr>
            <a:r>
              <a:rPr lang="es-ES" b="1" dirty="0" smtClean="0"/>
              <a:t>Niveles del lenguaje: </a:t>
            </a:r>
            <a:r>
              <a:rPr lang="es-ES" dirty="0" smtClean="0"/>
              <a:t>lenguaje objeto y metalenguaje</a:t>
            </a:r>
          </a:p>
          <a:p>
            <a:pPr marL="0" indent="0">
              <a:buNone/>
            </a:pPr>
            <a:r>
              <a:rPr lang="es-ES" b="1" dirty="0" smtClean="0"/>
              <a:t>Dimensiones del lenguaje: </a:t>
            </a:r>
          </a:p>
          <a:p>
            <a:r>
              <a:rPr lang="es-ES" dirty="0" smtClean="0"/>
              <a:t>Sintáctica </a:t>
            </a:r>
          </a:p>
          <a:p>
            <a:r>
              <a:rPr lang="es-ES" dirty="0" smtClean="0"/>
              <a:t>Semántica</a:t>
            </a:r>
          </a:p>
          <a:p>
            <a:r>
              <a:rPr lang="es-ES" dirty="0" smtClean="0"/>
              <a:t>Pragmática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25391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b="1" dirty="0" smtClean="0"/>
              <a:t>Funciones del lenguaje: </a:t>
            </a:r>
          </a:p>
          <a:p>
            <a:r>
              <a:rPr lang="es-ES" dirty="0" smtClean="0"/>
              <a:t>Descriptiva</a:t>
            </a:r>
            <a:endParaRPr lang="es-ES" dirty="0"/>
          </a:p>
          <a:p>
            <a:r>
              <a:rPr lang="es-ES" dirty="0" smtClean="0"/>
              <a:t>Directiva </a:t>
            </a:r>
          </a:p>
          <a:p>
            <a:r>
              <a:rPr lang="es-ES" dirty="0" smtClean="0"/>
              <a:t>Emotiva </a:t>
            </a:r>
            <a:endParaRPr lang="es-ES" dirty="0"/>
          </a:p>
          <a:p>
            <a:r>
              <a:rPr lang="es-ES" dirty="0" smtClean="0"/>
              <a:t>Operativa</a:t>
            </a:r>
          </a:p>
          <a:p>
            <a:pPr marL="0" indent="0">
              <a:buNone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399503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b="1" dirty="0" smtClean="0"/>
              <a:t>Clasificaci</a:t>
            </a:r>
            <a:r>
              <a:rPr lang="es-ES" b="1" dirty="0" smtClean="0"/>
              <a:t>ón de normas según su función:</a:t>
            </a:r>
          </a:p>
          <a:p>
            <a:r>
              <a:rPr lang="es-ES" dirty="0" smtClean="0"/>
              <a:t>Prescripciones en sentido estricto</a:t>
            </a:r>
          </a:p>
          <a:p>
            <a:r>
              <a:rPr lang="es-ES" dirty="0" smtClean="0"/>
              <a:t>Normas permisivas: permiso como tolerancia, como derecho, como habilitaci</a:t>
            </a:r>
            <a:r>
              <a:rPr lang="es-ES" dirty="0" smtClean="0"/>
              <a:t>ón.</a:t>
            </a:r>
            <a:endParaRPr lang="es-ES" dirty="0" smtClean="0"/>
          </a:p>
          <a:p>
            <a:r>
              <a:rPr lang="es-ES" dirty="0" smtClean="0"/>
              <a:t>Normas constitutivas: en sentido estricto, definiciones, normas que confieren poderes.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6045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b="1" dirty="0" smtClean="0"/>
              <a:t>Distinciones conceptuales </a:t>
            </a:r>
          </a:p>
          <a:p>
            <a:r>
              <a:rPr lang="es-ES" dirty="0" smtClean="0"/>
              <a:t>Normas y proposiciones normativas</a:t>
            </a:r>
          </a:p>
          <a:p>
            <a:r>
              <a:rPr lang="es-ES" dirty="0" smtClean="0"/>
              <a:t>Normas (generales) y preceptos singulares</a:t>
            </a:r>
          </a:p>
          <a:p>
            <a:r>
              <a:rPr lang="es-ES" dirty="0" smtClean="0"/>
              <a:t>Disposiciones y normas</a:t>
            </a:r>
          </a:p>
          <a:p>
            <a:pPr marL="0" indent="0">
              <a:buNone/>
            </a:pPr>
            <a:r>
              <a:rPr lang="es-ES" dirty="0" smtClean="0"/>
              <a:t>Clasificaci</a:t>
            </a:r>
            <a:r>
              <a:rPr lang="es-ES" dirty="0" smtClean="0"/>
              <a:t>ón de d</a:t>
            </a:r>
            <a:r>
              <a:rPr lang="es-ES" dirty="0" smtClean="0"/>
              <a:t>isposiciones: complejas, ambiguas, redundantes, normas sin disposici</a:t>
            </a:r>
            <a:r>
              <a:rPr lang="es-ES" dirty="0" smtClean="0"/>
              <a:t>ón</a:t>
            </a: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863307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158</Words>
  <Application>Microsoft Macintosh PowerPoint</Application>
  <PresentationFormat>Presentación en pantalla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Lenguaje y Derecho </vt:lpstr>
      <vt:lpstr> Lenguaje. Semiótica. Lingüística </vt:lpstr>
      <vt:lpstr>Lingüística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Lenguaje y Derecho </dc:title>
  <dc:creator>Nelson Ottonelli  Gastán</dc:creator>
  <cp:lastModifiedBy>Nelson Ottonelli  Gastán</cp:lastModifiedBy>
  <cp:revision>4</cp:revision>
  <dcterms:created xsi:type="dcterms:W3CDTF">2020-06-02T14:38:06Z</dcterms:created>
  <dcterms:modified xsi:type="dcterms:W3CDTF">2020-06-02T15:15:54Z</dcterms:modified>
</cp:coreProperties>
</file>