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s-E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8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lvl1pPr>
              <a:defRPr/>
            </a:lvl1pPr>
          </a:lstStyle>
          <a:p>
            <a:pPr>
              <a:defRPr/>
            </a:pPr>
            <a:fld id="{920E8C7A-C2DC-4824-A9D4-BD12399691EF}" type="datetimeFigureOut">
              <a:rPr lang="es-ES"/>
              <a:pPr>
                <a:defRPr/>
              </a:pPr>
              <a:t>11/6/20</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3745AD0E-327D-44C7-85C8-AD6C9A513DDC}" type="slidenum">
              <a:rPr lang="es-ES"/>
              <a:pPr>
                <a:defRPr/>
              </a:pPr>
              <a:t>‹Nr.›</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3CCEBDAE-F80B-4E24-B519-ED5C60FB6A4A}" type="datetimeFigureOut">
              <a:rPr lang="es-ES"/>
              <a:pPr>
                <a:defRPr/>
              </a:pPr>
              <a:t>11/6/20</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FAD25502-A1C6-4275-8A11-00ABABE526CB}" type="slidenum">
              <a:rPr lang="es-ES"/>
              <a:pPr>
                <a:defRPr/>
              </a:pPr>
              <a:t>‹Nr.›</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48AE0F8A-F9C4-4BFB-BD3D-39A925C1CA95}" type="datetimeFigureOut">
              <a:rPr lang="es-ES"/>
              <a:pPr>
                <a:defRPr/>
              </a:pPr>
              <a:t>11/6/20</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7CCB828E-5690-4665-B8CB-4573C14B8548}" type="slidenum">
              <a:rPr lang="es-ES"/>
              <a:pPr>
                <a:defRPr/>
              </a:pPr>
              <a:t>‹Nr.›</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EA5CE27A-356D-4D45-84E9-3F2A67FBB782}" type="datetimeFigureOut">
              <a:rPr lang="es-ES"/>
              <a:pPr>
                <a:defRPr/>
              </a:pPr>
              <a:t>11/6/20</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51881AC4-1F9C-4959-B27D-2B88DF1B6CF9}" type="slidenum">
              <a:rPr lang="es-ES"/>
              <a:pPr>
                <a:defRPr/>
              </a:pPr>
              <a:t>‹Nr.›</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D0C9BE5D-6074-4EF8-935A-F0317132218C}" type="datetimeFigureOut">
              <a:rPr lang="es-ES"/>
              <a:pPr>
                <a:defRPr/>
              </a:pPr>
              <a:t>11/6/20</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1A7061FF-C0D0-4652-8379-A96B0372DEB0}" type="slidenum">
              <a:rPr lang="es-ES"/>
              <a:pPr>
                <a:defRPr/>
              </a:pPr>
              <a:t>‹Nr.›</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3"/>
          <p:cNvSpPr>
            <a:spLocks noGrp="1"/>
          </p:cNvSpPr>
          <p:nvPr>
            <p:ph type="dt" sz="half" idx="10"/>
          </p:nvPr>
        </p:nvSpPr>
        <p:spPr/>
        <p:txBody>
          <a:bodyPr/>
          <a:lstStyle>
            <a:lvl1pPr>
              <a:defRPr/>
            </a:lvl1pPr>
          </a:lstStyle>
          <a:p>
            <a:pPr>
              <a:defRPr/>
            </a:pPr>
            <a:fld id="{D874CB94-81D5-41C4-9345-28649BD08972}" type="datetimeFigureOut">
              <a:rPr lang="es-ES"/>
              <a:pPr>
                <a:defRPr/>
              </a:pPr>
              <a:t>11/6/20</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9DDB3EDA-DC99-425F-A122-E68A2C00DD2A}" type="slidenum">
              <a:rPr lang="es-ES"/>
              <a:pPr>
                <a:defRPr/>
              </a:pPr>
              <a:t>‹Nr.›</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3"/>
          <p:cNvSpPr>
            <a:spLocks noGrp="1"/>
          </p:cNvSpPr>
          <p:nvPr>
            <p:ph type="dt" sz="half" idx="10"/>
          </p:nvPr>
        </p:nvSpPr>
        <p:spPr/>
        <p:txBody>
          <a:bodyPr/>
          <a:lstStyle>
            <a:lvl1pPr>
              <a:defRPr/>
            </a:lvl1pPr>
          </a:lstStyle>
          <a:p>
            <a:pPr>
              <a:defRPr/>
            </a:pPr>
            <a:fld id="{9AB5B14D-18D3-4798-90EE-50108B47E976}" type="datetimeFigureOut">
              <a:rPr lang="es-ES"/>
              <a:pPr>
                <a:defRPr/>
              </a:pPr>
              <a:t>11/6/20</a:t>
            </a:fld>
            <a:endParaRPr lang="es-ES"/>
          </a:p>
        </p:txBody>
      </p:sp>
      <p:sp>
        <p:nvSpPr>
          <p:cNvPr id="8" name="Marcador de pie de página 4"/>
          <p:cNvSpPr>
            <a:spLocks noGrp="1"/>
          </p:cNvSpPr>
          <p:nvPr>
            <p:ph type="ftr" sz="quarter" idx="11"/>
          </p:nvPr>
        </p:nvSpPr>
        <p:spPr/>
        <p:txBody>
          <a:bodyPr/>
          <a:lstStyle>
            <a:lvl1pPr>
              <a:defRPr/>
            </a:lvl1pPr>
          </a:lstStyle>
          <a:p>
            <a:pPr>
              <a:defRPr/>
            </a:pPr>
            <a:endParaRPr lang="es-ES"/>
          </a:p>
        </p:txBody>
      </p:sp>
      <p:sp>
        <p:nvSpPr>
          <p:cNvPr id="9" name="Marcador de número de diapositiva 5"/>
          <p:cNvSpPr>
            <a:spLocks noGrp="1"/>
          </p:cNvSpPr>
          <p:nvPr>
            <p:ph type="sldNum" sz="quarter" idx="12"/>
          </p:nvPr>
        </p:nvSpPr>
        <p:spPr/>
        <p:txBody>
          <a:bodyPr/>
          <a:lstStyle>
            <a:lvl1pPr>
              <a:defRPr/>
            </a:lvl1pPr>
          </a:lstStyle>
          <a:p>
            <a:pPr>
              <a:defRPr/>
            </a:pPr>
            <a:fld id="{C3655896-77D8-481E-B2BA-9C515A9030A6}" type="slidenum">
              <a:rPr lang="es-ES"/>
              <a:pPr>
                <a:defRPr/>
              </a:pPr>
              <a:t>‹Nr.›</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3"/>
          <p:cNvSpPr>
            <a:spLocks noGrp="1"/>
          </p:cNvSpPr>
          <p:nvPr>
            <p:ph type="dt" sz="half" idx="10"/>
          </p:nvPr>
        </p:nvSpPr>
        <p:spPr/>
        <p:txBody>
          <a:bodyPr/>
          <a:lstStyle>
            <a:lvl1pPr>
              <a:defRPr/>
            </a:lvl1pPr>
          </a:lstStyle>
          <a:p>
            <a:pPr>
              <a:defRPr/>
            </a:pPr>
            <a:fld id="{EF2032C9-B920-4FC5-ADBB-8DEA79DFB018}" type="datetimeFigureOut">
              <a:rPr lang="es-ES"/>
              <a:pPr>
                <a:defRPr/>
              </a:pPr>
              <a:t>11/6/20</a:t>
            </a:fld>
            <a:endParaRPr lang="es-ES"/>
          </a:p>
        </p:txBody>
      </p:sp>
      <p:sp>
        <p:nvSpPr>
          <p:cNvPr id="4" name="Marcador de pie de página 4"/>
          <p:cNvSpPr>
            <a:spLocks noGrp="1"/>
          </p:cNvSpPr>
          <p:nvPr>
            <p:ph type="ftr" sz="quarter" idx="11"/>
          </p:nvPr>
        </p:nvSpPr>
        <p:spPr/>
        <p:txBody>
          <a:bodyPr/>
          <a:lstStyle>
            <a:lvl1pPr>
              <a:defRPr/>
            </a:lvl1pPr>
          </a:lstStyle>
          <a:p>
            <a:pPr>
              <a:defRPr/>
            </a:pPr>
            <a:endParaRPr lang="es-ES"/>
          </a:p>
        </p:txBody>
      </p:sp>
      <p:sp>
        <p:nvSpPr>
          <p:cNvPr id="5" name="Marcador de número de diapositiva 5"/>
          <p:cNvSpPr>
            <a:spLocks noGrp="1"/>
          </p:cNvSpPr>
          <p:nvPr>
            <p:ph type="sldNum" sz="quarter" idx="12"/>
          </p:nvPr>
        </p:nvSpPr>
        <p:spPr/>
        <p:txBody>
          <a:bodyPr/>
          <a:lstStyle>
            <a:lvl1pPr>
              <a:defRPr/>
            </a:lvl1pPr>
          </a:lstStyle>
          <a:p>
            <a:pPr>
              <a:defRPr/>
            </a:pPr>
            <a:fld id="{0698D3CA-6947-42A5-B2B4-22CBB0A05856}" type="slidenum">
              <a:rPr lang="es-ES"/>
              <a:pPr>
                <a:defRPr/>
              </a:pPr>
              <a:t>‹Nr.›</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A3B1507D-D98A-4366-BD44-7B1F6DE29064}" type="datetimeFigureOut">
              <a:rPr lang="es-ES"/>
              <a:pPr>
                <a:defRPr/>
              </a:pPr>
              <a:t>11/6/20</a:t>
            </a:fld>
            <a:endParaRPr lang="es-ES"/>
          </a:p>
        </p:txBody>
      </p:sp>
      <p:sp>
        <p:nvSpPr>
          <p:cNvPr id="3" name="Marcador de pie de página 4"/>
          <p:cNvSpPr>
            <a:spLocks noGrp="1"/>
          </p:cNvSpPr>
          <p:nvPr>
            <p:ph type="ftr" sz="quarter" idx="11"/>
          </p:nvPr>
        </p:nvSpPr>
        <p:spPr/>
        <p:txBody>
          <a:bodyPr/>
          <a:lstStyle>
            <a:lvl1pPr>
              <a:defRPr/>
            </a:lvl1pPr>
          </a:lstStyle>
          <a:p>
            <a:pPr>
              <a:defRPr/>
            </a:pPr>
            <a:endParaRPr lang="es-ES"/>
          </a:p>
        </p:txBody>
      </p:sp>
      <p:sp>
        <p:nvSpPr>
          <p:cNvPr id="4" name="Marcador de número de diapositiva 5"/>
          <p:cNvSpPr>
            <a:spLocks noGrp="1"/>
          </p:cNvSpPr>
          <p:nvPr>
            <p:ph type="sldNum" sz="quarter" idx="12"/>
          </p:nvPr>
        </p:nvSpPr>
        <p:spPr/>
        <p:txBody>
          <a:bodyPr/>
          <a:lstStyle>
            <a:lvl1pPr>
              <a:defRPr/>
            </a:lvl1pPr>
          </a:lstStyle>
          <a:p>
            <a:pPr>
              <a:defRPr/>
            </a:pPr>
            <a:fld id="{74F311F1-43BB-42F5-B3D8-60DFA1F79FDE}" type="slidenum">
              <a:rPr lang="es-ES"/>
              <a:pPr>
                <a:defRPr/>
              </a:pPr>
              <a:t>‹Nr.›</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FCDE9CFD-858D-4967-9F40-2853AA025AB8}" type="datetimeFigureOut">
              <a:rPr lang="es-ES"/>
              <a:pPr>
                <a:defRPr/>
              </a:pPr>
              <a:t>11/6/20</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D5C9CD4A-C28C-4D33-AE8B-E279F5767B25}" type="slidenum">
              <a:rPr lang="es-ES"/>
              <a:pPr>
                <a:defRPr/>
              </a:pPr>
              <a:t>‹Nr.›</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5E873C51-6F3C-4B40-A67C-193EEEC0ECC2}" type="datetimeFigureOut">
              <a:rPr lang="es-ES"/>
              <a:pPr>
                <a:defRPr/>
              </a:pPr>
              <a:t>11/6/20</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CF38B8E9-CA92-41E3-BB01-34155243D090}" type="slidenum">
              <a:rPr lang="es-ES"/>
              <a:pPr>
                <a:defRPr/>
              </a:pPr>
              <a:t>‹Nr.›</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_tradnl" smtClean="0"/>
              <a:t>Clic para editar título</a:t>
            </a:r>
            <a:endParaRPr lang="es-ES" smtClean="0"/>
          </a:p>
        </p:txBody>
      </p:sp>
      <p:sp>
        <p:nvSpPr>
          <p:cNvPr id="1027" name="Marcador de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smtClean="0"/>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A7FDDEB-0438-4EA3-BF00-AD9D9CAF0CD9}" type="datetimeFigureOut">
              <a:rPr lang="es-ES"/>
              <a:pPr>
                <a:defRPr/>
              </a:pPr>
              <a:t>11/6/20</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F53386A-5DF5-49B1-A469-2E2792A1162C}" type="slidenum">
              <a:rPr lang="es-ES"/>
              <a:pPr>
                <a:defRPr/>
              </a:pPr>
              <a:t>‹Nr.›</a:t>
            </a:fld>
            <a:endParaRPr lang="es-E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ítulo 1"/>
          <p:cNvSpPr>
            <a:spLocks noGrp="1"/>
          </p:cNvSpPr>
          <p:nvPr>
            <p:ph type="ctrTitle"/>
          </p:nvPr>
        </p:nvSpPr>
        <p:spPr/>
        <p:txBody>
          <a:bodyPr/>
          <a:lstStyle/>
          <a:p>
            <a:r>
              <a:rPr lang="es-ES" smtClean="0"/>
              <a:t>Argumentación en el derecho</a:t>
            </a:r>
          </a:p>
        </p:txBody>
      </p:sp>
      <p:sp>
        <p:nvSpPr>
          <p:cNvPr id="3" name="Subtítulo 2"/>
          <p:cNvSpPr>
            <a:spLocks noGrp="1"/>
          </p:cNvSpPr>
          <p:nvPr>
            <p:ph type="subTitle" idx="1"/>
          </p:nvPr>
        </p:nvSpPr>
        <p:spPr/>
        <p:txBody>
          <a:bodyPr rtlCol="0">
            <a:normAutofit/>
          </a:bodyPr>
          <a:lstStyle/>
          <a:p>
            <a:pPr fontAlgn="auto">
              <a:spcAft>
                <a:spcPts val="0"/>
              </a:spcAft>
              <a:buFont typeface="Arial"/>
              <a:buNone/>
              <a:defRPr/>
            </a:pPr>
            <a:r>
              <a:rPr lang="es-ES" dirty="0" smtClean="0"/>
              <a:t>Justificación interna y externa.</a:t>
            </a:r>
            <a:endParaRPr lang="es-E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normativos a la justificación de la premisa fáctica.</a:t>
            </a:r>
            <a:endParaRPr lang="es-ES" dirty="0"/>
          </a:p>
        </p:txBody>
      </p:sp>
      <p:sp>
        <p:nvSpPr>
          <p:cNvPr id="22530" name="Marcador de contenido 2"/>
          <p:cNvSpPr>
            <a:spLocks noGrp="1"/>
          </p:cNvSpPr>
          <p:nvPr>
            <p:ph idx="1"/>
          </p:nvPr>
        </p:nvSpPr>
        <p:spPr/>
        <p:txBody>
          <a:bodyPr/>
          <a:lstStyle/>
          <a:p>
            <a:pPr algn="just"/>
            <a:r>
              <a:rPr lang="es-ES" smtClean="0"/>
              <a:t>La determinación de los hechos depende en gran medida del derecho.</a:t>
            </a:r>
          </a:p>
          <a:p>
            <a:pPr algn="just"/>
            <a:r>
              <a:rPr lang="es-ES" smtClean="0"/>
              <a:t>La determinación de la verdad no es el único fin del derecho.</a:t>
            </a:r>
          </a:p>
          <a:p>
            <a:pPr algn="just"/>
            <a:r>
              <a:rPr lang="es-ES" smtClean="0"/>
              <a:t>En el campo de ciertos derechos fundamentales la actividad para alcanzar la verdad está muy acotada.</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normativos a la justificación de la premisa fáctica.</a:t>
            </a:r>
            <a:endParaRPr lang="es-ES" dirty="0"/>
          </a:p>
        </p:txBody>
      </p:sp>
      <p:sp>
        <p:nvSpPr>
          <p:cNvPr id="3" name="Marcador de contenido 2"/>
          <p:cNvSpPr>
            <a:spLocks noGrp="1"/>
          </p:cNvSpPr>
          <p:nvPr>
            <p:ph idx="1"/>
          </p:nvPr>
        </p:nvSpPr>
        <p:spPr/>
        <p:txBody>
          <a:bodyPr>
            <a:normAutofit/>
          </a:bodyPr>
          <a:lstStyle/>
          <a:p>
            <a:pPr algn="just">
              <a:lnSpc>
                <a:spcPct val="80000"/>
              </a:lnSpc>
            </a:pPr>
            <a:r>
              <a:rPr lang="es-ES" sz="2700" smtClean="0"/>
              <a:t>La prueba judicial se halla sujeta a una estricta regulación legal.</a:t>
            </a:r>
          </a:p>
          <a:p>
            <a:pPr algn="just">
              <a:lnSpc>
                <a:spcPct val="80000"/>
              </a:lnSpc>
              <a:buFont typeface="Calibri" pitchFamily="34" charset="0"/>
              <a:buAutoNum type="arabicPeriod"/>
            </a:pPr>
            <a:r>
              <a:rPr lang="es-ES" sz="2700" smtClean="0"/>
              <a:t>Las normas de un determinado sistema establecen cuáles son los hechos relevantes, los únicos hechos que deben ser determinados son aquellos a los que se aplica la norma en cuestión.</a:t>
            </a:r>
          </a:p>
          <a:p>
            <a:pPr algn="just">
              <a:lnSpc>
                <a:spcPct val="80000"/>
              </a:lnSpc>
              <a:buFont typeface="Calibri" pitchFamily="34" charset="0"/>
              <a:buAutoNum type="arabicPeriod"/>
            </a:pPr>
            <a:r>
              <a:rPr lang="es-ES" sz="2700" smtClean="0"/>
              <a:t>Se regulan los medios de prueba que se consideran admisibles.</a:t>
            </a:r>
          </a:p>
          <a:p>
            <a:pPr algn="just">
              <a:lnSpc>
                <a:spcPct val="80000"/>
              </a:lnSpc>
              <a:buFont typeface="Calibri" pitchFamily="34" charset="0"/>
              <a:buAutoNum type="arabicPeriod"/>
            </a:pPr>
            <a:r>
              <a:rPr lang="es-ES" sz="2700" smtClean="0"/>
              <a:t>El derecho regula los plazos y la forma de la prueba en el proceso para que resulte admisible.</a:t>
            </a:r>
          </a:p>
          <a:p>
            <a:pPr algn="just">
              <a:lnSpc>
                <a:spcPct val="80000"/>
              </a:lnSpc>
              <a:buFont typeface="Calibri" pitchFamily="34" charset="0"/>
              <a:buAutoNum type="arabicPeriod"/>
            </a:pPr>
            <a:r>
              <a:rPr lang="es-ES" sz="2700" smtClean="0"/>
              <a:t>Se regulan cuestiones que tienen que ver con la valoración de la prueba: presunciones.</a:t>
            </a:r>
          </a:p>
          <a:p>
            <a:pPr>
              <a:lnSpc>
                <a:spcPct val="80000"/>
              </a:lnSpc>
              <a:buFont typeface="Calibri" pitchFamily="34" charset="0"/>
              <a:buAutoNum type="arabicPeriod"/>
            </a:pPr>
            <a:endParaRPr lang="es-ES" sz="2700"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normativos a la justificación de la premisa fáctica.</a:t>
            </a:r>
            <a:endParaRPr lang="es-ES" dirty="0"/>
          </a:p>
        </p:txBody>
      </p:sp>
      <p:sp>
        <p:nvSpPr>
          <p:cNvPr id="3" name="Marcador de contenido 2"/>
          <p:cNvSpPr>
            <a:spLocks noGrp="1"/>
          </p:cNvSpPr>
          <p:nvPr>
            <p:ph idx="1"/>
          </p:nvPr>
        </p:nvSpPr>
        <p:spPr/>
        <p:txBody>
          <a:bodyPr rtlCol="0">
            <a:normAutofit fontScale="92500" lnSpcReduction="20000"/>
          </a:bodyPr>
          <a:lstStyle/>
          <a:p>
            <a:pPr fontAlgn="auto">
              <a:spcAft>
                <a:spcPts val="0"/>
              </a:spcAft>
              <a:buFont typeface="Arial"/>
              <a:buChar char="•"/>
              <a:defRPr/>
            </a:pPr>
            <a:r>
              <a:rPr lang="es-ES" dirty="0" smtClean="0"/>
              <a:t>Según estos límites la cuestión fundamental pasa a ser las elecciones que debe efectuar el juez para seleccionar las premisas fácticas del razonamiento.</a:t>
            </a:r>
          </a:p>
          <a:p>
            <a:pPr fontAlgn="auto">
              <a:spcAft>
                <a:spcPts val="0"/>
              </a:spcAft>
              <a:buFont typeface="Arial"/>
              <a:buChar char="•"/>
              <a:defRPr/>
            </a:pPr>
            <a:r>
              <a:rPr lang="es-ES" dirty="0" smtClean="0"/>
              <a:t>Lo anterior implica necesariamente un recorte de la realidad, mediante el criterio de la relevancia asumido.</a:t>
            </a:r>
          </a:p>
          <a:p>
            <a:pPr fontAlgn="auto">
              <a:spcAft>
                <a:spcPts val="0"/>
              </a:spcAft>
              <a:buFont typeface="Arial"/>
              <a:buChar char="•"/>
              <a:defRPr/>
            </a:pPr>
            <a:r>
              <a:rPr lang="es-ES" dirty="0" smtClean="0"/>
              <a:t>No se trata de determinar hechos relevantes, sino de proposiciones acerca de los hechos. Son descripciones de los hechos, no los hechos mismos.</a:t>
            </a: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epistémicos a la justificación de la premisa fáctica.</a:t>
            </a:r>
            <a:endParaRPr lang="es-ES" dirty="0"/>
          </a:p>
        </p:txBody>
      </p:sp>
      <p:sp>
        <p:nvSpPr>
          <p:cNvPr id="3" name="Marcador de contenido 2"/>
          <p:cNvSpPr>
            <a:spLocks noGrp="1"/>
          </p:cNvSpPr>
          <p:nvPr>
            <p:ph idx="1"/>
          </p:nvPr>
        </p:nvSpPr>
        <p:spPr/>
        <p:txBody>
          <a:bodyPr>
            <a:normAutofit/>
          </a:bodyPr>
          <a:lstStyle/>
          <a:p>
            <a:pPr algn="just">
              <a:lnSpc>
                <a:spcPct val="80000"/>
              </a:lnSpc>
            </a:pPr>
            <a:r>
              <a:rPr lang="es-ES" sz="3000" smtClean="0"/>
              <a:t>¿Cómo pueden los jueces conocer la verdad de hechos que no presenciaron y que son las partes las que presentan la prueba?</a:t>
            </a:r>
          </a:p>
          <a:p>
            <a:pPr algn="just">
              <a:lnSpc>
                <a:spcPct val="80000"/>
              </a:lnSpc>
            </a:pPr>
            <a:r>
              <a:rPr lang="es-ES" sz="3000" smtClean="0"/>
              <a:t>Dos concepciones acerca de la prueba en el derecho:</a:t>
            </a:r>
          </a:p>
          <a:p>
            <a:pPr algn="just">
              <a:lnSpc>
                <a:spcPct val="80000"/>
              </a:lnSpc>
              <a:buFont typeface="Calibri" pitchFamily="34" charset="0"/>
              <a:buAutoNum type="arabicPeriod"/>
            </a:pPr>
            <a:r>
              <a:rPr lang="es-ES" sz="3000" smtClean="0"/>
              <a:t>Concepción deductivista: la proposición p está probada basándose en la evidencia E si, y sólo si, p se deduce lógicamente de E.</a:t>
            </a:r>
          </a:p>
          <a:p>
            <a:pPr algn="just">
              <a:lnSpc>
                <a:spcPct val="80000"/>
              </a:lnSpc>
              <a:buFont typeface="Calibri" pitchFamily="34" charset="0"/>
              <a:buAutoNum type="arabicPeriod"/>
            </a:pPr>
            <a:r>
              <a:rPr lang="es-ES" sz="3000" smtClean="0"/>
              <a:t>Concepción inductivista: La proposición p está probada basándose en la evidencia E si, y sólo si, p es altamente probable en relación con 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epistémicos a la justificación de la premisa fáctica.</a:t>
            </a:r>
            <a:endParaRPr lang="es-ES" dirty="0"/>
          </a:p>
        </p:txBody>
      </p:sp>
      <p:sp>
        <p:nvSpPr>
          <p:cNvPr id="3" name="Marcador de contenido 2"/>
          <p:cNvSpPr>
            <a:spLocks noGrp="1"/>
          </p:cNvSpPr>
          <p:nvPr>
            <p:ph idx="1"/>
          </p:nvPr>
        </p:nvSpPr>
        <p:spPr/>
        <p:txBody>
          <a:bodyPr>
            <a:normAutofit/>
          </a:bodyPr>
          <a:lstStyle/>
          <a:p>
            <a:pPr algn="just">
              <a:lnSpc>
                <a:spcPct val="90000"/>
              </a:lnSpc>
            </a:pPr>
            <a:r>
              <a:rPr lang="es-ES" sz="2700" smtClean="0"/>
              <a:t>Cada tipo de argumento, deductivo e inductivo, supone que sus premisas proporcionan razones o fundamentos para la verdad de su conclusión, pero sólo un argumento deductivo tiene la pretensión de que sus razones son concluyentes para la conclusión.</a:t>
            </a:r>
          </a:p>
          <a:p>
            <a:pPr algn="just">
              <a:lnSpc>
                <a:spcPct val="90000"/>
              </a:lnSpc>
            </a:pPr>
            <a:r>
              <a:rPr lang="es-ES" sz="2700" smtClean="0"/>
              <a:t>Cuando el razonamiento deductivo es correcto, es un razonamiento válido y si es incorrecto es un razonamiento inválido.</a:t>
            </a:r>
          </a:p>
          <a:p>
            <a:pPr algn="just">
              <a:lnSpc>
                <a:spcPct val="90000"/>
              </a:lnSpc>
            </a:pPr>
            <a:r>
              <a:rPr lang="es-ES" sz="2700" smtClean="0"/>
              <a:t>En un argumento deductivos es imposible que las premisas sean verdaderas y la conclusión falsa, no es así en el caso de un razonamiento inductivo.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epistémicos a la justificación de la premisa fáctica.</a:t>
            </a:r>
            <a:endParaRPr lang="es-ES" dirty="0"/>
          </a:p>
        </p:txBody>
      </p:sp>
      <p:sp>
        <p:nvSpPr>
          <p:cNvPr id="3" name="Marcador de contenido 2"/>
          <p:cNvSpPr>
            <a:spLocks noGrp="1"/>
          </p:cNvSpPr>
          <p:nvPr>
            <p:ph idx="1"/>
          </p:nvPr>
        </p:nvSpPr>
        <p:spPr/>
        <p:txBody>
          <a:bodyPr>
            <a:normAutofit/>
          </a:bodyPr>
          <a:lstStyle/>
          <a:p>
            <a:pPr>
              <a:lnSpc>
                <a:spcPct val="80000"/>
              </a:lnSpc>
            </a:pPr>
            <a:r>
              <a:rPr lang="es-ES" sz="2700" smtClean="0"/>
              <a:t>En un argumento inductivo la verdad de las premisas no llevan necesariamente a la verdad de la conclusión, sino que la apoyan.</a:t>
            </a:r>
          </a:p>
          <a:p>
            <a:pPr>
              <a:lnSpc>
                <a:spcPct val="80000"/>
              </a:lnSpc>
            </a:pPr>
            <a:r>
              <a:rPr lang="es-ES" sz="2700" smtClean="0"/>
              <a:t>Los argumentos inductivos no son válidos o inválidos. Son fuertes o débiles.</a:t>
            </a:r>
          </a:p>
          <a:p>
            <a:pPr>
              <a:lnSpc>
                <a:spcPct val="80000"/>
              </a:lnSpc>
            </a:pPr>
            <a:r>
              <a:rPr lang="es-ES" sz="2700" smtClean="0"/>
              <a:t>La relación entre las premisas a la conclusión es de probabilidad.</a:t>
            </a:r>
          </a:p>
          <a:p>
            <a:pPr>
              <a:lnSpc>
                <a:spcPct val="80000"/>
              </a:lnSpc>
            </a:pPr>
            <a:r>
              <a:rPr lang="es-ES" sz="2700" smtClean="0"/>
              <a:t>Ejemplo: un testigo </a:t>
            </a:r>
            <a:r>
              <a:rPr lang="es-ES" sz="2700" i="1" smtClean="0"/>
              <a:t>x</a:t>
            </a:r>
            <a:r>
              <a:rPr lang="es-ES" sz="2700" smtClean="0"/>
              <a:t> declara que A era director de la empresa en el período inspeccionado, </a:t>
            </a:r>
            <a:r>
              <a:rPr lang="es-ES" sz="2700" i="1" smtClean="0"/>
              <a:t>Z</a:t>
            </a:r>
            <a:r>
              <a:rPr lang="es-ES" sz="2700" smtClean="0"/>
              <a:t> declara lo mismo y robustece la declaración de X, pero luego se aporta un certificado médico de que A durante todo el período en cuestión permaneció en estado de coma.</a:t>
            </a:r>
          </a:p>
          <a:p>
            <a:pPr>
              <a:lnSpc>
                <a:spcPct val="80000"/>
              </a:lnSpc>
            </a:pPr>
            <a:endParaRPr lang="es-ES" sz="27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Límites epistémicos a la justificación de la premisa fáctica.</a:t>
            </a:r>
            <a:endParaRPr lang="es-ES" dirty="0"/>
          </a:p>
        </p:txBody>
      </p:sp>
      <p:sp>
        <p:nvSpPr>
          <p:cNvPr id="3" name="Marcador de contenido 2"/>
          <p:cNvSpPr>
            <a:spLocks noGrp="1"/>
          </p:cNvSpPr>
          <p:nvPr>
            <p:ph idx="1"/>
          </p:nvPr>
        </p:nvSpPr>
        <p:spPr/>
        <p:txBody>
          <a:bodyPr rtlCol="0">
            <a:normAutofit lnSpcReduction="10000"/>
          </a:bodyPr>
          <a:lstStyle/>
          <a:p>
            <a:pPr fontAlgn="auto">
              <a:spcAft>
                <a:spcPts val="0"/>
              </a:spcAft>
              <a:buFont typeface="Arial"/>
              <a:buChar char="•"/>
              <a:defRPr/>
            </a:pPr>
            <a:r>
              <a:rPr lang="es-ES" dirty="0" smtClean="0"/>
              <a:t>Casi todos los argumentos de la vida judicial y cotidiana son una mezcla de ambos tipos de argumentos.</a:t>
            </a:r>
          </a:p>
          <a:p>
            <a:pPr fontAlgn="auto">
              <a:spcAft>
                <a:spcPts val="0"/>
              </a:spcAft>
              <a:buFont typeface="Arial"/>
              <a:buChar char="•"/>
              <a:defRPr/>
            </a:pPr>
            <a:r>
              <a:rPr lang="es-ES" dirty="0" smtClean="0"/>
              <a:t>En general se sostiene que el tipo de prueba o evidencia en procesos penales tiene que ser mayor que en procesos civiles.</a:t>
            </a:r>
          </a:p>
          <a:p>
            <a:pPr fontAlgn="auto">
              <a:spcAft>
                <a:spcPts val="0"/>
              </a:spcAft>
              <a:buFont typeface="Arial"/>
              <a:buChar char="•"/>
              <a:defRPr/>
            </a:pPr>
            <a:r>
              <a:rPr lang="es-ES" dirty="0" smtClean="0"/>
              <a:t>Ninguna proposición es probable en sí misma sino en relación con otras premisas que la apoyan</a:t>
            </a:r>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ítulo 1"/>
          <p:cNvSpPr>
            <a:spLocks noGrp="1"/>
          </p:cNvSpPr>
          <p:nvPr>
            <p:ph type="title"/>
          </p:nvPr>
        </p:nvSpPr>
        <p:spPr/>
        <p:txBody>
          <a:bodyPr/>
          <a:lstStyle/>
          <a:p>
            <a:r>
              <a:rPr lang="es-ES" smtClean="0"/>
              <a:t>Problemas de calificación</a:t>
            </a:r>
          </a:p>
        </p:txBody>
      </p:sp>
      <p:sp>
        <p:nvSpPr>
          <p:cNvPr id="3" name="Marcador de contenido 2"/>
          <p:cNvSpPr>
            <a:spLocks noGrp="1"/>
          </p:cNvSpPr>
          <p:nvPr>
            <p:ph idx="1"/>
          </p:nvPr>
        </p:nvSpPr>
        <p:spPr/>
        <p:txBody>
          <a:bodyPr rtlCol="0">
            <a:normAutofit fontScale="85000" lnSpcReduction="10000"/>
          </a:bodyPr>
          <a:lstStyle/>
          <a:p>
            <a:pPr algn="just" fontAlgn="auto">
              <a:spcAft>
                <a:spcPts val="0"/>
              </a:spcAft>
              <a:buFont typeface="Arial"/>
              <a:buChar char="•"/>
              <a:defRPr/>
            </a:pPr>
            <a:r>
              <a:rPr lang="es-ES" dirty="0" smtClean="0"/>
              <a:t>Podemos dar por sentado los hechos del caso, sabemos que A </a:t>
            </a:r>
            <a:r>
              <a:rPr lang="es-ES" dirty="0" err="1" smtClean="0"/>
              <a:t>subdeclaró</a:t>
            </a:r>
            <a:r>
              <a:rPr lang="es-ES" dirty="0"/>
              <a:t> </a:t>
            </a:r>
            <a:r>
              <a:rPr lang="es-ES" dirty="0" smtClean="0"/>
              <a:t>ventas, pero podemos no estar seguros todavía si cometió defraudación.</a:t>
            </a:r>
          </a:p>
          <a:p>
            <a:pPr algn="just" fontAlgn="auto">
              <a:spcAft>
                <a:spcPts val="0"/>
              </a:spcAft>
              <a:buFont typeface="Arial"/>
              <a:buChar char="•"/>
              <a:defRPr/>
            </a:pPr>
            <a:r>
              <a:rPr lang="es-ES" dirty="0" smtClean="0"/>
              <a:t>Aquí se pone en evidencia la textura abierta o vaguedad de los conceptos de clase o generales.</a:t>
            </a:r>
          </a:p>
          <a:p>
            <a:pPr algn="just" fontAlgn="auto">
              <a:spcAft>
                <a:spcPts val="0"/>
              </a:spcAft>
              <a:buFont typeface="Arial"/>
              <a:buChar char="•"/>
              <a:defRPr/>
            </a:pPr>
            <a:r>
              <a:rPr lang="es-ES" dirty="0" smtClean="0"/>
              <a:t>Si A cometió defraudación puede presentarse como una premisa fáctica, pero en realidad cometer defraudación depende de una norma constitutiva  que define técnicamente lo que es la defraudación. </a:t>
            </a:r>
            <a:endParaRPr lang="es-ES" dirty="0"/>
          </a:p>
          <a:p>
            <a:pPr algn="just" fontAlgn="auto">
              <a:spcAft>
                <a:spcPts val="0"/>
              </a:spcAft>
              <a:buFont typeface="Arial"/>
              <a:buChar char="•"/>
              <a:defRPr/>
            </a:pPr>
            <a:r>
              <a:rPr lang="es-ES" dirty="0" smtClean="0"/>
              <a:t>No hay una frontera clara entre hechos y derecho.</a:t>
            </a:r>
          </a:p>
          <a:p>
            <a:pPr fontAlgn="auto">
              <a:spcAft>
                <a:spcPts val="0"/>
              </a:spcAft>
              <a:buFont typeface="Arial"/>
              <a:buChar char="•"/>
              <a:defRPr/>
            </a:pP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ítulo 1"/>
          <p:cNvSpPr>
            <a:spLocks noGrp="1"/>
          </p:cNvSpPr>
          <p:nvPr>
            <p:ph type="title"/>
          </p:nvPr>
        </p:nvSpPr>
        <p:spPr/>
        <p:txBody>
          <a:bodyPr/>
          <a:lstStyle/>
          <a:p>
            <a:r>
              <a:rPr lang="es-ES" smtClean="0"/>
              <a:t>Problemas de calificación</a:t>
            </a:r>
          </a:p>
        </p:txBody>
      </p:sp>
      <p:sp>
        <p:nvSpPr>
          <p:cNvPr id="3" name="Marcador de contenido 2"/>
          <p:cNvSpPr>
            <a:spLocks noGrp="1"/>
          </p:cNvSpPr>
          <p:nvPr>
            <p:ph idx="1"/>
          </p:nvPr>
        </p:nvSpPr>
        <p:spPr/>
        <p:txBody>
          <a:bodyPr>
            <a:normAutofit/>
          </a:bodyPr>
          <a:lstStyle/>
          <a:p>
            <a:pPr algn="just">
              <a:lnSpc>
                <a:spcPct val="90000"/>
              </a:lnSpc>
            </a:pPr>
            <a:r>
              <a:rPr lang="es-ES" sz="2700" smtClean="0"/>
              <a:t>El concepto de “acto fraudulento”, “engaño” u “ocultación” “ser susceptible de inducir”, etc., pueden ser supuestos que estén en la zona de penumbra.</a:t>
            </a:r>
          </a:p>
          <a:p>
            <a:pPr algn="just">
              <a:lnSpc>
                <a:spcPct val="90000"/>
              </a:lnSpc>
            </a:pPr>
            <a:r>
              <a:rPr lang="es-ES" sz="2700" smtClean="0"/>
              <a:t>¿Es engaño una maniobra burda?</a:t>
            </a:r>
          </a:p>
          <a:p>
            <a:pPr algn="just">
              <a:lnSpc>
                <a:spcPct val="90000"/>
              </a:lnSpc>
            </a:pPr>
            <a:r>
              <a:rPr lang="es-ES" sz="2700" smtClean="0"/>
              <a:t>¿A qué funcionarios se refiere el artículo 96? ¿Son sólo los funcionarios inspectores?</a:t>
            </a:r>
          </a:p>
          <a:p>
            <a:pPr algn="just">
              <a:lnSpc>
                <a:spcPct val="90000"/>
              </a:lnSpc>
            </a:pPr>
            <a:r>
              <a:rPr lang="es-ES" sz="2700" smtClean="0"/>
              <a:t>Podemos encontrarnos frente a lagunas de reconocimiento: casos individuales que no sabemos si son o no instancias de un caso genérico, por falta de determinación de los conceptos que nos impiden identificar las propiedades del caso genérico.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dirty="0" smtClean="0"/>
              <a:t>Justificación de la premisa normativa. Problemas de interpretación.</a:t>
            </a:r>
            <a:endParaRPr lang="es-ES" dirty="0"/>
          </a:p>
        </p:txBody>
      </p:sp>
      <p:sp>
        <p:nvSpPr>
          <p:cNvPr id="31746" name="Marcador de contenido 2"/>
          <p:cNvSpPr>
            <a:spLocks noGrp="1"/>
          </p:cNvSpPr>
          <p:nvPr>
            <p:ph idx="1"/>
          </p:nvPr>
        </p:nvSpPr>
        <p:spPr/>
        <p:txBody>
          <a:bodyPr/>
          <a:lstStyle/>
          <a:p>
            <a:pPr algn="just"/>
            <a:r>
              <a:rPr lang="es-ES" smtClean="0"/>
              <a:t>Necesitamos establecer el significado del texto o textos que hay que tomar en consideración para resolver el caso en cuestión.</a:t>
            </a:r>
          </a:p>
          <a:p>
            <a:pPr algn="just"/>
            <a:r>
              <a:rPr lang="es-ES" smtClean="0"/>
              <a:t>Problemas de vaguedad, ambigüedad y textura abierta del derecho.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ítulo 1"/>
          <p:cNvSpPr>
            <a:spLocks noGrp="1"/>
          </p:cNvSpPr>
          <p:nvPr>
            <p:ph type="title"/>
          </p:nvPr>
        </p:nvSpPr>
        <p:spPr/>
        <p:txBody>
          <a:bodyPr/>
          <a:lstStyle/>
          <a:p>
            <a:r>
              <a:rPr lang="es-ES" smtClean="0"/>
              <a:t>Justificación en el Derecho</a:t>
            </a:r>
          </a:p>
        </p:txBody>
      </p:sp>
      <p:sp>
        <p:nvSpPr>
          <p:cNvPr id="3" name="Marcador de contenido 2"/>
          <p:cNvSpPr>
            <a:spLocks noGrp="1"/>
          </p:cNvSpPr>
          <p:nvPr>
            <p:ph idx="1"/>
          </p:nvPr>
        </p:nvSpPr>
        <p:spPr/>
        <p:txBody>
          <a:bodyPr rtlCol="0">
            <a:normAutofit/>
          </a:bodyPr>
          <a:lstStyle/>
          <a:p>
            <a:pPr algn="just" fontAlgn="auto">
              <a:spcAft>
                <a:spcPts val="0"/>
              </a:spcAft>
              <a:buFont typeface="Arial"/>
              <a:buChar char="•"/>
              <a:defRPr/>
            </a:pPr>
            <a:r>
              <a:rPr lang="es-ES" dirty="0" smtClean="0"/>
              <a:t>El resultado de la aplicación del derecho es una resolución judicial.</a:t>
            </a:r>
          </a:p>
          <a:p>
            <a:pPr algn="just" fontAlgn="auto">
              <a:spcAft>
                <a:spcPts val="0"/>
              </a:spcAft>
              <a:buFont typeface="Arial"/>
              <a:buChar char="•"/>
              <a:defRPr/>
            </a:pPr>
            <a:r>
              <a:rPr lang="es-ES" dirty="0" smtClean="0"/>
              <a:t>Se deciden casos individuales a partir de normas generales.</a:t>
            </a:r>
          </a:p>
          <a:p>
            <a:pPr algn="just" fontAlgn="auto">
              <a:spcAft>
                <a:spcPts val="0"/>
              </a:spcAft>
              <a:buFont typeface="Arial"/>
              <a:buChar char="•"/>
              <a:defRPr/>
            </a:pPr>
            <a:r>
              <a:rPr lang="es-ES" dirty="0" smtClean="0"/>
              <a:t>Se pueden aplicar tanto normas prescriptivas como constitutivas.</a:t>
            </a:r>
          </a:p>
          <a:p>
            <a:pPr algn="just" fontAlgn="auto">
              <a:spcAft>
                <a:spcPts val="0"/>
              </a:spcAft>
              <a:buFont typeface="Arial"/>
              <a:buChar char="•"/>
              <a:defRPr/>
            </a:pPr>
            <a:r>
              <a:rPr lang="es-ES" dirty="0" smtClean="0"/>
              <a:t>Un fallo debe estar justificado en normas.</a:t>
            </a:r>
          </a:p>
          <a:p>
            <a:pPr marL="0" indent="0" fontAlgn="auto">
              <a:spcAft>
                <a:spcPts val="0"/>
              </a:spcAft>
              <a:buFont typeface="Arial"/>
              <a:buNone/>
              <a:defRPr/>
            </a:pPr>
            <a:endParaRPr lang="es-ES" dirty="0" smtClean="0"/>
          </a:p>
          <a:p>
            <a:pPr fontAlgn="auto">
              <a:spcAft>
                <a:spcPts val="0"/>
              </a:spcAft>
              <a:buFont typeface="Arial"/>
              <a:buChar char="•"/>
              <a:defRPr/>
            </a:pPr>
            <a:endParaRPr lang="es-E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ítulo 1"/>
          <p:cNvSpPr>
            <a:spLocks noGrp="1"/>
          </p:cNvSpPr>
          <p:nvPr>
            <p:ph type="title"/>
          </p:nvPr>
        </p:nvSpPr>
        <p:spPr>
          <a:xfrm>
            <a:off x="457200" y="133350"/>
            <a:ext cx="8229600" cy="1989138"/>
          </a:xfrm>
        </p:spPr>
        <p:txBody>
          <a:bodyPr/>
          <a:lstStyle/>
          <a:p>
            <a:r>
              <a:rPr lang="es-ES" sz="3200" smtClean="0"/>
              <a:t>Justificación de la premisa normativa. Problemas de determinación de la norma aplicable.</a:t>
            </a:r>
          </a:p>
        </p:txBody>
      </p:sp>
      <p:sp>
        <p:nvSpPr>
          <p:cNvPr id="3" name="Marcador de contenido 2"/>
          <p:cNvSpPr>
            <a:spLocks noGrp="1"/>
          </p:cNvSpPr>
          <p:nvPr>
            <p:ph idx="1"/>
          </p:nvPr>
        </p:nvSpPr>
        <p:spPr>
          <a:xfrm>
            <a:off x="457200" y="2122488"/>
            <a:ext cx="8229600" cy="4305300"/>
          </a:xfrm>
        </p:spPr>
        <p:txBody>
          <a:bodyPr>
            <a:normAutofit/>
          </a:bodyPr>
          <a:lstStyle/>
          <a:p>
            <a:pPr algn="just">
              <a:lnSpc>
                <a:spcPct val="80000"/>
              </a:lnSpc>
            </a:pPr>
            <a:r>
              <a:rPr lang="es-ES" sz="3000" smtClean="0"/>
              <a:t>Una norma jurídica N es aplicable a un caso C en relación con un sistema jurídico S si, y sólo si, hay una norma jurídica N´, que pertenece a S, y prescribe o autoriza a un órgano jurídico O determinado a resolver C basándose en N.</a:t>
            </a:r>
          </a:p>
          <a:p>
            <a:pPr algn="just">
              <a:lnSpc>
                <a:spcPct val="80000"/>
              </a:lnSpc>
            </a:pPr>
            <a:r>
              <a:rPr lang="es-ES" sz="3000" smtClean="0"/>
              <a:t>Pertenencia y aplicabilidad de una norma no coinciden</a:t>
            </a:r>
          </a:p>
          <a:p>
            <a:pPr algn="just">
              <a:lnSpc>
                <a:spcPct val="80000"/>
              </a:lnSpc>
            </a:pPr>
            <a:r>
              <a:rPr lang="es-ES" sz="3000" smtClean="0"/>
              <a:t>Existen normas que pertenecen a S pero que no son aplicables y normas que no pertenecen a S pero que son aplicables.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ítulo 1"/>
          <p:cNvSpPr>
            <a:spLocks noGrp="1"/>
          </p:cNvSpPr>
          <p:nvPr>
            <p:ph type="title"/>
          </p:nvPr>
        </p:nvSpPr>
        <p:spPr/>
        <p:txBody>
          <a:bodyPr/>
          <a:lstStyle/>
          <a:p>
            <a:r>
              <a:rPr lang="es-ES" sz="3200" smtClean="0"/>
              <a:t>Justificación de la premisa normativa. Problemas de determinación de la norma aplicable.</a:t>
            </a:r>
          </a:p>
        </p:txBody>
      </p:sp>
      <p:sp>
        <p:nvSpPr>
          <p:cNvPr id="3" name="Marcador de contenido 2"/>
          <p:cNvSpPr>
            <a:spLocks noGrp="1"/>
          </p:cNvSpPr>
          <p:nvPr>
            <p:ph idx="1"/>
          </p:nvPr>
        </p:nvSpPr>
        <p:spPr/>
        <p:txBody>
          <a:bodyPr rtlCol="0">
            <a:normAutofit fontScale="85000" lnSpcReduction="10000"/>
          </a:bodyPr>
          <a:lstStyle/>
          <a:p>
            <a:pPr fontAlgn="auto">
              <a:spcAft>
                <a:spcPts val="0"/>
              </a:spcAft>
              <a:buFont typeface="Arial"/>
              <a:buChar char="•"/>
              <a:defRPr/>
            </a:pPr>
            <a:r>
              <a:rPr lang="es-ES" dirty="0" smtClean="0"/>
              <a:t>Normas pertenecientes pero no aplicables. Ejemplo: normas que recién se sancionaron, pero que no están vigentes.</a:t>
            </a:r>
          </a:p>
          <a:p>
            <a:pPr fontAlgn="auto">
              <a:spcAft>
                <a:spcPts val="0"/>
              </a:spcAft>
              <a:buFont typeface="Arial"/>
              <a:buChar char="•"/>
              <a:defRPr/>
            </a:pPr>
            <a:r>
              <a:rPr lang="es-ES" dirty="0" smtClean="0"/>
              <a:t>Un juez no puede decidir basándose en esta norma, pero como la norma se ha sancionado siguiendo el procedimiento del sistema S, pertenece a dicho sistema.</a:t>
            </a:r>
          </a:p>
          <a:p>
            <a:pPr fontAlgn="auto">
              <a:spcAft>
                <a:spcPts val="0"/>
              </a:spcAft>
              <a:buFont typeface="Arial"/>
              <a:buChar char="•"/>
              <a:defRPr/>
            </a:pPr>
            <a:r>
              <a:rPr lang="es-ES" dirty="0" smtClean="0"/>
              <a:t>Otro caso de normas pertenecientes, pero no aplicables son los casos de antinomias.</a:t>
            </a:r>
          </a:p>
          <a:p>
            <a:pPr fontAlgn="auto">
              <a:spcAft>
                <a:spcPts val="0"/>
              </a:spcAft>
              <a:buFont typeface="Arial"/>
              <a:buChar char="•"/>
              <a:defRPr/>
            </a:pPr>
            <a:r>
              <a:rPr lang="es-ES" dirty="0" smtClean="0"/>
              <a:t>Dos normas perteneces al sistema, pero como se contradicen no pueden ser aplicadas al mismo tiempo.</a:t>
            </a: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ES" sz="3600" dirty="0" smtClean="0"/>
              <a:t>Justificación de la premisa normativa. Problemas de determinación de la norma aplicable</a:t>
            </a:r>
            <a:r>
              <a:rPr lang="es-ES" dirty="0" smtClean="0"/>
              <a:t>.</a:t>
            </a:r>
            <a:endParaRPr lang="es-ES" dirty="0"/>
          </a:p>
        </p:txBody>
      </p:sp>
      <p:sp>
        <p:nvSpPr>
          <p:cNvPr id="3" name="Marcador de contenido 2"/>
          <p:cNvSpPr>
            <a:spLocks noGrp="1"/>
          </p:cNvSpPr>
          <p:nvPr>
            <p:ph idx="1"/>
          </p:nvPr>
        </p:nvSpPr>
        <p:spPr/>
        <p:txBody>
          <a:bodyPr>
            <a:normAutofit/>
          </a:bodyPr>
          <a:lstStyle/>
          <a:p>
            <a:pPr>
              <a:lnSpc>
                <a:spcPct val="90000"/>
              </a:lnSpc>
            </a:pPr>
            <a:r>
              <a:rPr lang="es-ES" sz="3000" smtClean="0"/>
              <a:t>Normas pertenecientes, pero no aplicables:</a:t>
            </a:r>
          </a:p>
          <a:p>
            <a:pPr>
              <a:lnSpc>
                <a:spcPct val="90000"/>
              </a:lnSpc>
            </a:pPr>
            <a:r>
              <a:rPr lang="es-ES" sz="3000" smtClean="0"/>
              <a:t>Una liquidación en base al IRIC, al ser una norma derogada no pertenece al sistema, pero recibe igualmente aplicación.</a:t>
            </a:r>
          </a:p>
          <a:p>
            <a:pPr>
              <a:lnSpc>
                <a:spcPct val="90000"/>
              </a:lnSpc>
            </a:pPr>
            <a:r>
              <a:rPr lang="es-ES" sz="3000" smtClean="0"/>
              <a:t>En el caso de la deducción proporcional del artículo 20 del T. 4, se regula la deducción cuando haya  una imposición de la renta en el exterior.</a:t>
            </a:r>
          </a:p>
          <a:p>
            <a:pPr>
              <a:lnSpc>
                <a:spcPct val="90000"/>
              </a:lnSpc>
            </a:pPr>
            <a:r>
              <a:rPr lang="es-ES" sz="3000" smtClean="0"/>
              <a:t>Hay una laguna en el sistema, no hay norma aplicable al caso.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ítulo 1"/>
          <p:cNvSpPr>
            <a:spLocks noGrp="1"/>
          </p:cNvSpPr>
          <p:nvPr>
            <p:ph type="title"/>
          </p:nvPr>
        </p:nvSpPr>
        <p:spPr/>
        <p:txBody>
          <a:bodyPr/>
          <a:lstStyle/>
          <a:p>
            <a:r>
              <a:rPr lang="es-ES" smtClean="0"/>
              <a:t>Justificación interna</a:t>
            </a:r>
          </a:p>
        </p:txBody>
      </p:sp>
      <p:sp>
        <p:nvSpPr>
          <p:cNvPr id="3" name="Marcador de contenido 2"/>
          <p:cNvSpPr>
            <a:spLocks noGrp="1"/>
          </p:cNvSpPr>
          <p:nvPr>
            <p:ph idx="1"/>
          </p:nvPr>
        </p:nvSpPr>
        <p:spPr/>
        <p:txBody>
          <a:bodyPr>
            <a:normAutofit/>
          </a:bodyPr>
          <a:lstStyle/>
          <a:p>
            <a:pPr algn="just">
              <a:lnSpc>
                <a:spcPct val="80000"/>
              </a:lnSpc>
            </a:pPr>
            <a:r>
              <a:rPr lang="es-ES" sz="3000" smtClean="0"/>
              <a:t>Un argumento jurídico está internamente justificado si y sólo si la conclusión se deriva lógicamente de las premisas normativas y fácticas.</a:t>
            </a:r>
          </a:p>
          <a:p>
            <a:pPr algn="just">
              <a:lnSpc>
                <a:spcPct val="80000"/>
              </a:lnSpc>
            </a:pPr>
            <a:r>
              <a:rPr lang="es-ES" sz="3000" smtClean="0"/>
              <a:t>Sólo importa la validez lógica de la inferencia que permite pasar de las premisas a la conclusión.</a:t>
            </a:r>
          </a:p>
          <a:p>
            <a:pPr algn="just">
              <a:lnSpc>
                <a:spcPct val="80000"/>
              </a:lnSpc>
            </a:pPr>
            <a:r>
              <a:rPr lang="es-ES" sz="3000" smtClean="0"/>
              <a:t>Ejemplo: Premisa normativa: “A quien cometa un homicidio se le debe aplicar la pena de muerte”; Premisa fáctica: Juan cometió un homicidio; Fallo o conclusión: A Juan se le debe aplicar la pena de muerte.</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ítulo 1"/>
          <p:cNvSpPr>
            <a:spLocks noGrp="1"/>
          </p:cNvSpPr>
          <p:nvPr>
            <p:ph type="title"/>
          </p:nvPr>
        </p:nvSpPr>
        <p:spPr/>
        <p:txBody>
          <a:bodyPr/>
          <a:lstStyle/>
          <a:p>
            <a:r>
              <a:rPr lang="es-ES" smtClean="0"/>
              <a:t>Justificación interna</a:t>
            </a:r>
          </a:p>
        </p:txBody>
      </p:sp>
      <p:sp>
        <p:nvSpPr>
          <p:cNvPr id="16386" name="Marcador de contenido 2"/>
          <p:cNvSpPr>
            <a:spLocks noGrp="1"/>
          </p:cNvSpPr>
          <p:nvPr>
            <p:ph idx="1"/>
          </p:nvPr>
        </p:nvSpPr>
        <p:spPr/>
        <p:txBody>
          <a:bodyPr/>
          <a:lstStyle/>
          <a:p>
            <a:pPr algn="just"/>
            <a:r>
              <a:rPr lang="es-ES" smtClean="0"/>
              <a:t>El anterior argumento es inatacable desde el punto de vista lógico. La conclusión se sigue de las premisas a través del </a:t>
            </a:r>
            <a:r>
              <a:rPr lang="es-ES" i="1" smtClean="0"/>
              <a:t>modus ponens</a:t>
            </a:r>
            <a:r>
              <a:rPr lang="es-ES" smtClean="0"/>
              <a:t>.</a:t>
            </a:r>
          </a:p>
          <a:p>
            <a:pPr algn="just"/>
            <a:r>
              <a:rPr lang="es-ES" smtClean="0"/>
              <a:t>La conclusión está justificada internamente, pero hay que preguntarse si se trata de un argumento justificado jurídicamente.</a:t>
            </a:r>
          </a:p>
          <a:p>
            <a:pPr algn="just"/>
            <a:r>
              <a:rPr lang="es-ES" smtClean="0"/>
              <a:t>El problema se presenta desde el punto de vista de su justificación externa.</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ítulo 1"/>
          <p:cNvSpPr>
            <a:spLocks noGrp="1"/>
          </p:cNvSpPr>
          <p:nvPr>
            <p:ph type="title"/>
          </p:nvPr>
        </p:nvSpPr>
        <p:spPr/>
        <p:txBody>
          <a:bodyPr/>
          <a:lstStyle/>
          <a:p>
            <a:r>
              <a:rPr lang="es-ES" smtClean="0"/>
              <a:t>Justificación interna</a:t>
            </a:r>
          </a:p>
        </p:txBody>
      </p:sp>
      <p:sp>
        <p:nvSpPr>
          <p:cNvPr id="17410" name="Marcador de contenido 2"/>
          <p:cNvSpPr>
            <a:spLocks noGrp="1"/>
          </p:cNvSpPr>
          <p:nvPr>
            <p:ph idx="1"/>
          </p:nvPr>
        </p:nvSpPr>
        <p:spPr/>
        <p:txBody>
          <a:bodyPr/>
          <a:lstStyle/>
          <a:p>
            <a:pPr algn="just"/>
            <a:r>
              <a:rPr lang="es-ES" smtClean="0"/>
              <a:t>Alexy ha estipulado una serie de criterios de corrección de las inferencias, bajo el nombre de reglas de la justificación interna:</a:t>
            </a:r>
          </a:p>
          <a:p>
            <a:pPr algn="just"/>
            <a:r>
              <a:rPr lang="es-ES" smtClean="0"/>
              <a:t>Para la justificación de una decisión jurídica debe aducirse al menos una norma universal.</a:t>
            </a:r>
          </a:p>
          <a:p>
            <a:pPr algn="just"/>
            <a:r>
              <a:rPr lang="es-ES" smtClean="0"/>
              <a:t>La decisión jurídica ha de seguirse de al menos  una norma universal, junto con otras proposiciones.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ítulo 1"/>
          <p:cNvSpPr>
            <a:spLocks noGrp="1"/>
          </p:cNvSpPr>
          <p:nvPr>
            <p:ph type="title"/>
          </p:nvPr>
        </p:nvSpPr>
        <p:spPr>
          <a:xfrm>
            <a:off x="457200" y="274638"/>
            <a:ext cx="8229600" cy="985837"/>
          </a:xfrm>
        </p:spPr>
        <p:txBody>
          <a:bodyPr/>
          <a:lstStyle/>
          <a:p>
            <a:r>
              <a:rPr lang="es-ES" smtClean="0"/>
              <a:t>Justificación interna</a:t>
            </a:r>
          </a:p>
        </p:txBody>
      </p:sp>
      <p:sp>
        <p:nvSpPr>
          <p:cNvPr id="3" name="Marcador de contenido 2"/>
          <p:cNvSpPr>
            <a:spLocks noGrp="1"/>
          </p:cNvSpPr>
          <p:nvPr>
            <p:ph idx="1"/>
          </p:nvPr>
        </p:nvSpPr>
        <p:spPr/>
        <p:txBody>
          <a:bodyPr>
            <a:normAutofit lnSpcReduction="10000"/>
          </a:bodyPr>
          <a:lstStyle/>
          <a:p>
            <a:pPr algn="just"/>
            <a:r>
              <a:rPr lang="es-ES" sz="3000" smtClean="0"/>
              <a:t>Siempre que haya dudas sobre la subsunción de un caso particular en un caso genérico, debe aducirse una regla que resuelva la cuestión.</a:t>
            </a:r>
          </a:p>
          <a:p>
            <a:pPr algn="just"/>
            <a:r>
              <a:rPr lang="es-ES" sz="3000" smtClean="0"/>
              <a:t>En la derivación de la conclusión a partir de las premisas son necesarios tantos pasos como los que permitan formular las expresiones, cuya aplicación al caso se requiere, de forma que ya no sea discutible.</a:t>
            </a:r>
          </a:p>
          <a:p>
            <a:pPr algn="just"/>
            <a:r>
              <a:rPr lang="es-ES" sz="3000" smtClean="0"/>
              <a:t>En dicha derivación se debe articular el mayor número posible de pasos.</a:t>
            </a:r>
          </a:p>
          <a:p>
            <a:endParaRPr lang="es-ES" sz="300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ítulo 1"/>
          <p:cNvSpPr>
            <a:spLocks noGrp="1"/>
          </p:cNvSpPr>
          <p:nvPr>
            <p:ph type="title"/>
          </p:nvPr>
        </p:nvSpPr>
        <p:spPr/>
        <p:txBody>
          <a:bodyPr/>
          <a:lstStyle/>
          <a:p>
            <a:r>
              <a:rPr lang="es-ES" smtClean="0"/>
              <a:t>Justificación externa</a:t>
            </a:r>
          </a:p>
        </p:txBody>
      </p:sp>
      <p:sp>
        <p:nvSpPr>
          <p:cNvPr id="3" name="Marcador de contenido 2"/>
          <p:cNvSpPr>
            <a:spLocks noGrp="1"/>
          </p:cNvSpPr>
          <p:nvPr>
            <p:ph idx="1"/>
          </p:nvPr>
        </p:nvSpPr>
        <p:spPr/>
        <p:txBody>
          <a:bodyPr rtlCol="0">
            <a:normAutofit lnSpcReduction="10000"/>
          </a:bodyPr>
          <a:lstStyle/>
          <a:p>
            <a:pPr algn="just" fontAlgn="auto">
              <a:spcAft>
                <a:spcPts val="0"/>
              </a:spcAft>
              <a:buFont typeface="Arial"/>
              <a:buChar char="•"/>
              <a:defRPr/>
            </a:pPr>
            <a:r>
              <a:rPr lang="es-ES" dirty="0" smtClean="0"/>
              <a:t>La justificación externa consiste en controlar la adecuación o solidez de las premisas (</a:t>
            </a:r>
            <a:r>
              <a:rPr lang="es-ES" dirty="0" err="1" smtClean="0"/>
              <a:t>MacCormick</a:t>
            </a:r>
            <a:r>
              <a:rPr lang="es-ES" dirty="0" smtClean="0"/>
              <a:t>).</a:t>
            </a:r>
          </a:p>
          <a:p>
            <a:pPr algn="just" fontAlgn="auto">
              <a:spcAft>
                <a:spcPts val="0"/>
              </a:spcAft>
              <a:buFont typeface="Arial"/>
              <a:buChar char="•"/>
              <a:defRPr/>
            </a:pPr>
            <a:r>
              <a:rPr lang="es-ES" dirty="0" smtClean="0"/>
              <a:t>En el ejemplo anterior para que el argumento estuviese justificado externamente sería necesario que la premisa normativa fuera una norma aplicable en el derecho uruguayo y que la premisa fáctica o del caso fuera la expresión de una proposición verdadera.</a:t>
            </a:r>
            <a:endParaRPr lang="es-E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ítulo 1"/>
          <p:cNvSpPr>
            <a:spLocks noGrp="1"/>
          </p:cNvSpPr>
          <p:nvPr>
            <p:ph type="title"/>
          </p:nvPr>
        </p:nvSpPr>
        <p:spPr/>
        <p:txBody>
          <a:bodyPr/>
          <a:lstStyle/>
          <a:p>
            <a:r>
              <a:rPr lang="es-ES" smtClean="0"/>
              <a:t>Justificación externa</a:t>
            </a:r>
          </a:p>
        </p:txBody>
      </p:sp>
      <p:sp>
        <p:nvSpPr>
          <p:cNvPr id="3" name="Marcador de contenido 2"/>
          <p:cNvSpPr>
            <a:spLocks noGrp="1"/>
          </p:cNvSpPr>
          <p:nvPr>
            <p:ph idx="1"/>
          </p:nvPr>
        </p:nvSpPr>
        <p:spPr/>
        <p:txBody>
          <a:bodyPr rtlCol="0">
            <a:normAutofit fontScale="92500" lnSpcReduction="10000"/>
          </a:bodyPr>
          <a:lstStyle/>
          <a:p>
            <a:pPr algn="just" fontAlgn="auto">
              <a:spcAft>
                <a:spcPts val="0"/>
              </a:spcAft>
              <a:buFont typeface="Arial"/>
              <a:buChar char="•"/>
              <a:defRPr/>
            </a:pPr>
            <a:r>
              <a:rPr lang="es-ES" dirty="0" smtClean="0"/>
              <a:t>La argumentación falla cuando o bien la premisa normativa no es una premisa del sistema jurídico en cuestión o cuando la premisa fáctica no es verdadera.</a:t>
            </a:r>
          </a:p>
          <a:p>
            <a:pPr algn="just" fontAlgn="auto">
              <a:spcAft>
                <a:spcPts val="0"/>
              </a:spcAft>
              <a:buFont typeface="Arial"/>
              <a:buChar char="•"/>
              <a:defRPr/>
            </a:pPr>
            <a:r>
              <a:rPr lang="es-ES" dirty="0" smtClean="0"/>
              <a:t>La justificación de una premisa fáctica implica tanto problemas que tienen que ver con lo que realmente ocurrió, problemas de prueba, como con la dificultad de establecer criterios para calificar la conducta del sujeto al amparo de la norma, son los problemas de calificación.</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ítulo 1"/>
          <p:cNvSpPr>
            <a:spLocks noGrp="1"/>
          </p:cNvSpPr>
          <p:nvPr>
            <p:ph type="title"/>
          </p:nvPr>
        </p:nvSpPr>
        <p:spPr/>
        <p:txBody>
          <a:bodyPr/>
          <a:lstStyle/>
          <a:p>
            <a:r>
              <a:rPr lang="es-ES" smtClean="0"/>
              <a:t>Problemas de prueba.</a:t>
            </a:r>
          </a:p>
        </p:txBody>
      </p:sp>
      <p:sp>
        <p:nvSpPr>
          <p:cNvPr id="21506" name="Marcador de contenido 2"/>
          <p:cNvSpPr>
            <a:spLocks noGrp="1"/>
          </p:cNvSpPr>
          <p:nvPr>
            <p:ph idx="1"/>
          </p:nvPr>
        </p:nvSpPr>
        <p:spPr/>
        <p:txBody>
          <a:bodyPr/>
          <a:lstStyle/>
          <a:p>
            <a:pPr algn="just"/>
            <a:r>
              <a:rPr lang="es-ES" smtClean="0"/>
              <a:t>Lo que justifica una premisa fáctica es que exprese una proposición verdadera, pero tratándose del derecho no es posible la verdad a cualquier precio.</a:t>
            </a:r>
          </a:p>
          <a:p>
            <a:pPr algn="just"/>
            <a:r>
              <a:rPr lang="es-ES" smtClean="0"/>
              <a:t>Existen dos tipos de límites a la justificación de la premisa fáctica: límites normativos y límites epistémicos.</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1302</TotalTime>
  <Words>1638</Words>
  <Application>Microsoft Macintosh PowerPoint</Application>
  <PresentationFormat>Presentación en pantalla (4:3)</PresentationFormat>
  <Paragraphs>91</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Argumentación en el derecho</vt:lpstr>
      <vt:lpstr>Justificación en el Derecho</vt:lpstr>
      <vt:lpstr>Justificación interna</vt:lpstr>
      <vt:lpstr>Justificación interna</vt:lpstr>
      <vt:lpstr>Justificación interna</vt:lpstr>
      <vt:lpstr>Justificación interna</vt:lpstr>
      <vt:lpstr>Justificación externa</vt:lpstr>
      <vt:lpstr>Justificación externa</vt:lpstr>
      <vt:lpstr>Problemas de prueba.</vt:lpstr>
      <vt:lpstr>Límites normativos a la justificación de la premisa fáctica.</vt:lpstr>
      <vt:lpstr>Límites normativos a la justificación de la premisa fáctica.</vt:lpstr>
      <vt:lpstr>Límites normativos a la justificación de la premisa fáctica.</vt:lpstr>
      <vt:lpstr>Límites epistémicos a la justificación de la premisa fáctica.</vt:lpstr>
      <vt:lpstr>Límites epistémicos a la justificación de la premisa fáctica.</vt:lpstr>
      <vt:lpstr>Límites epistémicos a la justificación de la premisa fáctica.</vt:lpstr>
      <vt:lpstr>Límites epistémicos a la justificación de la premisa fáctica.</vt:lpstr>
      <vt:lpstr>Problemas de calificación</vt:lpstr>
      <vt:lpstr>Problemas de calificación</vt:lpstr>
      <vt:lpstr>Justificación de la premisa normativa. Problemas de interpretación.</vt:lpstr>
      <vt:lpstr>Justificación de la premisa normativa. Problemas de determinación de la norma aplicable.</vt:lpstr>
      <vt:lpstr>Justificación de la premisa normativa. Problemas de determinación de la norma aplicable.</vt:lpstr>
      <vt:lpstr>Justificación de la premisa normativa. Problemas de determinación de la norma aplicable.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Argumentación en el derecho</dc:title>
  <dc:creator>Nelson Ottonelli  Gastán</dc:creator>
  <cp:lastModifiedBy>Nelson Ottonelli  Gastán</cp:lastModifiedBy>
  <cp:revision>36</cp:revision>
  <dcterms:created xsi:type="dcterms:W3CDTF">2015-10-25T23:21:26Z</dcterms:created>
  <dcterms:modified xsi:type="dcterms:W3CDTF">2020-06-12T13:25:24Z</dcterms:modified>
</cp:coreProperties>
</file>