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notesSlides/notesSlide17.xml" ContentType="application/vnd.openxmlformats-officedocument.presentationml.notesSlide+xml"/>
  <Override PartName="/ppt/charts/chart18.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4" r:id="rId2"/>
    <p:sldId id="291" r:id="rId3"/>
    <p:sldId id="292" r:id="rId4"/>
    <p:sldId id="293" r:id="rId5"/>
    <p:sldId id="294" r:id="rId6"/>
    <p:sldId id="295" r:id="rId7"/>
    <p:sldId id="296" r:id="rId8"/>
    <p:sldId id="297" r:id="rId9"/>
    <p:sldId id="298" r:id="rId10"/>
    <p:sldId id="263" r:id="rId11"/>
    <p:sldId id="272" r:id="rId12"/>
    <p:sldId id="280" r:id="rId13"/>
    <p:sldId id="261" r:id="rId14"/>
    <p:sldId id="282" r:id="rId15"/>
    <p:sldId id="275" r:id="rId16"/>
    <p:sldId id="285" r:id="rId17"/>
    <p:sldId id="289" r:id="rId18"/>
    <p:sldId id="283" r:id="rId19"/>
    <p:sldId id="286" r:id="rId20"/>
    <p:sldId id="269" r:id="rId21"/>
    <p:sldId id="271" r:id="rId22"/>
    <p:sldId id="273" r:id="rId23"/>
    <p:sldId id="290" r:id="rId24"/>
    <p:sldId id="274" r:id="rId25"/>
    <p:sldId id="268" r:id="rId2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700"/>
    <a:srgbClr val="376092"/>
    <a:srgbClr val="CC8800"/>
    <a:srgbClr val="FFCC66"/>
    <a:srgbClr val="009999"/>
    <a:srgbClr val="E46C0A"/>
    <a:srgbClr val="00CDC8"/>
    <a:srgbClr val="6E97C8"/>
    <a:srgbClr val="EF5F5F"/>
    <a:srgbClr val="EF64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3275" autoAdjust="0"/>
  </p:normalViewPr>
  <p:slideViewPr>
    <p:cSldViewPr snapToGrid="0" snapToObjects="1">
      <p:cViewPr>
        <p:scale>
          <a:sx n="50" d="100"/>
          <a:sy n="50" d="100"/>
        </p:scale>
        <p:origin x="-122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we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uy-chin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uy-chin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eleira\AppData\Roaming\Microsoft\Excel\uy-china%20(version%201).xlsb"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eleira\AppData\Roaming\Microsoft\Excel\uy-china%20(version%201).xlsb"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Inversi&#243;n_.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proyectos%20FDI.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proyectos%20FDI.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Copia%20de%20Proyectos%20FDI_%20China%20al%20mundo_.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Copia%20de%20Proyectos%20FDI_%20China%20al%20mundo_.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we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Inversi&#243;n_.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leira\Desktop\03%2005\China\2015\china-mund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xxisrv01\shared\03%20-%20INTELIGENCIA%20COMPETITIVA\01-INFORMES\INFORMACION%20DE%20PAISES\CHINA\2016\china-mundo_.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xxisrv01\shared\03%20-%20INTELIGENCIA%20COMPETITIVA\01-INFORMES\INFORMACION%20DE%20PAISES\CHINA\2016\Aliment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xxisrv01\shared\03%20-%20INTELIGENCIA%20COMPETITIVA\01-INFORMES\INFORMACION%20DE%20PAISES\CHINA\2016\Aliment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uy-chin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xxisrv01\shared\03%20-%20INTELIGENCIA%20COMPETITIVA\00-PRESENTACIONES\2016\China\uy-chi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RESUMEN!$E$5</c:f>
              <c:strCache>
                <c:ptCount val="1"/>
                <c:pt idx="0">
                  <c:v>Mundo</c:v>
                </c:pt>
              </c:strCache>
            </c:strRef>
          </c:tx>
          <c:spPr>
            <a:ln w="38100">
              <a:solidFill>
                <a:srgbClr val="FFC000"/>
              </a:solidFill>
            </a:ln>
          </c:spPr>
          <c:marker>
            <c:symbol val="none"/>
          </c:marker>
          <c:cat>
            <c:numRef>
              <c:f>RESUMEN!$A$6:$A$21</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RESUMEN!$E$6:$E$21</c:f>
              <c:numCache>
                <c:formatCode>General</c:formatCode>
                <c:ptCount val="16"/>
                <c:pt idx="0">
                  <c:v>4.8249999999999877</c:v>
                </c:pt>
                <c:pt idx="1">
                  <c:v>2.4889999999999999</c:v>
                </c:pt>
                <c:pt idx="2">
                  <c:v>2.9169999999999967</c:v>
                </c:pt>
                <c:pt idx="3">
                  <c:v>4.2850000000000001</c:v>
                </c:pt>
                <c:pt idx="4">
                  <c:v>5.3949999999999889</c:v>
                </c:pt>
                <c:pt idx="5">
                  <c:v>4.8559999999999945</c:v>
                </c:pt>
                <c:pt idx="6">
                  <c:v>5.4889999999999999</c:v>
                </c:pt>
                <c:pt idx="7">
                  <c:v>5.6499999999999995</c:v>
                </c:pt>
                <c:pt idx="8">
                  <c:v>3.0219999999999998</c:v>
                </c:pt>
                <c:pt idx="9">
                  <c:v>-5.1000000000000004E-2</c:v>
                </c:pt>
                <c:pt idx="10">
                  <c:v>5.41</c:v>
                </c:pt>
                <c:pt idx="11">
                  <c:v>4.2239999999999975</c:v>
                </c:pt>
                <c:pt idx="12">
                  <c:v>3.4630000000000001</c:v>
                </c:pt>
                <c:pt idx="13">
                  <c:v>3.278</c:v>
                </c:pt>
                <c:pt idx="14">
                  <c:v>3.4109999999999987</c:v>
                </c:pt>
                <c:pt idx="15">
                  <c:v>3.09</c:v>
                </c:pt>
              </c:numCache>
            </c:numRef>
          </c:val>
          <c:smooth val="0"/>
        </c:ser>
        <c:ser>
          <c:idx val="1"/>
          <c:order val="1"/>
          <c:tx>
            <c:strRef>
              <c:f>RESUMEN!$F$5</c:f>
              <c:strCache>
                <c:ptCount val="1"/>
                <c:pt idx="0">
                  <c:v>BRICS</c:v>
                </c:pt>
              </c:strCache>
            </c:strRef>
          </c:tx>
          <c:spPr>
            <a:ln w="38100">
              <a:solidFill>
                <a:schemeClr val="tx2">
                  <a:lumMod val="60000"/>
                  <a:lumOff val="40000"/>
                </a:schemeClr>
              </a:solidFill>
            </a:ln>
          </c:spPr>
          <c:marker>
            <c:symbol val="none"/>
          </c:marker>
          <c:cat>
            <c:numRef>
              <c:f>RESUMEN!$A$6:$A$21</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RESUMEN!$F$6:$F$21</c:f>
              <c:numCache>
                <c:formatCode>0.00</c:formatCode>
                <c:ptCount val="16"/>
                <c:pt idx="0">
                  <c:v>6.1923999999999975</c:v>
                </c:pt>
                <c:pt idx="1">
                  <c:v>4.4923999999999999</c:v>
                </c:pt>
                <c:pt idx="2">
                  <c:v>4.9045999999999985</c:v>
                </c:pt>
                <c:pt idx="3">
                  <c:v>5.8657999999999975</c:v>
                </c:pt>
                <c:pt idx="4">
                  <c:v>7.0882000000000014</c:v>
                </c:pt>
                <c:pt idx="5">
                  <c:v>7.0879999999999965</c:v>
                </c:pt>
                <c:pt idx="6">
                  <c:v>7.9364000000000106</c:v>
                </c:pt>
                <c:pt idx="7">
                  <c:v>8.7936000000000014</c:v>
                </c:pt>
                <c:pt idx="8">
                  <c:v>5.4047999999999998</c:v>
                </c:pt>
                <c:pt idx="9">
                  <c:v>1.639</c:v>
                </c:pt>
                <c:pt idx="10">
                  <c:v>7.1877999999999975</c:v>
                </c:pt>
                <c:pt idx="11">
                  <c:v>5.4962000000000097</c:v>
                </c:pt>
                <c:pt idx="12">
                  <c:v>4.1921999999999899</c:v>
                </c:pt>
                <c:pt idx="13">
                  <c:v>4.1689999999999889</c:v>
                </c:pt>
                <c:pt idx="14">
                  <c:v>3.3885999999999994</c:v>
                </c:pt>
                <c:pt idx="15">
                  <c:v>1.5851999999999975</c:v>
                </c:pt>
              </c:numCache>
            </c:numRef>
          </c:val>
          <c:smooth val="0"/>
        </c:ser>
        <c:ser>
          <c:idx val="2"/>
          <c:order val="2"/>
          <c:tx>
            <c:strRef>
              <c:f>RESUMEN!$G$5</c:f>
              <c:strCache>
                <c:ptCount val="1"/>
                <c:pt idx="0">
                  <c:v>China</c:v>
                </c:pt>
              </c:strCache>
            </c:strRef>
          </c:tx>
          <c:spPr>
            <a:ln w="50800"/>
          </c:spPr>
          <c:marker>
            <c:symbol val="none"/>
          </c:marker>
          <c:cat>
            <c:numRef>
              <c:f>RESUMEN!$A$6:$A$21</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RESUMEN!$G$6:$G$21</c:f>
              <c:numCache>
                <c:formatCode>General</c:formatCode>
                <c:ptCount val="16"/>
                <c:pt idx="0">
                  <c:v>8.4</c:v>
                </c:pt>
                <c:pt idx="1">
                  <c:v>8.3000000000000007</c:v>
                </c:pt>
                <c:pt idx="2">
                  <c:v>9.1</c:v>
                </c:pt>
                <c:pt idx="3">
                  <c:v>10</c:v>
                </c:pt>
                <c:pt idx="4">
                  <c:v>10.1</c:v>
                </c:pt>
                <c:pt idx="5">
                  <c:v>11.3</c:v>
                </c:pt>
                <c:pt idx="6">
                  <c:v>12.7</c:v>
                </c:pt>
                <c:pt idx="7">
                  <c:v>14.2</c:v>
                </c:pt>
                <c:pt idx="8">
                  <c:v>9.6</c:v>
                </c:pt>
                <c:pt idx="9">
                  <c:v>9.2000000000000011</c:v>
                </c:pt>
                <c:pt idx="10">
                  <c:v>10.606</c:v>
                </c:pt>
                <c:pt idx="11">
                  <c:v>9.4570000000000007</c:v>
                </c:pt>
                <c:pt idx="12">
                  <c:v>7.7</c:v>
                </c:pt>
                <c:pt idx="13">
                  <c:v>7.7</c:v>
                </c:pt>
                <c:pt idx="14">
                  <c:v>7.3</c:v>
                </c:pt>
                <c:pt idx="15">
                  <c:v>6.9</c:v>
                </c:pt>
              </c:numCache>
            </c:numRef>
          </c:val>
          <c:smooth val="0"/>
        </c:ser>
        <c:dLbls>
          <c:showLegendKey val="0"/>
          <c:showVal val="0"/>
          <c:showCatName val="0"/>
          <c:showSerName val="0"/>
          <c:showPercent val="0"/>
          <c:showBubbleSize val="0"/>
        </c:dLbls>
        <c:marker val="1"/>
        <c:smooth val="0"/>
        <c:axId val="143538048"/>
        <c:axId val="143539584"/>
      </c:lineChart>
      <c:catAx>
        <c:axId val="143538048"/>
        <c:scaling>
          <c:orientation val="minMax"/>
        </c:scaling>
        <c:delete val="0"/>
        <c:axPos val="b"/>
        <c:numFmt formatCode="General" sourceLinked="1"/>
        <c:majorTickMark val="out"/>
        <c:minorTickMark val="none"/>
        <c:tickLblPos val="nextTo"/>
        <c:txPr>
          <a:bodyPr/>
          <a:lstStyle/>
          <a:p>
            <a:pPr>
              <a:defRPr lang="es-ES" sz="1200" b="1"/>
            </a:pPr>
            <a:endParaRPr lang="es-UY"/>
          </a:p>
        </c:txPr>
        <c:crossAx val="143539584"/>
        <c:crosses val="autoZero"/>
        <c:auto val="1"/>
        <c:lblAlgn val="ctr"/>
        <c:lblOffset val="100"/>
        <c:tickLblSkip val="2"/>
        <c:noMultiLvlLbl val="0"/>
      </c:catAx>
      <c:valAx>
        <c:axId val="143539584"/>
        <c:scaling>
          <c:orientation val="minMax"/>
          <c:max val="15"/>
          <c:min val="0"/>
        </c:scaling>
        <c:delete val="0"/>
        <c:axPos val="l"/>
        <c:majorGridlines/>
        <c:numFmt formatCode="General" sourceLinked="1"/>
        <c:majorTickMark val="out"/>
        <c:minorTickMark val="none"/>
        <c:tickLblPos val="nextTo"/>
        <c:txPr>
          <a:bodyPr/>
          <a:lstStyle/>
          <a:p>
            <a:pPr>
              <a:defRPr lang="es-ES" sz="1200" b="1"/>
            </a:pPr>
            <a:endParaRPr lang="es-UY"/>
          </a:p>
        </c:txPr>
        <c:crossAx val="143538048"/>
        <c:crosses val="autoZero"/>
        <c:crossBetween val="between"/>
      </c:valAx>
    </c:plotArea>
    <c:legend>
      <c:legendPos val="b"/>
      <c:overlay val="0"/>
      <c:txPr>
        <a:bodyPr/>
        <a:lstStyle/>
        <a:p>
          <a:pPr>
            <a:defRPr lang="es-ES" sz="1200"/>
          </a:pPr>
          <a:endParaRPr lang="es-UY"/>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7272727272727313E-2"/>
          <c:w val="0.93655371304974766"/>
          <c:h val="0.74206413743736577"/>
        </c:manualLayout>
      </c:layout>
      <c:barChart>
        <c:barDir val="col"/>
        <c:grouping val="clustered"/>
        <c:varyColors val="0"/>
        <c:ser>
          <c:idx val="2"/>
          <c:order val="0"/>
          <c:tx>
            <c:strRef>
              <c:f>Hoja3!$C$14</c:f>
              <c:strCache>
                <c:ptCount val="1"/>
                <c:pt idx="0">
                  <c:v>Importaciones</c:v>
                </c:pt>
              </c:strCache>
            </c:strRef>
          </c:tx>
          <c:spPr>
            <a:solidFill>
              <a:schemeClr val="accent5"/>
            </a:solidFill>
          </c:spPr>
          <c:invertIfNegative val="0"/>
          <c:dLbls>
            <c:dLbl>
              <c:idx val="4"/>
              <c:layout>
                <c:manualLayout>
                  <c:x val="1.6666666666666701E-2"/>
                  <c:y val="-2.1218890680033657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s-ES" sz="1200" b="1"/>
                </a:pPr>
                <a:endParaRPr lang="es-UY"/>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Hoja3!$A$15:$A$19</c:f>
              <c:numCache>
                <c:formatCode>General</c:formatCode>
                <c:ptCount val="5"/>
                <c:pt idx="0">
                  <c:v>1995</c:v>
                </c:pt>
                <c:pt idx="1">
                  <c:v>2000</c:v>
                </c:pt>
                <c:pt idx="2">
                  <c:v>2005</c:v>
                </c:pt>
                <c:pt idx="3">
                  <c:v>2010</c:v>
                </c:pt>
                <c:pt idx="4">
                  <c:v>2015</c:v>
                </c:pt>
              </c:numCache>
            </c:numRef>
          </c:cat>
          <c:val>
            <c:numRef>
              <c:f>Hoja3!$C$15:$C$19</c:f>
              <c:numCache>
                <c:formatCode>#,##0</c:formatCode>
                <c:ptCount val="5"/>
                <c:pt idx="0">
                  <c:v>34.592671000000003</c:v>
                </c:pt>
                <c:pt idx="1">
                  <c:v>112.15356620000018</c:v>
                </c:pt>
                <c:pt idx="2">
                  <c:v>242.28341040000001</c:v>
                </c:pt>
                <c:pt idx="3">
                  <c:v>1123.7703033999999</c:v>
                </c:pt>
                <c:pt idx="4">
                  <c:v>1745.9224551000011</c:v>
                </c:pt>
              </c:numCache>
            </c:numRef>
          </c:val>
        </c:ser>
        <c:dLbls>
          <c:showLegendKey val="0"/>
          <c:showVal val="0"/>
          <c:showCatName val="0"/>
          <c:showSerName val="0"/>
          <c:showPercent val="0"/>
          <c:showBubbleSize val="0"/>
        </c:dLbls>
        <c:gapWidth val="89"/>
        <c:axId val="162062336"/>
        <c:axId val="162063872"/>
      </c:barChart>
      <c:catAx>
        <c:axId val="162062336"/>
        <c:scaling>
          <c:orientation val="minMax"/>
        </c:scaling>
        <c:delete val="0"/>
        <c:axPos val="b"/>
        <c:numFmt formatCode="General" sourceLinked="1"/>
        <c:majorTickMark val="out"/>
        <c:minorTickMark val="none"/>
        <c:tickLblPos val="nextTo"/>
        <c:txPr>
          <a:bodyPr/>
          <a:lstStyle/>
          <a:p>
            <a:pPr>
              <a:defRPr lang="es-ES" sz="1300" b="1"/>
            </a:pPr>
            <a:endParaRPr lang="es-UY"/>
          </a:p>
        </c:txPr>
        <c:crossAx val="162063872"/>
        <c:crosses val="autoZero"/>
        <c:auto val="1"/>
        <c:lblAlgn val="ctr"/>
        <c:lblOffset val="100"/>
        <c:noMultiLvlLbl val="0"/>
      </c:catAx>
      <c:valAx>
        <c:axId val="162063872"/>
        <c:scaling>
          <c:orientation val="minMax"/>
        </c:scaling>
        <c:delete val="1"/>
        <c:axPos val="l"/>
        <c:numFmt formatCode="#,##0" sourceLinked="1"/>
        <c:majorTickMark val="out"/>
        <c:minorTickMark val="none"/>
        <c:tickLblPos val="none"/>
        <c:crossAx val="162062336"/>
        <c:crosses val="autoZero"/>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79646"/>
            </a:solidFill>
          </c:spPr>
          <c:invertIfNegative val="0"/>
          <c:dPt>
            <c:idx val="0"/>
            <c:invertIfNegative val="0"/>
            <c:bubble3D val="0"/>
            <c:spPr>
              <a:solidFill>
                <a:srgbClr val="376092"/>
              </a:solidFill>
            </c:spPr>
          </c:dPt>
          <c:dPt>
            <c:idx val="1"/>
            <c:invertIfNegative val="0"/>
            <c:bubble3D val="0"/>
            <c:spPr>
              <a:solidFill>
                <a:srgbClr val="376092"/>
              </a:solidFill>
            </c:spPr>
          </c:dPt>
          <c:dPt>
            <c:idx val="2"/>
            <c:invertIfNegative val="0"/>
            <c:bubble3D val="0"/>
            <c:spPr>
              <a:solidFill>
                <a:srgbClr val="376092"/>
              </a:solidFill>
            </c:spPr>
          </c:dPt>
          <c:dPt>
            <c:idx val="3"/>
            <c:invertIfNegative val="0"/>
            <c:bubble3D val="0"/>
            <c:spPr>
              <a:solidFill>
                <a:srgbClr val="009999"/>
              </a:solidFill>
            </c:spPr>
          </c:dPt>
          <c:dPt>
            <c:idx val="4"/>
            <c:invertIfNegative val="0"/>
            <c:bubble3D val="0"/>
            <c:spPr>
              <a:solidFill>
                <a:srgbClr val="009999"/>
              </a:solidFill>
            </c:spPr>
          </c:dPt>
          <c:dPt>
            <c:idx val="5"/>
            <c:invertIfNegative val="0"/>
            <c:bubble3D val="0"/>
            <c:spPr>
              <a:solidFill>
                <a:srgbClr val="009999"/>
              </a:solidFill>
            </c:spPr>
          </c:dPt>
          <c:dPt>
            <c:idx val="6"/>
            <c:invertIfNegative val="0"/>
            <c:bubble3D val="0"/>
            <c:spPr>
              <a:solidFill>
                <a:srgbClr val="FFCC66"/>
              </a:solidFill>
            </c:spPr>
          </c:dPt>
          <c:dPt>
            <c:idx val="7"/>
            <c:invertIfNegative val="0"/>
            <c:bubble3D val="0"/>
            <c:spPr>
              <a:solidFill>
                <a:srgbClr val="FFCC66"/>
              </a:solidFill>
            </c:spPr>
          </c:dPt>
          <c:dPt>
            <c:idx val="8"/>
            <c:invertIfNegative val="0"/>
            <c:bubble3D val="0"/>
            <c:spPr>
              <a:solidFill>
                <a:srgbClr val="FFCC66"/>
              </a:solidFill>
            </c:spPr>
          </c:dPt>
          <c:dLbls>
            <c:dLbl>
              <c:idx val="0"/>
              <c:numFmt formatCode="0%" sourceLinked="0"/>
              <c:spPr/>
              <c:txPr>
                <a:bodyPr/>
                <a:lstStyle/>
                <a:p>
                  <a:pPr>
                    <a:defRPr lang="es-ES" sz="1300" b="1">
                      <a:solidFill>
                        <a:schemeClr val="bg1"/>
                      </a:solidFill>
                    </a:defRPr>
                  </a:pPr>
                  <a:endParaRPr lang="es-UY"/>
                </a:p>
              </c:txPr>
              <c:dLblPos val="inEnd"/>
              <c:showLegendKey val="0"/>
              <c:showVal val="1"/>
              <c:showCatName val="0"/>
              <c:showSerName val="0"/>
              <c:showPercent val="0"/>
              <c:showBubbleSize val="0"/>
            </c:dLbl>
            <c:dLbl>
              <c:idx val="1"/>
              <c:numFmt formatCode="0%" sourceLinked="0"/>
              <c:spPr/>
              <c:txPr>
                <a:bodyPr/>
                <a:lstStyle/>
                <a:p>
                  <a:pPr>
                    <a:defRPr lang="es-ES" sz="1300" b="1">
                      <a:solidFill>
                        <a:schemeClr val="bg1"/>
                      </a:solidFill>
                    </a:defRPr>
                  </a:pPr>
                  <a:endParaRPr lang="es-UY"/>
                </a:p>
              </c:txPr>
              <c:dLblPos val="inEnd"/>
              <c:showLegendKey val="0"/>
              <c:showVal val="1"/>
              <c:showCatName val="0"/>
              <c:showSerName val="0"/>
              <c:showPercent val="0"/>
              <c:showBubbleSize val="0"/>
            </c:dLbl>
            <c:dLbl>
              <c:idx val="2"/>
              <c:numFmt formatCode="0%" sourceLinked="0"/>
              <c:spPr/>
              <c:txPr>
                <a:bodyPr/>
                <a:lstStyle/>
                <a:p>
                  <a:pPr>
                    <a:defRPr lang="es-ES" sz="1300" b="1">
                      <a:solidFill>
                        <a:schemeClr val="bg1"/>
                      </a:solidFill>
                    </a:defRPr>
                  </a:pPr>
                  <a:endParaRPr lang="es-UY"/>
                </a:p>
              </c:txPr>
              <c:dLblPos val="inEnd"/>
              <c:showLegendKey val="0"/>
              <c:showVal val="1"/>
              <c:showCatName val="0"/>
              <c:showSerName val="0"/>
              <c:showPercent val="0"/>
              <c:showBubbleSize val="0"/>
            </c:dLbl>
            <c:numFmt formatCode="0%" sourceLinked="0"/>
            <c:spPr>
              <a:noFill/>
              <a:ln>
                <a:noFill/>
              </a:ln>
              <a:effectLst/>
            </c:spPr>
            <c:txPr>
              <a:bodyPr/>
              <a:lstStyle/>
              <a:p>
                <a:pPr>
                  <a:defRPr lang="es-ES" sz="1300" b="1"/>
                </a:pPr>
                <a:endParaRPr lang="es-UY"/>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'UY-China'!$A$41:$B$52</c:f>
              <c:multiLvlStrCache>
                <c:ptCount val="12"/>
                <c:lvl>
                  <c:pt idx="0">
                    <c:v>Motocicletas</c:v>
                  </c:pt>
                  <c:pt idx="1">
                    <c:v>Radios</c:v>
                  </c:pt>
                  <c:pt idx="2">
                    <c:v>Calzado</c:v>
                  </c:pt>
                  <c:pt idx="3">
                    <c:v>Insecticidas</c:v>
                  </c:pt>
                  <c:pt idx="4">
                    <c:v>Motocicletas</c:v>
                  </c:pt>
                  <c:pt idx="5">
                    <c:v>Computadoras</c:v>
                  </c:pt>
                  <c:pt idx="6">
                    <c:v>Autopartes</c:v>
                  </c:pt>
                  <c:pt idx="7">
                    <c:v>Computadoras</c:v>
                  </c:pt>
                  <c:pt idx="8">
                    <c:v>Motocicletas</c:v>
                  </c:pt>
                  <c:pt idx="9">
                    <c:v>Teléfonos celulares</c:v>
                  </c:pt>
                  <c:pt idx="10">
                    <c:v>Computadoras</c:v>
                  </c:pt>
                  <c:pt idx="11">
                    <c:v>Insecticidas</c:v>
                  </c:pt>
                </c:lvl>
                <c:lvl>
                  <c:pt idx="0">
                    <c:v>1995</c:v>
                  </c:pt>
                  <c:pt idx="3">
                    <c:v>2005</c:v>
                  </c:pt>
                  <c:pt idx="6">
                    <c:v>2010</c:v>
                  </c:pt>
                  <c:pt idx="9">
                    <c:v>2015</c:v>
                  </c:pt>
                </c:lvl>
              </c:multiLvlStrCache>
            </c:multiLvlStrRef>
          </c:cat>
          <c:val>
            <c:numRef>
              <c:f>'UY-China'!$C$41:$C$52</c:f>
              <c:numCache>
                <c:formatCode>0.0%</c:formatCode>
                <c:ptCount val="12"/>
                <c:pt idx="0">
                  <c:v>6.5370956755550907E-2</c:v>
                </c:pt>
                <c:pt idx="1">
                  <c:v>6.1062298427317217E-2</c:v>
                </c:pt>
                <c:pt idx="2">
                  <c:v>4.6215801029067687E-2</c:v>
                </c:pt>
                <c:pt idx="3">
                  <c:v>7.2878434271866396E-2</c:v>
                </c:pt>
                <c:pt idx="4">
                  <c:v>4.2105829215288292E-2</c:v>
                </c:pt>
                <c:pt idx="5">
                  <c:v>3.4795409582859385E-2</c:v>
                </c:pt>
                <c:pt idx="6">
                  <c:v>5.1271542614782291E-2</c:v>
                </c:pt>
                <c:pt idx="7">
                  <c:v>4.8925525735689285E-2</c:v>
                </c:pt>
                <c:pt idx="8">
                  <c:v>4.6513202601861925E-2</c:v>
                </c:pt>
                <c:pt idx="9">
                  <c:v>8.4259762723295981E-2</c:v>
                </c:pt>
                <c:pt idx="10">
                  <c:v>4.3567795509934774E-2</c:v>
                </c:pt>
                <c:pt idx="11">
                  <c:v>3.4234665133839846E-2</c:v>
                </c:pt>
              </c:numCache>
            </c:numRef>
          </c:val>
        </c:ser>
        <c:dLbls>
          <c:showLegendKey val="0"/>
          <c:showVal val="0"/>
          <c:showCatName val="0"/>
          <c:showSerName val="0"/>
          <c:showPercent val="0"/>
          <c:showBubbleSize val="0"/>
        </c:dLbls>
        <c:gapWidth val="33"/>
        <c:axId val="175212800"/>
        <c:axId val="175239168"/>
      </c:barChart>
      <c:catAx>
        <c:axId val="175212800"/>
        <c:scaling>
          <c:orientation val="maxMin"/>
        </c:scaling>
        <c:delete val="0"/>
        <c:axPos val="r"/>
        <c:numFmt formatCode="General" sourceLinked="0"/>
        <c:majorTickMark val="out"/>
        <c:minorTickMark val="none"/>
        <c:tickLblPos val="nextTo"/>
        <c:txPr>
          <a:bodyPr/>
          <a:lstStyle/>
          <a:p>
            <a:pPr>
              <a:defRPr lang="es-ES" sz="1200" b="1"/>
            </a:pPr>
            <a:endParaRPr lang="es-UY"/>
          </a:p>
        </c:txPr>
        <c:crossAx val="175239168"/>
        <c:crosses val="autoZero"/>
        <c:auto val="1"/>
        <c:lblAlgn val="ctr"/>
        <c:lblOffset val="100"/>
        <c:noMultiLvlLbl val="0"/>
      </c:catAx>
      <c:valAx>
        <c:axId val="175239168"/>
        <c:scaling>
          <c:orientation val="maxMin"/>
        </c:scaling>
        <c:delete val="1"/>
        <c:axPos val="t"/>
        <c:numFmt formatCode="0.0%" sourceLinked="1"/>
        <c:majorTickMark val="out"/>
        <c:minorTickMark val="none"/>
        <c:tickLblPos val="none"/>
        <c:crossAx val="175212800"/>
        <c:crosses val="autoZero"/>
        <c:crossBetween val="between"/>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3"/>
            </a:solidFill>
          </c:spPr>
          <c:invertIfNegative val="0"/>
          <c:dLbls>
            <c:numFmt formatCode="0%" sourceLinked="0"/>
            <c:spPr>
              <a:noFill/>
              <a:ln>
                <a:noFill/>
              </a:ln>
              <a:effectLst/>
            </c:spPr>
            <c:txPr>
              <a:bodyPr/>
              <a:lstStyle/>
              <a:p>
                <a:pPr>
                  <a:defRPr lang="es-ES" sz="1300" b="1">
                    <a:solidFill>
                      <a:schemeClr val="bg1"/>
                    </a:solidFill>
                  </a:defRPr>
                </a:pPr>
                <a:endParaRPr lang="es-UY"/>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M!$F$10:$F$15</c:f>
              <c:strCache>
                <c:ptCount val="6"/>
                <c:pt idx="0">
                  <c:v>Teléfonos</c:v>
                </c:pt>
                <c:pt idx="1">
                  <c:v>Computadoras</c:v>
                </c:pt>
                <c:pt idx="2">
                  <c:v>Insecticidas</c:v>
                </c:pt>
                <c:pt idx="3">
                  <c:v>Autopartes</c:v>
                </c:pt>
                <c:pt idx="4">
                  <c:v>Monitores y
proyectores</c:v>
                </c:pt>
                <c:pt idx="5">
                  <c:v>Automóviles
de turismo</c:v>
                </c:pt>
              </c:strCache>
            </c:strRef>
          </c:cat>
          <c:val>
            <c:numRef>
              <c:f>M!$G$10:$G$15</c:f>
              <c:numCache>
                <c:formatCode>0.0%</c:formatCode>
                <c:ptCount val="6"/>
                <c:pt idx="0">
                  <c:v>8.4271236983192666E-2</c:v>
                </c:pt>
                <c:pt idx="1">
                  <c:v>4.3582942490920783E-2</c:v>
                </c:pt>
                <c:pt idx="2">
                  <c:v>3.4247007350247292E-2</c:v>
                </c:pt>
                <c:pt idx="3">
                  <c:v>3.0274538001309213E-2</c:v>
                </c:pt>
                <c:pt idx="4">
                  <c:v>2.5173533721923737E-2</c:v>
                </c:pt>
                <c:pt idx="5">
                  <c:v>2.1159999757428497E-2</c:v>
                </c:pt>
              </c:numCache>
            </c:numRef>
          </c:val>
        </c:ser>
        <c:dLbls>
          <c:showLegendKey val="0"/>
          <c:showVal val="0"/>
          <c:showCatName val="0"/>
          <c:showSerName val="0"/>
          <c:showPercent val="0"/>
          <c:showBubbleSize val="0"/>
        </c:dLbls>
        <c:gapWidth val="73"/>
        <c:axId val="175270144"/>
        <c:axId val="175300608"/>
      </c:barChart>
      <c:catAx>
        <c:axId val="175270144"/>
        <c:scaling>
          <c:orientation val="maxMin"/>
        </c:scaling>
        <c:delete val="0"/>
        <c:axPos val="r"/>
        <c:numFmt formatCode="General" sourceLinked="0"/>
        <c:majorTickMark val="out"/>
        <c:minorTickMark val="none"/>
        <c:tickLblPos val="nextTo"/>
        <c:txPr>
          <a:bodyPr/>
          <a:lstStyle/>
          <a:p>
            <a:pPr>
              <a:defRPr lang="es-ES" sz="1300" b="1"/>
            </a:pPr>
            <a:endParaRPr lang="es-UY"/>
          </a:p>
        </c:txPr>
        <c:crossAx val="175300608"/>
        <c:crosses val="autoZero"/>
        <c:auto val="1"/>
        <c:lblAlgn val="ctr"/>
        <c:lblOffset val="100"/>
        <c:noMultiLvlLbl val="0"/>
      </c:catAx>
      <c:valAx>
        <c:axId val="175300608"/>
        <c:scaling>
          <c:orientation val="maxMin"/>
        </c:scaling>
        <c:delete val="1"/>
        <c:axPos val="t"/>
        <c:numFmt formatCode="0.0%" sourceLinked="1"/>
        <c:majorTickMark val="out"/>
        <c:minorTickMark val="none"/>
        <c:tickLblPos val="none"/>
        <c:crossAx val="175270144"/>
        <c:crosses val="autoZero"/>
        <c:crossBetween val="between"/>
      </c:valAx>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X!$L$7</c:f>
              <c:strCache>
                <c:ptCount val="1"/>
                <c:pt idx="0">
                  <c:v>Part. % 2015</c:v>
                </c:pt>
              </c:strCache>
            </c:strRef>
          </c:tx>
          <c:spPr>
            <a:solidFill>
              <a:srgbClr val="F2B800"/>
            </a:solidFill>
          </c:spPr>
          <c:invertIfNegative val="0"/>
          <c:dLbls>
            <c:dLbl>
              <c:idx val="4"/>
              <c:layout>
                <c:manualLayout>
                  <c:x val="-1.230314960629922E-2"/>
                  <c:y val="0"/>
                </c:manualLayout>
              </c:layout>
              <c:numFmt formatCode="0%" sourceLinked="0"/>
              <c:spPr/>
              <c:txPr>
                <a:bodyPr/>
                <a:lstStyle/>
                <a:p>
                  <a:pPr>
                    <a:defRPr lang="es-ES" sz="1300" b="1">
                      <a:solidFill>
                        <a:schemeClr val="tx1"/>
                      </a:solidFill>
                    </a:defRPr>
                  </a:pPr>
                  <a:endParaRPr lang="es-UY"/>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numFmt formatCode="0%" sourceLinked="0"/>
              <c:spPr/>
              <c:txPr>
                <a:bodyPr/>
                <a:lstStyle/>
                <a:p>
                  <a:pPr>
                    <a:defRPr lang="es-ES" sz="1300" b="1">
                      <a:solidFill>
                        <a:schemeClr val="tx1"/>
                      </a:solidFill>
                    </a:defRPr>
                  </a:pPr>
                  <a:endParaRPr lang="es-UY"/>
                </a:p>
              </c:txPr>
              <c:dLblPos val="inEnd"/>
              <c:showLegendKey val="0"/>
              <c:showVal val="1"/>
              <c:showCatName val="0"/>
              <c:showSerName val="0"/>
              <c:showPercent val="0"/>
              <c:showBubbleSize val="0"/>
            </c:dLbl>
            <c:numFmt formatCode="0%" sourceLinked="0"/>
            <c:spPr>
              <a:noFill/>
              <a:ln>
                <a:noFill/>
              </a:ln>
              <a:effectLst/>
            </c:spPr>
            <c:txPr>
              <a:bodyPr/>
              <a:lstStyle/>
              <a:p>
                <a:pPr>
                  <a:defRPr lang="es-ES" sz="1300" b="1">
                    <a:solidFill>
                      <a:schemeClr val="bg1"/>
                    </a:solidFill>
                  </a:defRPr>
                </a:pPr>
                <a:endParaRPr lang="es-UY"/>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X!$K$8:$K$13</c:f>
              <c:strCache>
                <c:ptCount val="6"/>
                <c:pt idx="0">
                  <c:v>Soja</c:v>
                </c:pt>
                <c:pt idx="1">
                  <c:v>Carne bovina</c:v>
                </c:pt>
                <c:pt idx="2">
                  <c:v>Celulosa</c:v>
                </c:pt>
                <c:pt idx="3">
                  <c:v>Lana y
tejidos</c:v>
                </c:pt>
                <c:pt idx="4">
                  <c:v>Subproductos
cárnicos</c:v>
                </c:pt>
                <c:pt idx="5">
                  <c:v>Cuero</c:v>
                </c:pt>
              </c:strCache>
            </c:strRef>
          </c:cat>
          <c:val>
            <c:numRef>
              <c:f>X!$L$8:$L$13</c:f>
              <c:numCache>
                <c:formatCode>0.0%</c:formatCode>
                <c:ptCount val="6"/>
                <c:pt idx="0">
                  <c:v>0.40776143122639574</c:v>
                </c:pt>
                <c:pt idx="1">
                  <c:v>0.23097708859280636</c:v>
                </c:pt>
                <c:pt idx="2">
                  <c:v>0.21424758026510918</c:v>
                </c:pt>
                <c:pt idx="3">
                  <c:v>6.528794438605022E-2</c:v>
                </c:pt>
                <c:pt idx="4">
                  <c:v>3.5788432216848805E-2</c:v>
                </c:pt>
                <c:pt idx="5">
                  <c:v>8.5058403039645729E-3</c:v>
                </c:pt>
              </c:numCache>
            </c:numRef>
          </c:val>
        </c:ser>
        <c:dLbls>
          <c:showLegendKey val="0"/>
          <c:showVal val="0"/>
          <c:showCatName val="0"/>
          <c:showSerName val="0"/>
          <c:showPercent val="0"/>
          <c:showBubbleSize val="0"/>
        </c:dLbls>
        <c:gapWidth val="73"/>
        <c:axId val="175334144"/>
        <c:axId val="175335680"/>
      </c:barChart>
      <c:catAx>
        <c:axId val="175334144"/>
        <c:scaling>
          <c:orientation val="maxMin"/>
        </c:scaling>
        <c:delete val="0"/>
        <c:axPos val="l"/>
        <c:numFmt formatCode="General" sourceLinked="0"/>
        <c:majorTickMark val="out"/>
        <c:minorTickMark val="none"/>
        <c:tickLblPos val="nextTo"/>
        <c:txPr>
          <a:bodyPr/>
          <a:lstStyle/>
          <a:p>
            <a:pPr>
              <a:defRPr lang="es-ES" sz="1300" b="1"/>
            </a:pPr>
            <a:endParaRPr lang="es-UY"/>
          </a:p>
        </c:txPr>
        <c:crossAx val="175335680"/>
        <c:crosses val="autoZero"/>
        <c:auto val="1"/>
        <c:lblAlgn val="ctr"/>
        <c:lblOffset val="100"/>
        <c:noMultiLvlLbl val="0"/>
      </c:catAx>
      <c:valAx>
        <c:axId val="175335680"/>
        <c:scaling>
          <c:orientation val="minMax"/>
        </c:scaling>
        <c:delete val="1"/>
        <c:axPos val="t"/>
        <c:numFmt formatCode="0.0%" sourceLinked="1"/>
        <c:majorTickMark val="out"/>
        <c:minorTickMark val="none"/>
        <c:tickLblPos val="none"/>
        <c:crossAx val="175334144"/>
        <c:crosses val="autoZero"/>
        <c:crossBetween val="between"/>
      </c:valAx>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'IED China'!$B$7</c:f>
              <c:strCache>
                <c:ptCount val="1"/>
                <c:pt idx="0">
                  <c:v>Recibida</c:v>
                </c:pt>
              </c:strCache>
            </c:strRef>
          </c:tx>
          <c:spPr>
            <a:ln w="44450">
              <a:solidFill>
                <a:srgbClr val="1F497D"/>
              </a:solidFill>
            </a:ln>
          </c:spPr>
          <c:marker>
            <c:spPr>
              <a:solidFill>
                <a:srgbClr val="1F497D"/>
              </a:solidFill>
              <a:ln>
                <a:solidFill>
                  <a:srgbClr val="1F497D"/>
                </a:solidFill>
              </a:ln>
            </c:spPr>
          </c:marker>
          <c:cat>
            <c:strRef>
              <c:f>'IED China'!$A$8:$A$23</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'IED China'!$B$8:$B$23</c:f>
              <c:numCache>
                <c:formatCode>#,##0</c:formatCode>
                <c:ptCount val="16"/>
                <c:pt idx="0">
                  <c:v>40714.810000000012</c:v>
                </c:pt>
                <c:pt idx="1">
                  <c:v>46877.59</c:v>
                </c:pt>
                <c:pt idx="2">
                  <c:v>52742.86</c:v>
                </c:pt>
                <c:pt idx="3">
                  <c:v>53504.7</c:v>
                </c:pt>
                <c:pt idx="4">
                  <c:v>60630</c:v>
                </c:pt>
                <c:pt idx="5">
                  <c:v>72406</c:v>
                </c:pt>
                <c:pt idx="6">
                  <c:v>72715</c:v>
                </c:pt>
                <c:pt idx="7">
                  <c:v>83521</c:v>
                </c:pt>
                <c:pt idx="8">
                  <c:v>108312</c:v>
                </c:pt>
                <c:pt idx="9">
                  <c:v>95000</c:v>
                </c:pt>
                <c:pt idx="10">
                  <c:v>114734</c:v>
                </c:pt>
                <c:pt idx="11">
                  <c:v>123985</c:v>
                </c:pt>
                <c:pt idx="12">
                  <c:v>121080</c:v>
                </c:pt>
                <c:pt idx="13">
                  <c:v>123911</c:v>
                </c:pt>
                <c:pt idx="14">
                  <c:v>128500</c:v>
                </c:pt>
                <c:pt idx="15">
                  <c:v>135610</c:v>
                </c:pt>
              </c:numCache>
            </c:numRef>
          </c:val>
          <c:smooth val="0"/>
        </c:ser>
        <c:ser>
          <c:idx val="1"/>
          <c:order val="1"/>
          <c:tx>
            <c:strRef>
              <c:f>'IED China'!$C$7</c:f>
              <c:strCache>
                <c:ptCount val="1"/>
                <c:pt idx="0">
                  <c:v>Emitida</c:v>
                </c:pt>
              </c:strCache>
            </c:strRef>
          </c:tx>
          <c:spPr>
            <a:ln w="41275">
              <a:solidFill>
                <a:srgbClr val="F79646"/>
              </a:solidFill>
            </a:ln>
          </c:spPr>
          <c:marker>
            <c:spPr>
              <a:solidFill>
                <a:srgbClr val="F79646"/>
              </a:solidFill>
              <a:ln>
                <a:solidFill>
                  <a:srgbClr val="F79646"/>
                </a:solidFill>
              </a:ln>
            </c:spPr>
          </c:marker>
          <c:cat>
            <c:strRef>
              <c:f>'IED China'!$A$8:$A$23</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'IED China'!$C$8:$C$23</c:f>
              <c:numCache>
                <c:formatCode>#,##0</c:formatCode>
                <c:ptCount val="16"/>
                <c:pt idx="0">
                  <c:v>915.77700000000004</c:v>
                </c:pt>
                <c:pt idx="1">
                  <c:v>6885.3980000000001</c:v>
                </c:pt>
                <c:pt idx="2">
                  <c:v>2518.4070000000002</c:v>
                </c:pt>
                <c:pt idx="3">
                  <c:v>2854.65</c:v>
                </c:pt>
                <c:pt idx="4">
                  <c:v>5497.99</c:v>
                </c:pt>
                <c:pt idx="5">
                  <c:v>12261.17</c:v>
                </c:pt>
                <c:pt idx="6">
                  <c:v>21160</c:v>
                </c:pt>
                <c:pt idx="7">
                  <c:v>26510</c:v>
                </c:pt>
                <c:pt idx="8">
                  <c:v>55910</c:v>
                </c:pt>
                <c:pt idx="9">
                  <c:v>56530</c:v>
                </c:pt>
                <c:pt idx="10">
                  <c:v>68811</c:v>
                </c:pt>
                <c:pt idx="11">
                  <c:v>74654</c:v>
                </c:pt>
                <c:pt idx="12">
                  <c:v>87804</c:v>
                </c:pt>
                <c:pt idx="13">
                  <c:v>107844</c:v>
                </c:pt>
                <c:pt idx="14">
                  <c:v>123120</c:v>
                </c:pt>
                <c:pt idx="15">
                  <c:v>127560</c:v>
                </c:pt>
              </c:numCache>
            </c:numRef>
          </c:val>
          <c:smooth val="0"/>
        </c:ser>
        <c:dLbls>
          <c:showLegendKey val="0"/>
          <c:showVal val="0"/>
          <c:showCatName val="0"/>
          <c:showSerName val="0"/>
          <c:showPercent val="0"/>
          <c:showBubbleSize val="0"/>
        </c:dLbls>
        <c:marker val="1"/>
        <c:smooth val="0"/>
        <c:axId val="175380736"/>
        <c:axId val="175395200"/>
      </c:lineChart>
      <c:catAx>
        <c:axId val="175380736"/>
        <c:scaling>
          <c:orientation val="minMax"/>
        </c:scaling>
        <c:delete val="0"/>
        <c:axPos val="b"/>
        <c:numFmt formatCode="General" sourceLinked="0"/>
        <c:majorTickMark val="out"/>
        <c:minorTickMark val="none"/>
        <c:tickLblPos val="nextTo"/>
        <c:txPr>
          <a:bodyPr/>
          <a:lstStyle/>
          <a:p>
            <a:pPr>
              <a:defRPr lang="es-ES" sz="1400" b="1"/>
            </a:pPr>
            <a:endParaRPr lang="es-UY"/>
          </a:p>
        </c:txPr>
        <c:crossAx val="175395200"/>
        <c:crosses val="autoZero"/>
        <c:auto val="1"/>
        <c:lblAlgn val="ctr"/>
        <c:lblOffset val="100"/>
        <c:tickLblSkip val="2"/>
        <c:noMultiLvlLbl val="0"/>
      </c:catAx>
      <c:valAx>
        <c:axId val="175395200"/>
        <c:scaling>
          <c:orientation val="minMax"/>
        </c:scaling>
        <c:delete val="0"/>
        <c:axPos val="l"/>
        <c:majorGridlines/>
        <c:numFmt formatCode="#,##0" sourceLinked="1"/>
        <c:majorTickMark val="out"/>
        <c:minorTickMark val="none"/>
        <c:tickLblPos val="nextTo"/>
        <c:txPr>
          <a:bodyPr/>
          <a:lstStyle/>
          <a:p>
            <a:pPr>
              <a:defRPr lang="es-ES" sz="1400" b="1"/>
            </a:pPr>
            <a:endParaRPr lang="es-UY"/>
          </a:p>
        </c:txPr>
        <c:crossAx val="175380736"/>
        <c:crosses val="autoZero"/>
        <c:crossBetween val="between"/>
      </c:valAx>
    </c:plotArea>
    <c:legend>
      <c:legendPos val="b"/>
      <c:layout>
        <c:manualLayout>
          <c:xMode val="edge"/>
          <c:yMode val="edge"/>
          <c:x val="0.18697948397907088"/>
          <c:y val="0.15205517644144276"/>
          <c:w val="0.32069374679518325"/>
          <c:h val="7.5349350613377886E-2"/>
        </c:manualLayout>
      </c:layout>
      <c:overlay val="0"/>
      <c:txPr>
        <a:bodyPr/>
        <a:lstStyle/>
        <a:p>
          <a:pPr>
            <a:defRPr lang="es-ES" sz="1400" b="1"/>
          </a:pPr>
          <a:endParaRPr lang="es-UY"/>
        </a:p>
      </c:txPr>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35476815398076"/>
          <c:y val="1.6203703703703703E-2"/>
          <c:w val="0.5222222222222217"/>
          <c:h val="0.87037037037037102"/>
        </c:manualLayout>
      </c:layout>
      <c:doughnutChart>
        <c:varyColors val="1"/>
        <c:ser>
          <c:idx val="0"/>
          <c:order val="0"/>
          <c:dPt>
            <c:idx val="0"/>
            <c:bubble3D val="0"/>
            <c:spPr>
              <a:solidFill>
                <a:schemeClr val="accent6">
                  <a:lumMod val="75000"/>
                </a:schemeClr>
              </a:solidFill>
            </c:spPr>
          </c:dPt>
          <c:dPt>
            <c:idx val="1"/>
            <c:bubble3D val="0"/>
            <c:spPr>
              <a:solidFill>
                <a:schemeClr val="accent6"/>
              </a:solidFill>
            </c:spPr>
          </c:dPt>
          <c:dPt>
            <c:idx val="2"/>
            <c:bubble3D val="0"/>
            <c:spPr>
              <a:solidFill>
                <a:srgbClr val="FFC000"/>
              </a:solidFill>
            </c:spPr>
          </c:dPt>
          <c:dPt>
            <c:idx val="3"/>
            <c:bubble3D val="0"/>
            <c:spPr>
              <a:solidFill>
                <a:srgbClr val="FFD243"/>
              </a:solidFill>
            </c:spPr>
          </c:dPt>
          <c:dPt>
            <c:idx val="5"/>
            <c:bubble3D val="0"/>
            <c:spPr>
              <a:solidFill>
                <a:schemeClr val="accent5">
                  <a:lumMod val="60000"/>
                  <a:lumOff val="40000"/>
                </a:schemeClr>
              </a:solidFill>
            </c:spPr>
          </c:dPt>
          <c:dPt>
            <c:idx val="6"/>
            <c:bubble3D val="0"/>
            <c:spPr>
              <a:solidFill>
                <a:schemeClr val="accent3"/>
              </a:solidFill>
            </c:spPr>
          </c:dPt>
          <c:dPt>
            <c:idx val="7"/>
            <c:bubble3D val="0"/>
            <c:spPr>
              <a:solidFill>
                <a:schemeClr val="accent3">
                  <a:lumMod val="75000"/>
                </a:schemeClr>
              </a:solidFill>
            </c:spPr>
          </c:dPt>
          <c:dLbls>
            <c:spPr>
              <a:noFill/>
              <a:ln>
                <a:noFill/>
              </a:ln>
              <a:effectLst/>
            </c:spPr>
            <c:txPr>
              <a:bodyPr/>
              <a:lstStyle/>
              <a:p>
                <a:pPr>
                  <a:defRPr lang="es-ES" sz="1100" b="1"/>
                </a:pPr>
                <a:endParaRPr lang="es-UY"/>
              </a:p>
            </c:txPr>
            <c:showLegendKey val="0"/>
            <c:showVal val="1"/>
            <c:showCatName val="0"/>
            <c:showSerName val="0"/>
            <c:showPercent val="0"/>
            <c:showBubbleSize val="0"/>
            <c:showLeaderLines val="1"/>
            <c:extLst>
              <c:ext xmlns:c15="http://schemas.microsoft.com/office/drawing/2012/chart" uri="{CE6537A1-D6FC-4f65-9D91-7224C49458BB}"/>
            </c:extLst>
          </c:dLbls>
          <c:cat>
            <c:strRef>
              <c:f>Hoja3!$C$24:$C$31</c:f>
              <c:strCache>
                <c:ptCount val="8"/>
                <c:pt idx="0">
                  <c:v>Comunicaciones</c:v>
                </c:pt>
                <c:pt idx="1">
                  <c:v>Componentes electrónicos</c:v>
                </c:pt>
                <c:pt idx="2">
                  <c:v>Vehículos y autopartes</c:v>
                </c:pt>
                <c:pt idx="3">
                  <c:v>Inmobiliario</c:v>
                </c:pt>
                <c:pt idx="4">
                  <c:v>Maquinaria y equipos</c:v>
                </c:pt>
                <c:pt idx="5">
                  <c:v>Energías Renovables</c:v>
                </c:pt>
                <c:pt idx="6">
                  <c:v>Bussines Services</c:v>
                </c:pt>
                <c:pt idx="7">
                  <c:v>Otros</c:v>
                </c:pt>
              </c:strCache>
            </c:strRef>
          </c:cat>
          <c:val>
            <c:numRef>
              <c:f>Hoja3!$E$24:$E$31</c:f>
              <c:numCache>
                <c:formatCode>0%</c:formatCode>
                <c:ptCount val="8"/>
                <c:pt idx="0">
                  <c:v>0.17647058823529421</c:v>
                </c:pt>
                <c:pt idx="1">
                  <c:v>0.17647058823529421</c:v>
                </c:pt>
                <c:pt idx="2">
                  <c:v>0.14705882352941191</c:v>
                </c:pt>
                <c:pt idx="3">
                  <c:v>5.8823529411764705E-2</c:v>
                </c:pt>
                <c:pt idx="4">
                  <c:v>5.8823529411764705E-2</c:v>
                </c:pt>
                <c:pt idx="5">
                  <c:v>5.8823529411764705E-2</c:v>
                </c:pt>
                <c:pt idx="6">
                  <c:v>5.8823529411764705E-2</c:v>
                </c:pt>
                <c:pt idx="7">
                  <c:v>0.26470588235294196</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371446733279037"/>
          <c:y val="8.0913352225544591E-2"/>
          <c:w val="0.3601715026920656"/>
          <c:h val="0.85704976693020674"/>
        </c:manualLayout>
      </c:layout>
      <c:overlay val="0"/>
      <c:txPr>
        <a:bodyPr/>
        <a:lstStyle/>
        <a:p>
          <a:pPr>
            <a:defRPr lang="es-ES" sz="1200" b="1"/>
          </a:pPr>
          <a:endParaRPr lang="es-UY"/>
        </a:p>
      </c:txPr>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lang="es-ES" sz="1200" b="1"/>
                </a:pPr>
                <a:endParaRPr lang="es-UY"/>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Hoja3!$C$47:$D$56</c:f>
              <c:multiLvlStrCache>
                <c:ptCount val="10"/>
                <c:lvl>
                  <c:pt idx="0">
                    <c:v>2014</c:v>
                  </c:pt>
                  <c:pt idx="1">
                    <c:v>2015</c:v>
                  </c:pt>
                  <c:pt idx="2">
                    <c:v>2014</c:v>
                  </c:pt>
                  <c:pt idx="3">
                    <c:v>2015</c:v>
                  </c:pt>
                  <c:pt idx="4">
                    <c:v>2014</c:v>
                  </c:pt>
                  <c:pt idx="5">
                    <c:v>2015</c:v>
                  </c:pt>
                  <c:pt idx="6">
                    <c:v>2014</c:v>
                  </c:pt>
                  <c:pt idx="7">
                    <c:v>2015</c:v>
                  </c:pt>
                  <c:pt idx="8">
                    <c:v>2014</c:v>
                  </c:pt>
                  <c:pt idx="9">
                    <c:v>2015</c:v>
                  </c:pt>
                </c:lvl>
                <c:lvl>
                  <c:pt idx="0">
                    <c:v>Brazil</c:v>
                  </c:pt>
                  <c:pt idx="2">
                    <c:v>Mexico</c:v>
                  </c:pt>
                  <c:pt idx="4">
                    <c:v>Panama</c:v>
                  </c:pt>
                  <c:pt idx="6">
                    <c:v>Venezuela</c:v>
                  </c:pt>
                  <c:pt idx="8">
                    <c:v>Colombia</c:v>
                  </c:pt>
                </c:lvl>
              </c:multiLvlStrCache>
            </c:multiLvlStrRef>
          </c:cat>
          <c:val>
            <c:numRef>
              <c:f>Hoja3!$E$47:$E$56</c:f>
              <c:numCache>
                <c:formatCode>0%</c:formatCode>
                <c:ptCount val="10"/>
                <c:pt idx="0">
                  <c:v>0.31914893617021323</c:v>
                </c:pt>
                <c:pt idx="1">
                  <c:v>0.47058823529411836</c:v>
                </c:pt>
                <c:pt idx="2">
                  <c:v>0.27659574468085107</c:v>
                </c:pt>
                <c:pt idx="3">
                  <c:v>0.26470588235294168</c:v>
                </c:pt>
                <c:pt idx="4">
                  <c:v>4.2553191489361722E-2</c:v>
                </c:pt>
                <c:pt idx="5">
                  <c:v>8.8235294117647217E-2</c:v>
                </c:pt>
                <c:pt idx="6">
                  <c:v>8.510638297872361E-2</c:v>
                </c:pt>
                <c:pt idx="7">
                  <c:v>8.8235294117647217E-2</c:v>
                </c:pt>
                <c:pt idx="8">
                  <c:v>4.2553191489361722E-2</c:v>
                </c:pt>
                <c:pt idx="9">
                  <c:v>2.9411764705882353E-2</c:v>
                </c:pt>
              </c:numCache>
            </c:numRef>
          </c:val>
        </c:ser>
        <c:dLbls>
          <c:showLegendKey val="0"/>
          <c:showVal val="0"/>
          <c:showCatName val="0"/>
          <c:showSerName val="0"/>
          <c:showPercent val="0"/>
          <c:showBubbleSize val="0"/>
        </c:dLbls>
        <c:gapWidth val="32"/>
        <c:axId val="180520448"/>
        <c:axId val="180521984"/>
      </c:barChart>
      <c:catAx>
        <c:axId val="180520448"/>
        <c:scaling>
          <c:orientation val="maxMin"/>
        </c:scaling>
        <c:delete val="0"/>
        <c:axPos val="l"/>
        <c:numFmt formatCode="General" sourceLinked="1"/>
        <c:majorTickMark val="out"/>
        <c:minorTickMark val="none"/>
        <c:tickLblPos val="nextTo"/>
        <c:txPr>
          <a:bodyPr/>
          <a:lstStyle/>
          <a:p>
            <a:pPr>
              <a:defRPr lang="es-ES" sz="1200" b="1"/>
            </a:pPr>
            <a:endParaRPr lang="es-UY"/>
          </a:p>
        </c:txPr>
        <c:crossAx val="180521984"/>
        <c:crosses val="autoZero"/>
        <c:auto val="1"/>
        <c:lblAlgn val="ctr"/>
        <c:lblOffset val="100"/>
        <c:noMultiLvlLbl val="0"/>
      </c:catAx>
      <c:valAx>
        <c:axId val="180521984"/>
        <c:scaling>
          <c:orientation val="minMax"/>
        </c:scaling>
        <c:delete val="1"/>
        <c:axPos val="t"/>
        <c:numFmt formatCode="0%" sourceLinked="1"/>
        <c:majorTickMark val="out"/>
        <c:minorTickMark val="none"/>
        <c:tickLblPos val="none"/>
        <c:crossAx val="180520448"/>
        <c:crosses val="autoZero"/>
        <c:crossBetween val="between"/>
      </c:valAx>
    </c:plotArea>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3"/>
          <c:dPt>
            <c:idx val="0"/>
            <c:bubble3D val="0"/>
            <c:spPr>
              <a:solidFill>
                <a:schemeClr val="tx2"/>
              </a:solidFill>
            </c:spPr>
          </c:dPt>
          <c:dPt>
            <c:idx val="1"/>
            <c:bubble3D val="0"/>
            <c:spPr>
              <a:solidFill>
                <a:srgbClr val="009999"/>
              </a:solidFill>
            </c:spPr>
          </c:dPt>
          <c:dPt>
            <c:idx val="2"/>
            <c:bubble3D val="0"/>
            <c:spPr>
              <a:solidFill>
                <a:schemeClr val="accent5"/>
              </a:solidFill>
            </c:spPr>
          </c:dPt>
          <c:dPt>
            <c:idx val="3"/>
            <c:bubble3D val="0"/>
            <c:spPr>
              <a:solidFill>
                <a:srgbClr val="EAB200"/>
              </a:solidFill>
            </c:spPr>
          </c:dPt>
          <c:dPt>
            <c:idx val="4"/>
            <c:bubble3D val="0"/>
            <c:spPr>
              <a:solidFill>
                <a:srgbClr val="FFC000"/>
              </a:solidFill>
            </c:spPr>
          </c:dPt>
          <c:dPt>
            <c:idx val="5"/>
            <c:bubble3D val="0"/>
            <c:spPr>
              <a:solidFill>
                <a:srgbClr val="FFCC66"/>
              </a:solidFill>
            </c:spPr>
          </c:dPt>
          <c:dPt>
            <c:idx val="6"/>
            <c:bubble3D val="0"/>
            <c:spPr>
              <a:solidFill>
                <a:srgbClr val="E46C0A"/>
              </a:solidFill>
            </c:spPr>
          </c:dPt>
          <c:dLbls>
            <c:dLbl>
              <c:idx val="0"/>
              <c:numFmt formatCode="#,##0" sourceLinked="0"/>
              <c:spPr/>
              <c:txPr>
                <a:bodyPr/>
                <a:lstStyle/>
                <a:p>
                  <a:pPr>
                    <a:defRPr sz="1300" b="1">
                      <a:solidFill>
                        <a:schemeClr val="bg1"/>
                      </a:solidFill>
                    </a:defRPr>
                  </a:pPr>
                  <a:endParaRPr lang="es-UY"/>
                </a:p>
              </c:txPr>
              <c:showLegendKey val="0"/>
              <c:showVal val="1"/>
              <c:showCatName val="0"/>
              <c:showSerName val="0"/>
              <c:showPercent val="0"/>
              <c:showBubbleSize val="0"/>
            </c:dLbl>
            <c:numFmt formatCode="#,##0" sourceLinked="0"/>
            <c:spPr>
              <a:noFill/>
              <a:ln>
                <a:noFill/>
              </a:ln>
              <a:effectLst/>
            </c:spPr>
            <c:txPr>
              <a:bodyPr/>
              <a:lstStyle/>
              <a:p>
                <a:pPr>
                  <a:defRPr sz="1300" b="1"/>
                </a:pPr>
                <a:endParaRPr lang="es-UY"/>
              </a:p>
            </c:txPr>
            <c:showLegendKey val="0"/>
            <c:showVal val="1"/>
            <c:showCatName val="0"/>
            <c:showSerName val="0"/>
            <c:showPercent val="0"/>
            <c:showBubbleSize val="0"/>
            <c:showLeaderLines val="1"/>
            <c:extLst>
              <c:ext xmlns:c15="http://schemas.microsoft.com/office/drawing/2012/chart" uri="{CE6537A1-D6FC-4f65-9D91-7224C49458BB}"/>
            </c:extLst>
          </c:dLbls>
          <c:cat>
            <c:strRef>
              <c:f>Hoja3!$A$6:$A$12</c:f>
              <c:strCache>
                <c:ptCount val="7"/>
                <c:pt idx="0">
                  <c:v>Financial Services</c:v>
                </c:pt>
                <c:pt idx="1">
                  <c:v>Software y IT </c:v>
                </c:pt>
                <c:pt idx="2">
                  <c:v>Business Services</c:v>
                </c:pt>
                <c:pt idx="3">
                  <c:v>Energías renovables</c:v>
                </c:pt>
                <c:pt idx="4">
                  <c:v>Alimentos</c:v>
                </c:pt>
                <c:pt idx="5">
                  <c:v>Farma</c:v>
                </c:pt>
                <c:pt idx="6">
                  <c:v>Biotecnología</c:v>
                </c:pt>
              </c:strCache>
            </c:strRef>
          </c:cat>
          <c:val>
            <c:numRef>
              <c:f>Hoja3!$B$6:$B$12</c:f>
              <c:numCache>
                <c:formatCode>_(* #,##0.00_);_(* \(#,##0.00\);_(* "-"??_);_(@_)</c:formatCode>
                <c:ptCount val="7"/>
                <c:pt idx="0">
                  <c:v>94</c:v>
                </c:pt>
                <c:pt idx="1">
                  <c:v>72</c:v>
                </c:pt>
                <c:pt idx="2">
                  <c:v>69</c:v>
                </c:pt>
                <c:pt idx="3">
                  <c:v>57</c:v>
                </c:pt>
                <c:pt idx="4">
                  <c:v>38</c:v>
                </c:pt>
                <c:pt idx="5">
                  <c:v>13</c:v>
                </c:pt>
                <c:pt idx="6">
                  <c:v>10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205102593643653"/>
          <c:y val="0.22934898205299137"/>
          <c:w val="0.20209529519786745"/>
          <c:h val="0.4637536064481001"/>
        </c:manualLayout>
      </c:layout>
      <c:overlay val="0"/>
      <c:txPr>
        <a:bodyPr/>
        <a:lstStyle/>
        <a:p>
          <a:pPr>
            <a:defRPr sz="1200" b="1"/>
          </a:pPr>
          <a:endParaRPr lang="es-UY"/>
        </a:p>
      </c:txPr>
    </c:legend>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773308259372911"/>
          <c:y val="7.511994149001712E-2"/>
          <c:w val="0.47037610741499863"/>
          <c:h val="0.7824524374522186"/>
        </c:manualLayout>
      </c:layout>
      <c:doughnutChart>
        <c:varyColors val="1"/>
        <c:ser>
          <c:idx val="0"/>
          <c:order val="0"/>
          <c:dPt>
            <c:idx val="0"/>
            <c:bubble3D val="0"/>
            <c:spPr>
              <a:solidFill>
                <a:schemeClr val="tx2"/>
              </a:solidFill>
            </c:spPr>
          </c:dPt>
          <c:dPt>
            <c:idx val="1"/>
            <c:bubble3D val="0"/>
            <c:spPr>
              <a:solidFill>
                <a:srgbClr val="009999"/>
              </a:solidFill>
            </c:spPr>
          </c:dPt>
          <c:dPt>
            <c:idx val="2"/>
            <c:bubble3D val="0"/>
            <c:spPr>
              <a:solidFill>
                <a:schemeClr val="accent5"/>
              </a:solidFill>
            </c:spPr>
          </c:dPt>
          <c:dPt>
            <c:idx val="3"/>
            <c:bubble3D val="0"/>
            <c:spPr>
              <a:solidFill>
                <a:srgbClr val="EAB200"/>
              </a:solidFill>
            </c:spPr>
          </c:dPt>
          <c:dPt>
            <c:idx val="4"/>
            <c:bubble3D val="0"/>
            <c:spPr>
              <a:solidFill>
                <a:srgbClr val="FFC000"/>
              </a:solidFill>
            </c:spPr>
          </c:dPt>
          <c:dPt>
            <c:idx val="5"/>
            <c:bubble3D val="0"/>
            <c:spPr>
              <a:solidFill>
                <a:srgbClr val="E46C0A"/>
              </a:solidFill>
            </c:spPr>
          </c:dPt>
          <c:dLbls>
            <c:dLbl>
              <c:idx val="0"/>
              <c:spPr/>
              <c:txPr>
                <a:bodyPr/>
                <a:lstStyle/>
                <a:p>
                  <a:pPr>
                    <a:defRPr sz="1300" b="1">
                      <a:solidFill>
                        <a:schemeClr val="bg1"/>
                      </a:solidFill>
                    </a:defRPr>
                  </a:pPr>
                  <a:endParaRPr lang="es-UY"/>
                </a:p>
              </c:txPr>
              <c:showLegendKey val="0"/>
              <c:showVal val="1"/>
              <c:showCatName val="0"/>
              <c:showSerName val="0"/>
              <c:showPercent val="0"/>
              <c:showBubbleSize val="0"/>
            </c:dLbl>
            <c:spPr>
              <a:noFill/>
              <a:ln>
                <a:noFill/>
              </a:ln>
              <a:effectLst/>
            </c:spPr>
            <c:txPr>
              <a:bodyPr/>
              <a:lstStyle/>
              <a:p>
                <a:pPr>
                  <a:defRPr sz="1300" b="1"/>
                </a:pPr>
                <a:endParaRPr lang="es-UY"/>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Hoja4!$F$8:$F$13</c:f>
              <c:strCache>
                <c:ptCount val="6"/>
                <c:pt idx="0">
                  <c:v>Servicios otros</c:v>
                </c:pt>
                <c:pt idx="1">
                  <c:v>Industria</c:v>
                </c:pt>
                <c:pt idx="2">
                  <c:v>Energia</c:v>
                </c:pt>
                <c:pt idx="3">
                  <c:v>Construcción e infraestructura</c:v>
                </c:pt>
                <c:pt idx="4">
                  <c:v>Agro negocios</c:v>
                </c:pt>
                <c:pt idx="5">
                  <c:v>Logistica</c:v>
                </c:pt>
              </c:strCache>
            </c:strRef>
          </c:cat>
          <c:val>
            <c:numRef>
              <c:f>Hoja4!$G$8:$G$13</c:f>
              <c:numCache>
                <c:formatCode>0%</c:formatCode>
                <c:ptCount val="6"/>
                <c:pt idx="0">
                  <c:v>0.2758620689655174</c:v>
                </c:pt>
                <c:pt idx="1">
                  <c:v>0.18390804597701157</c:v>
                </c:pt>
                <c:pt idx="2">
                  <c:v>0.14942528735632199</c:v>
                </c:pt>
                <c:pt idx="3">
                  <c:v>0.13793103448275873</c:v>
                </c:pt>
                <c:pt idx="4">
                  <c:v>4.5977011494252866E-2</c:v>
                </c:pt>
                <c:pt idx="5">
                  <c:v>3.4482758620689655E-2</c:v>
                </c:pt>
              </c:numCache>
            </c:numRef>
          </c:val>
        </c:ser>
        <c:dLbls>
          <c:showLegendKey val="0"/>
          <c:showVal val="0"/>
          <c:showCatName val="0"/>
          <c:showSerName val="0"/>
          <c:showPercent val="0"/>
          <c:showBubbleSize val="0"/>
          <c:showLeaderLines val="1"/>
        </c:dLbls>
        <c:firstSliceAng val="0"/>
        <c:holeSize val="50"/>
      </c:doughnutChart>
    </c:plotArea>
    <c:legend>
      <c:legendPos val="l"/>
      <c:layout>
        <c:manualLayout>
          <c:xMode val="edge"/>
          <c:yMode val="edge"/>
          <c:x val="2.0231213297323393E-2"/>
          <c:y val="9.2897847346712747E-2"/>
          <c:w val="0.21934936338385366"/>
          <c:h val="0.82261776525254271"/>
        </c:manualLayout>
      </c:layout>
      <c:overlay val="0"/>
      <c:txPr>
        <a:bodyPr/>
        <a:lstStyle/>
        <a:p>
          <a:pPr rtl="0">
            <a:defRPr sz="1200" b="1"/>
          </a:pPr>
          <a:endParaRPr lang="es-UY"/>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RESUMEN!$C$26</c:f>
              <c:strCache>
                <c:ptCount val="1"/>
                <c:pt idx="0">
                  <c:v>China</c:v>
                </c:pt>
              </c:strCache>
            </c:strRef>
          </c:tx>
          <c:spPr>
            <a:solidFill>
              <a:schemeClr val="tx2"/>
            </a:solidFill>
          </c:spPr>
          <c:invertIfNegative val="0"/>
          <c:dLbls>
            <c:spPr>
              <a:noFill/>
              <a:ln>
                <a:noFill/>
              </a:ln>
              <a:effectLst/>
            </c:spPr>
            <c:txPr>
              <a:bodyPr/>
              <a:lstStyle/>
              <a:p>
                <a:pPr>
                  <a:defRPr lang="es-ES" sz="1200" b="1">
                    <a:solidFill>
                      <a:schemeClr val="bg1"/>
                    </a:solidFill>
                  </a:defRPr>
                </a:pPr>
                <a:endParaRPr lang="es-UY"/>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RESUMEN!$B$37:$B$42</c:f>
              <c:numCache>
                <c:formatCode>General</c:formatCode>
                <c:ptCount val="6"/>
                <c:pt idx="0">
                  <c:v>2010</c:v>
                </c:pt>
                <c:pt idx="1">
                  <c:v>2011</c:v>
                </c:pt>
                <c:pt idx="2">
                  <c:v>2012</c:v>
                </c:pt>
                <c:pt idx="3">
                  <c:v>2013</c:v>
                </c:pt>
                <c:pt idx="4">
                  <c:v>2014</c:v>
                </c:pt>
                <c:pt idx="5">
                  <c:v>2015</c:v>
                </c:pt>
              </c:numCache>
            </c:numRef>
          </c:cat>
          <c:val>
            <c:numRef>
              <c:f>RESUMEN!$C$37:$C$42</c:f>
              <c:numCache>
                <c:formatCode>0%</c:formatCode>
                <c:ptCount val="6"/>
                <c:pt idx="0">
                  <c:v>0.50361489088488975</c:v>
                </c:pt>
                <c:pt idx="1">
                  <c:v>0.5194682851037975</c:v>
                </c:pt>
                <c:pt idx="2">
                  <c:v>0.55263609223747812</c:v>
                </c:pt>
                <c:pt idx="3">
                  <c:v>0.57882886813645862</c:v>
                </c:pt>
                <c:pt idx="4">
                  <c:v>0.60397218651843165</c:v>
                </c:pt>
                <c:pt idx="5">
                  <c:v>0.66627955967717734</c:v>
                </c:pt>
              </c:numCache>
            </c:numRef>
          </c:val>
        </c:ser>
        <c:ser>
          <c:idx val="1"/>
          <c:order val="1"/>
          <c:tx>
            <c:strRef>
              <c:f>RESUMEN!$D$26</c:f>
              <c:strCache>
                <c:ptCount val="1"/>
                <c:pt idx="0">
                  <c:v>Brasil</c:v>
                </c:pt>
              </c:strCache>
            </c:strRef>
          </c:tx>
          <c:spPr>
            <a:solidFill>
              <a:schemeClr val="accent5">
                <a:lumMod val="75000"/>
              </a:schemeClr>
            </a:solidFill>
          </c:spPr>
          <c:invertIfNegative val="0"/>
          <c:cat>
            <c:numRef>
              <c:f>RESUMEN!$B$37:$B$42</c:f>
              <c:numCache>
                <c:formatCode>General</c:formatCode>
                <c:ptCount val="6"/>
                <c:pt idx="0">
                  <c:v>2010</c:v>
                </c:pt>
                <c:pt idx="1">
                  <c:v>2011</c:v>
                </c:pt>
                <c:pt idx="2">
                  <c:v>2012</c:v>
                </c:pt>
                <c:pt idx="3">
                  <c:v>2013</c:v>
                </c:pt>
                <c:pt idx="4">
                  <c:v>2014</c:v>
                </c:pt>
                <c:pt idx="5">
                  <c:v>2015</c:v>
                </c:pt>
              </c:numCache>
            </c:numRef>
          </c:cat>
          <c:val>
            <c:numRef>
              <c:f>RESUMEN!$D$37:$D$42</c:f>
              <c:numCache>
                <c:formatCode>0.0%</c:formatCode>
                <c:ptCount val="6"/>
                <c:pt idx="0">
                  <c:v>0.18522741148150776</c:v>
                </c:pt>
                <c:pt idx="1">
                  <c:v>0.18235059295702594</c:v>
                </c:pt>
                <c:pt idx="2">
                  <c:v>0.16044918007355621</c:v>
                </c:pt>
                <c:pt idx="3">
                  <c:v>0.14987868627380752</c:v>
                </c:pt>
                <c:pt idx="4">
                  <c:v>0.13996131830890529</c:v>
                </c:pt>
                <c:pt idx="5">
                  <c:v>0.10753511853900326</c:v>
                </c:pt>
              </c:numCache>
            </c:numRef>
          </c:val>
        </c:ser>
        <c:ser>
          <c:idx val="2"/>
          <c:order val="2"/>
          <c:tx>
            <c:strRef>
              <c:f>RESUMEN!$E$26</c:f>
              <c:strCache>
                <c:ptCount val="1"/>
                <c:pt idx="0">
                  <c:v>Rusia</c:v>
                </c:pt>
              </c:strCache>
            </c:strRef>
          </c:tx>
          <c:spPr>
            <a:solidFill>
              <a:schemeClr val="accent3"/>
            </a:solidFill>
          </c:spPr>
          <c:invertIfNegative val="0"/>
          <c:cat>
            <c:numRef>
              <c:f>RESUMEN!$B$37:$B$42</c:f>
              <c:numCache>
                <c:formatCode>General</c:formatCode>
                <c:ptCount val="6"/>
                <c:pt idx="0">
                  <c:v>2010</c:v>
                </c:pt>
                <c:pt idx="1">
                  <c:v>2011</c:v>
                </c:pt>
                <c:pt idx="2">
                  <c:v>2012</c:v>
                </c:pt>
                <c:pt idx="3">
                  <c:v>2013</c:v>
                </c:pt>
                <c:pt idx="4">
                  <c:v>2014</c:v>
                </c:pt>
                <c:pt idx="5">
                  <c:v>2015</c:v>
                </c:pt>
              </c:numCache>
            </c:numRef>
          </c:cat>
          <c:val>
            <c:numRef>
              <c:f>RESUMEN!$E$37:$E$42</c:f>
              <c:numCache>
                <c:formatCode>0.0%</c:formatCode>
                <c:ptCount val="6"/>
                <c:pt idx="0">
                  <c:v>0.13640814445273444</c:v>
                </c:pt>
                <c:pt idx="1">
                  <c:v>0.14182135184164396</c:v>
                </c:pt>
                <c:pt idx="2">
                  <c:v>0.14167528377753624</c:v>
                </c:pt>
                <c:pt idx="3">
                  <c:v>0.13571910407050894</c:v>
                </c:pt>
                <c:pt idx="4">
                  <c:v>0.11752149050392396</c:v>
                </c:pt>
                <c:pt idx="5">
                  <c:v>8.0365740576438208E-2</c:v>
                </c:pt>
              </c:numCache>
            </c:numRef>
          </c:val>
        </c:ser>
        <c:ser>
          <c:idx val="3"/>
          <c:order val="3"/>
          <c:tx>
            <c:strRef>
              <c:f>RESUMEN!$F$26</c:f>
              <c:strCache>
                <c:ptCount val="1"/>
                <c:pt idx="0">
                  <c:v>India</c:v>
                </c:pt>
              </c:strCache>
            </c:strRef>
          </c:tx>
          <c:spPr>
            <a:solidFill>
              <a:schemeClr val="accent6">
                <a:lumMod val="75000"/>
              </a:schemeClr>
            </a:solidFill>
          </c:spPr>
          <c:invertIfNegative val="0"/>
          <c:cat>
            <c:numRef>
              <c:f>RESUMEN!$B$37:$B$42</c:f>
              <c:numCache>
                <c:formatCode>General</c:formatCode>
                <c:ptCount val="6"/>
                <c:pt idx="0">
                  <c:v>2010</c:v>
                </c:pt>
                <c:pt idx="1">
                  <c:v>2011</c:v>
                </c:pt>
                <c:pt idx="2">
                  <c:v>2012</c:v>
                </c:pt>
                <c:pt idx="3">
                  <c:v>2013</c:v>
                </c:pt>
                <c:pt idx="4">
                  <c:v>2014</c:v>
                </c:pt>
                <c:pt idx="5">
                  <c:v>2015</c:v>
                </c:pt>
              </c:numCache>
            </c:numRef>
          </c:cat>
          <c:val>
            <c:numRef>
              <c:f>RESUMEN!$F$37:$F$42</c:f>
              <c:numCache>
                <c:formatCode>0.0%</c:formatCode>
                <c:ptCount val="6"/>
                <c:pt idx="0">
                  <c:v>0.14327564044075419</c:v>
                </c:pt>
                <c:pt idx="1">
                  <c:v>0.12724838162452756</c:v>
                </c:pt>
                <c:pt idx="2">
                  <c:v>0.11931530810528568</c:v>
                </c:pt>
                <c:pt idx="3">
                  <c:v>0.11330238042955618</c:v>
                </c:pt>
                <c:pt idx="4">
                  <c:v>0.11827087444223275</c:v>
                </c:pt>
                <c:pt idx="5">
                  <c:v>0.12683386703866767</c:v>
                </c:pt>
              </c:numCache>
            </c:numRef>
          </c:val>
        </c:ser>
        <c:ser>
          <c:idx val="4"/>
          <c:order val="4"/>
          <c:tx>
            <c:strRef>
              <c:f>RESUMEN!$G$26</c:f>
              <c:strCache>
                <c:ptCount val="1"/>
                <c:pt idx="0">
                  <c:v>Sudáfrica</c:v>
                </c:pt>
              </c:strCache>
            </c:strRef>
          </c:tx>
          <c:spPr>
            <a:solidFill>
              <a:srgbClr val="FFC000"/>
            </a:solidFill>
          </c:spPr>
          <c:invertIfNegative val="0"/>
          <c:cat>
            <c:numRef>
              <c:f>RESUMEN!$B$37:$B$42</c:f>
              <c:numCache>
                <c:formatCode>General</c:formatCode>
                <c:ptCount val="6"/>
                <c:pt idx="0">
                  <c:v>2010</c:v>
                </c:pt>
                <c:pt idx="1">
                  <c:v>2011</c:v>
                </c:pt>
                <c:pt idx="2">
                  <c:v>2012</c:v>
                </c:pt>
                <c:pt idx="3">
                  <c:v>2013</c:v>
                </c:pt>
                <c:pt idx="4">
                  <c:v>2014</c:v>
                </c:pt>
                <c:pt idx="5">
                  <c:v>2015</c:v>
                </c:pt>
              </c:numCache>
            </c:numRef>
          </c:cat>
          <c:val>
            <c:numRef>
              <c:f>RESUMEN!$G$37:$G$42</c:f>
              <c:numCache>
                <c:formatCode>0.0%</c:formatCode>
                <c:ptCount val="6"/>
                <c:pt idx="0">
                  <c:v>3.1473912740115143E-2</c:v>
                </c:pt>
                <c:pt idx="1">
                  <c:v>2.9111388473005113E-2</c:v>
                </c:pt>
                <c:pt idx="2">
                  <c:v>2.592413580614571E-2</c:v>
                </c:pt>
                <c:pt idx="3">
                  <c:v>2.2270961089669174E-2</c:v>
                </c:pt>
                <c:pt idx="4">
                  <c:v>2.0274130226507189E-2</c:v>
                </c:pt>
                <c:pt idx="5">
                  <c:v>1.8985714168716455E-2</c:v>
                </c:pt>
              </c:numCache>
            </c:numRef>
          </c:val>
        </c:ser>
        <c:dLbls>
          <c:showLegendKey val="0"/>
          <c:showVal val="0"/>
          <c:showCatName val="0"/>
          <c:showSerName val="0"/>
          <c:showPercent val="0"/>
          <c:showBubbleSize val="0"/>
        </c:dLbls>
        <c:gapWidth val="103"/>
        <c:overlap val="100"/>
        <c:axId val="144854400"/>
        <c:axId val="144856192"/>
      </c:barChart>
      <c:catAx>
        <c:axId val="144854400"/>
        <c:scaling>
          <c:orientation val="minMax"/>
        </c:scaling>
        <c:delete val="0"/>
        <c:axPos val="b"/>
        <c:numFmt formatCode="General" sourceLinked="1"/>
        <c:majorTickMark val="out"/>
        <c:minorTickMark val="none"/>
        <c:tickLblPos val="nextTo"/>
        <c:txPr>
          <a:bodyPr/>
          <a:lstStyle/>
          <a:p>
            <a:pPr>
              <a:defRPr lang="es-ES" sz="1200" b="1"/>
            </a:pPr>
            <a:endParaRPr lang="es-UY"/>
          </a:p>
        </c:txPr>
        <c:crossAx val="144856192"/>
        <c:crosses val="autoZero"/>
        <c:auto val="1"/>
        <c:lblAlgn val="ctr"/>
        <c:lblOffset val="100"/>
        <c:noMultiLvlLbl val="0"/>
      </c:catAx>
      <c:valAx>
        <c:axId val="144856192"/>
        <c:scaling>
          <c:orientation val="minMax"/>
          <c:max val="1"/>
        </c:scaling>
        <c:delete val="1"/>
        <c:axPos val="l"/>
        <c:numFmt formatCode="0%" sourceLinked="1"/>
        <c:majorTickMark val="out"/>
        <c:minorTickMark val="none"/>
        <c:tickLblPos val="none"/>
        <c:crossAx val="144854400"/>
        <c:crosses val="autoZero"/>
        <c:crossBetween val="between"/>
      </c:valAx>
    </c:plotArea>
    <c:legend>
      <c:legendPos val="b"/>
      <c:overlay val="0"/>
      <c:txPr>
        <a:bodyPr/>
        <a:lstStyle/>
        <a:p>
          <a:pPr>
            <a:defRPr lang="es-ES" sz="1200" b="1"/>
          </a:pPr>
          <a:endParaRPr lang="es-UY"/>
        </a:p>
      </c:txPr>
    </c:legend>
    <c:plotVisOnly val="1"/>
    <c:dispBlanksAs val="gap"/>
    <c:showDLblsOverMax val="0"/>
  </c:chart>
  <c:spPr>
    <a:ln>
      <a:noFill/>
    </a:ln>
  </c:spPr>
  <c:txPr>
    <a:bodyPr/>
    <a:lstStyle/>
    <a:p>
      <a:pPr>
        <a:defRPr sz="1100"/>
      </a:pPr>
      <a:endParaRPr lang="es-UY"/>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BRICS!$A$31</c:f>
              <c:strCache>
                <c:ptCount val="1"/>
                <c:pt idx="0">
                  <c:v>China</c:v>
                </c:pt>
              </c:strCache>
            </c:strRef>
          </c:tx>
          <c:spPr>
            <a:solidFill>
              <a:srgbClr val="1F497D"/>
            </a:solidFill>
          </c:spPr>
          <c:invertIfNegative val="0"/>
          <c:dLbls>
            <c:spPr>
              <a:noFill/>
              <a:ln>
                <a:noFill/>
              </a:ln>
              <a:effectLst/>
            </c:spPr>
            <c:txPr>
              <a:bodyPr/>
              <a:lstStyle/>
              <a:p>
                <a:pPr>
                  <a:defRPr lang="es-ES" sz="1200" b="1">
                    <a:solidFill>
                      <a:schemeClr val="bg1"/>
                    </a:solidFill>
                  </a:defRPr>
                </a:pPr>
                <a:endParaRPr lang="es-UY"/>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BRICS!$B$30:$G$30</c:f>
              <c:strCache>
                <c:ptCount val="6"/>
                <c:pt idx="0">
                  <c:v>2010</c:v>
                </c:pt>
                <c:pt idx="1">
                  <c:v>2011</c:v>
                </c:pt>
                <c:pt idx="2">
                  <c:v>2012</c:v>
                </c:pt>
                <c:pt idx="3">
                  <c:v>2013</c:v>
                </c:pt>
                <c:pt idx="4">
                  <c:v>2014</c:v>
                </c:pt>
                <c:pt idx="5">
                  <c:v>2015</c:v>
                </c:pt>
              </c:strCache>
            </c:strRef>
          </c:cat>
          <c:val>
            <c:numRef>
              <c:f>BRICS!$B$31:$G$31</c:f>
              <c:numCache>
                <c:formatCode>0%</c:formatCode>
                <c:ptCount val="6"/>
                <c:pt idx="0">
                  <c:v>0.46538322998283455</c:v>
                </c:pt>
                <c:pt idx="1">
                  <c:v>0.50941017586754811</c:v>
                </c:pt>
                <c:pt idx="2">
                  <c:v>0.71735867238293094</c:v>
                </c:pt>
                <c:pt idx="3">
                  <c:v>0.58081584458780067</c:v>
                </c:pt>
                <c:pt idx="4">
                  <c:v>0.5890746332096447</c:v>
                </c:pt>
                <c:pt idx="5">
                  <c:v>0.75017599798321088</c:v>
                </c:pt>
              </c:numCache>
            </c:numRef>
          </c:val>
        </c:ser>
        <c:ser>
          <c:idx val="1"/>
          <c:order val="1"/>
          <c:tx>
            <c:strRef>
              <c:f>BRICS!$A$32</c:f>
              <c:strCache>
                <c:ptCount val="1"/>
                <c:pt idx="0">
                  <c:v>Brasil</c:v>
                </c:pt>
              </c:strCache>
            </c:strRef>
          </c:tx>
          <c:spPr>
            <a:solidFill>
              <a:srgbClr val="31859C"/>
            </a:solidFill>
          </c:spPr>
          <c:invertIfNegative val="0"/>
          <c:cat>
            <c:strRef>
              <c:f>BRICS!$B$30:$G$30</c:f>
              <c:strCache>
                <c:ptCount val="6"/>
                <c:pt idx="0">
                  <c:v>2010</c:v>
                </c:pt>
                <c:pt idx="1">
                  <c:v>2011</c:v>
                </c:pt>
                <c:pt idx="2">
                  <c:v>2012</c:v>
                </c:pt>
                <c:pt idx="3">
                  <c:v>2013</c:v>
                </c:pt>
                <c:pt idx="4">
                  <c:v>2014</c:v>
                </c:pt>
                <c:pt idx="5">
                  <c:v>2015</c:v>
                </c:pt>
              </c:strCache>
            </c:strRef>
          </c:cat>
          <c:val>
            <c:numRef>
              <c:f>BRICS!$B$32:$G$32</c:f>
              <c:numCache>
                <c:formatCode>0%</c:formatCode>
                <c:ptCount val="6"/>
                <c:pt idx="0">
                  <c:v>0.14919522894825088</c:v>
                </c:pt>
                <c:pt idx="1">
                  <c:v>7.5480567397685314E-2</c:v>
                </c:pt>
                <c:pt idx="2">
                  <c:v>-4.3309205287005867E-2</c:v>
                </c:pt>
                <c:pt idx="3">
                  <c:v>-6.3546952166487845E-3</c:v>
                </c:pt>
                <c:pt idx="4">
                  <c:v>1.0670595394477267E-2</c:v>
                </c:pt>
                <c:pt idx="5">
                  <c:v>1.8064368975079584E-2</c:v>
                </c:pt>
              </c:numCache>
            </c:numRef>
          </c:val>
        </c:ser>
        <c:ser>
          <c:idx val="2"/>
          <c:order val="2"/>
          <c:tx>
            <c:strRef>
              <c:f>BRICS!$A$33</c:f>
              <c:strCache>
                <c:ptCount val="1"/>
                <c:pt idx="0">
                  <c:v>Rusia</c:v>
                </c:pt>
              </c:strCache>
            </c:strRef>
          </c:tx>
          <c:spPr>
            <a:solidFill>
              <a:srgbClr val="9BBB59"/>
            </a:solidFill>
          </c:spPr>
          <c:invertIfNegative val="0"/>
          <c:cat>
            <c:strRef>
              <c:f>BRICS!$B$30:$G$30</c:f>
              <c:strCache>
                <c:ptCount val="6"/>
                <c:pt idx="0">
                  <c:v>2010</c:v>
                </c:pt>
                <c:pt idx="1">
                  <c:v>2011</c:v>
                </c:pt>
                <c:pt idx="2">
                  <c:v>2012</c:v>
                </c:pt>
                <c:pt idx="3">
                  <c:v>2013</c:v>
                </c:pt>
                <c:pt idx="4">
                  <c:v>2014</c:v>
                </c:pt>
                <c:pt idx="5">
                  <c:v>2015</c:v>
                </c:pt>
              </c:strCache>
            </c:strRef>
          </c:cat>
          <c:val>
            <c:numRef>
              <c:f>BRICS!$B$33:$G$33</c:f>
              <c:numCache>
                <c:formatCode>0%</c:formatCode>
                <c:ptCount val="6"/>
                <c:pt idx="0">
                  <c:v>0.27807801570066054</c:v>
                </c:pt>
                <c:pt idx="1">
                  <c:v>0.33186587825993208</c:v>
                </c:pt>
                <c:pt idx="2">
                  <c:v>0.23221331471802301</c:v>
                </c:pt>
                <c:pt idx="3">
                  <c:v>0.38068824932266743</c:v>
                </c:pt>
                <c:pt idx="4">
                  <c:v>0.30718104886637521</c:v>
                </c:pt>
                <c:pt idx="5">
                  <c:v>0.15618734060418341</c:v>
                </c:pt>
              </c:numCache>
            </c:numRef>
          </c:val>
        </c:ser>
        <c:ser>
          <c:idx val="3"/>
          <c:order val="3"/>
          <c:tx>
            <c:strRef>
              <c:f>BRICS!$A$34</c:f>
              <c:strCache>
                <c:ptCount val="1"/>
                <c:pt idx="0">
                  <c:v>India</c:v>
                </c:pt>
              </c:strCache>
            </c:strRef>
          </c:tx>
          <c:spPr>
            <a:solidFill>
              <a:srgbClr val="E46C0A"/>
            </a:solidFill>
          </c:spPr>
          <c:invertIfNegative val="0"/>
          <c:cat>
            <c:strRef>
              <c:f>BRICS!$B$30:$G$30</c:f>
              <c:strCache>
                <c:ptCount val="6"/>
                <c:pt idx="0">
                  <c:v>2010</c:v>
                </c:pt>
                <c:pt idx="1">
                  <c:v>2011</c:v>
                </c:pt>
                <c:pt idx="2">
                  <c:v>2012</c:v>
                </c:pt>
                <c:pt idx="3">
                  <c:v>2013</c:v>
                </c:pt>
                <c:pt idx="4">
                  <c:v>2014</c:v>
                </c:pt>
                <c:pt idx="5">
                  <c:v>2015</c:v>
                </c:pt>
              </c:strCache>
            </c:strRef>
          </c:cat>
          <c:val>
            <c:numRef>
              <c:f>BRICS!$B$34:$G$34</c:f>
              <c:numCache>
                <c:formatCode>0%</c:formatCode>
                <c:ptCount val="6"/>
                <c:pt idx="0">
                  <c:v>0.10785529818112126</c:v>
                </c:pt>
                <c:pt idx="1">
                  <c:v>8.4996003162365066E-2</c:v>
                </c:pt>
                <c:pt idx="2">
                  <c:v>6.9328501643616841E-2</c:v>
                </c:pt>
                <c:pt idx="3">
                  <c:v>9.0412357261226654E-3</c:v>
                </c:pt>
                <c:pt idx="4">
                  <c:v>5.6378867468142795E-2</c:v>
                </c:pt>
                <c:pt idx="5">
                  <c:v>4.4115631418697308E-2</c:v>
                </c:pt>
              </c:numCache>
            </c:numRef>
          </c:val>
        </c:ser>
        <c:ser>
          <c:idx val="4"/>
          <c:order val="4"/>
          <c:tx>
            <c:strRef>
              <c:f>BRICS!$A$35</c:f>
              <c:strCache>
                <c:ptCount val="1"/>
                <c:pt idx="0">
                  <c:v>Sudáfrica</c:v>
                </c:pt>
              </c:strCache>
            </c:strRef>
          </c:tx>
          <c:spPr>
            <a:solidFill>
              <a:srgbClr val="FFC000"/>
            </a:solidFill>
          </c:spPr>
          <c:invertIfNegative val="0"/>
          <c:cat>
            <c:strRef>
              <c:f>BRICS!$B$30:$G$30</c:f>
              <c:strCache>
                <c:ptCount val="6"/>
                <c:pt idx="0">
                  <c:v>2010</c:v>
                </c:pt>
                <c:pt idx="1">
                  <c:v>2011</c:v>
                </c:pt>
                <c:pt idx="2">
                  <c:v>2012</c:v>
                </c:pt>
                <c:pt idx="3">
                  <c:v>2013</c:v>
                </c:pt>
                <c:pt idx="4">
                  <c:v>2014</c:v>
                </c:pt>
                <c:pt idx="5">
                  <c:v>2015</c:v>
                </c:pt>
              </c:strCache>
            </c:strRef>
          </c:cat>
          <c:val>
            <c:numRef>
              <c:f>BRICS!$B$35:$G$35</c:f>
              <c:numCache>
                <c:formatCode>0%</c:formatCode>
                <c:ptCount val="6"/>
                <c:pt idx="0">
                  <c:v>-5.1177281286608691E-4</c:v>
                </c:pt>
                <c:pt idx="1">
                  <c:v>-1.7526246875308959E-3</c:v>
                </c:pt>
                <c:pt idx="2">
                  <c:v>2.4408716542435406E-2</c:v>
                </c:pt>
                <c:pt idx="3">
                  <c:v>3.5809365580059101E-2</c:v>
                </c:pt>
                <c:pt idx="4">
                  <c:v>3.6694855061360242E-2</c:v>
                </c:pt>
                <c:pt idx="5">
                  <c:v>3.1456661018829511E-2</c:v>
                </c:pt>
              </c:numCache>
            </c:numRef>
          </c:val>
        </c:ser>
        <c:dLbls>
          <c:showLegendKey val="0"/>
          <c:showVal val="0"/>
          <c:showCatName val="0"/>
          <c:showSerName val="0"/>
          <c:showPercent val="0"/>
          <c:showBubbleSize val="0"/>
        </c:dLbls>
        <c:gapWidth val="103"/>
        <c:overlap val="100"/>
        <c:axId val="144892672"/>
        <c:axId val="144894208"/>
      </c:barChart>
      <c:catAx>
        <c:axId val="144892672"/>
        <c:scaling>
          <c:orientation val="minMax"/>
        </c:scaling>
        <c:delete val="0"/>
        <c:axPos val="b"/>
        <c:numFmt formatCode="General" sourceLinked="0"/>
        <c:majorTickMark val="out"/>
        <c:minorTickMark val="none"/>
        <c:tickLblPos val="nextTo"/>
        <c:txPr>
          <a:bodyPr/>
          <a:lstStyle/>
          <a:p>
            <a:pPr>
              <a:defRPr lang="es-ES" sz="1200" b="1"/>
            </a:pPr>
            <a:endParaRPr lang="es-UY"/>
          </a:p>
        </c:txPr>
        <c:crossAx val="144894208"/>
        <c:crosses val="autoZero"/>
        <c:auto val="1"/>
        <c:lblAlgn val="ctr"/>
        <c:lblOffset val="100"/>
        <c:noMultiLvlLbl val="0"/>
      </c:catAx>
      <c:valAx>
        <c:axId val="144894208"/>
        <c:scaling>
          <c:orientation val="minMax"/>
          <c:max val="1"/>
          <c:min val="0"/>
        </c:scaling>
        <c:delete val="1"/>
        <c:axPos val="l"/>
        <c:numFmt formatCode="0%" sourceLinked="1"/>
        <c:majorTickMark val="out"/>
        <c:minorTickMark val="none"/>
        <c:tickLblPos val="none"/>
        <c:crossAx val="144892672"/>
        <c:crosses val="autoZero"/>
        <c:crossBetween val="between"/>
      </c:valAx>
    </c:plotArea>
    <c:legend>
      <c:legendPos val="b"/>
      <c:overlay val="0"/>
      <c:txPr>
        <a:bodyPr/>
        <a:lstStyle/>
        <a:p>
          <a:pPr>
            <a:defRPr lang="es-ES" sz="1200" b="1"/>
          </a:pPr>
          <a:endParaRPr lang="es-UY"/>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223826567133684"/>
          <c:y val="5.9633945967862027E-2"/>
          <c:w val="0.5716475656511526"/>
          <c:h val="0.67078050050019289"/>
        </c:manualLayout>
      </c:layout>
      <c:doughnutChart>
        <c:varyColors val="1"/>
        <c:ser>
          <c:idx val="0"/>
          <c:order val="0"/>
          <c:tx>
            <c:strRef>
              <c:f>'M productos'!$K$34</c:f>
              <c:strCache>
                <c:ptCount val="1"/>
                <c:pt idx="0">
                  <c:v>Part. % 2015</c:v>
                </c:pt>
              </c:strCache>
            </c:strRef>
          </c:tx>
          <c:explosion val="4"/>
          <c:dPt>
            <c:idx val="2"/>
            <c:bubble3D val="0"/>
            <c:spPr>
              <a:solidFill>
                <a:srgbClr val="FFC000"/>
              </a:solidFill>
            </c:spPr>
          </c:dPt>
          <c:dLbls>
            <c:spPr>
              <a:noFill/>
              <a:ln>
                <a:noFill/>
              </a:ln>
              <a:effectLst/>
            </c:spPr>
            <c:txPr>
              <a:bodyPr/>
              <a:lstStyle/>
              <a:p>
                <a:pPr>
                  <a:defRPr lang="es-ES" sz="1300" b="1"/>
                </a:pPr>
                <a:endParaRPr lang="es-UY"/>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'M productos'!$J$35:$J$39</c:f>
              <c:strCache>
                <c:ptCount val="5"/>
                <c:pt idx="0">
                  <c:v>Circuitos integrados</c:v>
                </c:pt>
                <c:pt idx="1">
                  <c:v>Aceites crudos de petroleo</c:v>
                </c:pt>
                <c:pt idx="2">
                  <c:v>Alimentos</c:v>
                </c:pt>
                <c:pt idx="3">
                  <c:v>Minerales de hierro</c:v>
                </c:pt>
                <c:pt idx="4">
                  <c:v>Telefonos celulares</c:v>
                </c:pt>
              </c:strCache>
            </c:strRef>
          </c:cat>
          <c:val>
            <c:numRef>
              <c:f>'M productos'!$K$35:$K$39</c:f>
              <c:numCache>
                <c:formatCode>0%</c:formatCode>
                <c:ptCount val="5"/>
                <c:pt idx="0">
                  <c:v>0.1374168236740097</c:v>
                </c:pt>
                <c:pt idx="1">
                  <c:v>7.9885575537037803E-2</c:v>
                </c:pt>
                <c:pt idx="2">
                  <c:v>6.1573528549596954E-2</c:v>
                </c:pt>
                <c:pt idx="3">
                  <c:v>3.4412510730042888E-2</c:v>
                </c:pt>
                <c:pt idx="4">
                  <c:v>2.9058508083189591E-2</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9.3208352228223088E-2"/>
          <c:y val="0.76664657519403068"/>
          <c:w val="0.86843756441439579"/>
          <c:h val="0.12276970141427221"/>
        </c:manualLayout>
      </c:layout>
      <c:overlay val="0"/>
      <c:txPr>
        <a:bodyPr/>
        <a:lstStyle/>
        <a:p>
          <a:pPr>
            <a:defRPr lang="es-ES" sz="1200" b="1"/>
          </a:pPr>
          <a:endParaRPr lang="es-UY"/>
        </a:p>
      </c:txPr>
    </c:legend>
    <c:plotVisOnly val="1"/>
    <c:dispBlanksAs val="gap"/>
    <c:showDLblsOverMax val="0"/>
  </c:chart>
  <c:txPr>
    <a:bodyPr/>
    <a:lstStyle/>
    <a:p>
      <a:pPr>
        <a:defRPr sz="1800"/>
      </a:pPr>
      <a:endParaRPr lang="es-UY"/>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8"/>
          <c:order val="0"/>
          <c:tx>
            <c:strRef>
              <c:f>Orígenes!$K$7</c:f>
              <c:strCache>
                <c:ptCount val="1"/>
                <c:pt idx="0">
                  <c:v>Part. % 2015</c:v>
                </c:pt>
              </c:strCache>
            </c:strRef>
          </c:tx>
          <c:spPr>
            <a:solidFill>
              <a:srgbClr val="1F497D"/>
            </a:solidFill>
          </c:spPr>
          <c:invertIfNegative val="0"/>
          <c:dLbls>
            <c:numFmt formatCode="0%" sourceLinked="0"/>
            <c:spPr>
              <a:noFill/>
              <a:ln>
                <a:noFill/>
              </a:ln>
              <a:effectLst/>
            </c:spPr>
            <c:txPr>
              <a:bodyPr/>
              <a:lstStyle/>
              <a:p>
                <a:pPr>
                  <a:defRPr sz="1200" b="1">
                    <a:solidFill>
                      <a:schemeClr val="bg1"/>
                    </a:solidFill>
                  </a:defRPr>
                </a:pPr>
                <a:endParaRPr lang="es-UY"/>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Orígenes!$A$8:$A$16</c:f>
              <c:strCache>
                <c:ptCount val="9"/>
                <c:pt idx="0">
                  <c:v>República de Corea</c:v>
                </c:pt>
                <c:pt idx="1">
                  <c:v>Estados Unidos</c:v>
                </c:pt>
                <c:pt idx="2">
                  <c:v>Taipei Chino</c:v>
                </c:pt>
                <c:pt idx="3">
                  <c:v>Japón</c:v>
                </c:pt>
                <c:pt idx="4">
                  <c:v>Alemania</c:v>
                </c:pt>
                <c:pt idx="5">
                  <c:v>Australia</c:v>
                </c:pt>
                <c:pt idx="6">
                  <c:v>Malasia</c:v>
                </c:pt>
                <c:pt idx="7">
                  <c:v>Brasil</c:v>
                </c:pt>
                <c:pt idx="8">
                  <c:v>Suiza</c:v>
                </c:pt>
              </c:strCache>
            </c:strRef>
          </c:cat>
          <c:val>
            <c:numRef>
              <c:f>Orígenes!$K$8:$K$16</c:f>
              <c:numCache>
                <c:formatCode>0.0%</c:formatCode>
                <c:ptCount val="9"/>
                <c:pt idx="0">
                  <c:v>0.10380380532214692</c:v>
                </c:pt>
                <c:pt idx="1">
                  <c:v>8.9520483181174532E-2</c:v>
                </c:pt>
                <c:pt idx="2">
                  <c:v>8.6212472512813138E-2</c:v>
                </c:pt>
                <c:pt idx="3">
                  <c:v>8.5089749812248608E-2</c:v>
                </c:pt>
                <c:pt idx="4">
                  <c:v>5.2144237246488562E-2</c:v>
                </c:pt>
                <c:pt idx="5">
                  <c:v>4.3927377044997135E-2</c:v>
                </c:pt>
                <c:pt idx="6">
                  <c:v>3.1669484594302424E-2</c:v>
                </c:pt>
                <c:pt idx="7">
                  <c:v>2.6366192823316495E-2</c:v>
                </c:pt>
                <c:pt idx="8">
                  <c:v>2.4502460058152067E-2</c:v>
                </c:pt>
              </c:numCache>
            </c:numRef>
          </c:val>
        </c:ser>
        <c:dLbls>
          <c:showLegendKey val="0"/>
          <c:showVal val="0"/>
          <c:showCatName val="0"/>
          <c:showSerName val="0"/>
          <c:showPercent val="0"/>
          <c:showBubbleSize val="0"/>
        </c:dLbls>
        <c:gapWidth val="50"/>
        <c:axId val="144833152"/>
        <c:axId val="148836736"/>
      </c:barChart>
      <c:catAx>
        <c:axId val="144833152"/>
        <c:scaling>
          <c:orientation val="maxMin"/>
        </c:scaling>
        <c:delete val="0"/>
        <c:axPos val="r"/>
        <c:numFmt formatCode="General" sourceLinked="0"/>
        <c:majorTickMark val="out"/>
        <c:minorTickMark val="none"/>
        <c:tickLblPos val="nextTo"/>
        <c:txPr>
          <a:bodyPr/>
          <a:lstStyle/>
          <a:p>
            <a:pPr>
              <a:defRPr sz="1200" b="1"/>
            </a:pPr>
            <a:endParaRPr lang="es-UY"/>
          </a:p>
        </c:txPr>
        <c:crossAx val="148836736"/>
        <c:crosses val="autoZero"/>
        <c:auto val="1"/>
        <c:lblAlgn val="ctr"/>
        <c:lblOffset val="100"/>
        <c:noMultiLvlLbl val="0"/>
      </c:catAx>
      <c:valAx>
        <c:axId val="148836736"/>
        <c:scaling>
          <c:orientation val="maxMin"/>
        </c:scaling>
        <c:delete val="1"/>
        <c:axPos val="t"/>
        <c:numFmt formatCode="0.0%" sourceLinked="1"/>
        <c:majorTickMark val="out"/>
        <c:minorTickMark val="none"/>
        <c:tickLblPos val="none"/>
        <c:crossAx val="144833152"/>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4606155131129"/>
          <c:y val="0.14134395918848094"/>
          <c:w val="0.62973627729192172"/>
          <c:h val="0.77424589690201751"/>
        </c:manualLayout>
      </c:layout>
      <c:barChart>
        <c:barDir val="col"/>
        <c:grouping val="clustered"/>
        <c:varyColors val="0"/>
        <c:ser>
          <c:idx val="1"/>
          <c:order val="1"/>
          <c:tx>
            <c:strRef>
              <c:f>'Serie Import'!$A$7</c:f>
              <c:strCache>
                <c:ptCount val="1"/>
                <c:pt idx="0">
                  <c:v>Importaciones de alimentos</c:v>
                </c:pt>
              </c:strCache>
            </c:strRef>
          </c:tx>
          <c:spPr>
            <a:solidFill>
              <a:srgbClr val="F2B800"/>
            </a:solidFill>
            <a:ln w="50800">
              <a:solidFill>
                <a:srgbClr val="F2B800"/>
              </a:solidFill>
            </a:ln>
          </c:spPr>
          <c:invertIfNegative val="0"/>
          <c:cat>
            <c:numRef>
              <c:f>'Serie Import'!$B$5:$P$5</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'Serie Import'!$B$7:$P$7</c:f>
              <c:numCache>
                <c:formatCode>#,##0</c:formatCode>
                <c:ptCount val="15"/>
                <c:pt idx="0">
                  <c:v>9763.4659999999458</c:v>
                </c:pt>
                <c:pt idx="1">
                  <c:v>10331.858999999948</c:v>
                </c:pt>
                <c:pt idx="2">
                  <c:v>15511.2</c:v>
                </c:pt>
                <c:pt idx="3">
                  <c:v>21784.596000000001</c:v>
                </c:pt>
                <c:pt idx="4">
                  <c:v>22188.241999999998</c:v>
                </c:pt>
                <c:pt idx="5">
                  <c:v>23629.192000000003</c:v>
                </c:pt>
                <c:pt idx="6">
                  <c:v>33199.456000000013</c:v>
                </c:pt>
                <c:pt idx="7">
                  <c:v>50410.326000000001</c:v>
                </c:pt>
                <c:pt idx="8">
                  <c:v>46275.905000000006</c:v>
                </c:pt>
                <c:pt idx="9">
                  <c:v>61015.241999999998</c:v>
                </c:pt>
                <c:pt idx="10">
                  <c:v>76998.934000000008</c:v>
                </c:pt>
                <c:pt idx="11">
                  <c:v>92154.686000000002</c:v>
                </c:pt>
                <c:pt idx="12">
                  <c:v>100792.67500000021</c:v>
                </c:pt>
                <c:pt idx="13">
                  <c:v>107600.67300000002</c:v>
                </c:pt>
                <c:pt idx="14">
                  <c:v>105410.143</c:v>
                </c:pt>
              </c:numCache>
            </c:numRef>
          </c:val>
        </c:ser>
        <c:dLbls>
          <c:showLegendKey val="0"/>
          <c:showVal val="0"/>
          <c:showCatName val="0"/>
          <c:showSerName val="0"/>
          <c:showPercent val="0"/>
          <c:showBubbleSize val="0"/>
        </c:dLbls>
        <c:gapWidth val="150"/>
        <c:axId val="161820032"/>
        <c:axId val="161818112"/>
      </c:barChart>
      <c:lineChart>
        <c:grouping val="standard"/>
        <c:varyColors val="0"/>
        <c:ser>
          <c:idx val="0"/>
          <c:order val="0"/>
          <c:tx>
            <c:strRef>
              <c:f>'Serie Import'!$A$6</c:f>
              <c:strCache>
                <c:ptCount val="1"/>
                <c:pt idx="0">
                  <c:v>Importaciones totales</c:v>
                </c:pt>
              </c:strCache>
            </c:strRef>
          </c:tx>
          <c:spPr>
            <a:ln w="47625">
              <a:solidFill>
                <a:schemeClr val="tx2"/>
              </a:solidFill>
            </a:ln>
          </c:spPr>
          <c:marker>
            <c:symbol val="none"/>
          </c:marker>
          <c:cat>
            <c:numRef>
              <c:f>'Serie Import'!$B$5:$P$5</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'Serie Import'!$B$6:$P$6</c:f>
              <c:numCache>
                <c:formatCode>#,##0</c:formatCode>
                <c:ptCount val="15"/>
                <c:pt idx="0">
                  <c:v>243552.87700000001</c:v>
                </c:pt>
                <c:pt idx="1">
                  <c:v>295170.09899999981</c:v>
                </c:pt>
                <c:pt idx="2">
                  <c:v>412759.79700000002</c:v>
                </c:pt>
                <c:pt idx="3">
                  <c:v>561228.74600000051</c:v>
                </c:pt>
                <c:pt idx="4">
                  <c:v>659952.7560000004</c:v>
                </c:pt>
                <c:pt idx="5">
                  <c:v>791460.86700000043</c:v>
                </c:pt>
                <c:pt idx="6">
                  <c:v>956115.45000000042</c:v>
                </c:pt>
                <c:pt idx="7">
                  <c:v>1132562.165</c:v>
                </c:pt>
                <c:pt idx="8">
                  <c:v>1005555.2189999989</c:v>
                </c:pt>
                <c:pt idx="9">
                  <c:v>1396001.5620000008</c:v>
                </c:pt>
                <c:pt idx="10">
                  <c:v>1743394.8670000003</c:v>
                </c:pt>
                <c:pt idx="11">
                  <c:v>1818199.2259999998</c:v>
                </c:pt>
                <c:pt idx="12">
                  <c:v>1949992.3140000005</c:v>
                </c:pt>
                <c:pt idx="13">
                  <c:v>1958021.3030000008</c:v>
                </c:pt>
                <c:pt idx="14">
                  <c:v>1681670.8130000001</c:v>
                </c:pt>
              </c:numCache>
            </c:numRef>
          </c:val>
          <c:smooth val="0"/>
        </c:ser>
        <c:dLbls>
          <c:showLegendKey val="0"/>
          <c:showVal val="0"/>
          <c:showCatName val="0"/>
          <c:showSerName val="0"/>
          <c:showPercent val="0"/>
          <c:showBubbleSize val="0"/>
        </c:dLbls>
        <c:marker val="1"/>
        <c:smooth val="0"/>
        <c:axId val="161814400"/>
        <c:axId val="161815936"/>
      </c:lineChart>
      <c:catAx>
        <c:axId val="161814400"/>
        <c:scaling>
          <c:orientation val="minMax"/>
        </c:scaling>
        <c:delete val="0"/>
        <c:axPos val="b"/>
        <c:numFmt formatCode="General" sourceLinked="1"/>
        <c:majorTickMark val="out"/>
        <c:minorTickMark val="none"/>
        <c:tickLblPos val="nextTo"/>
        <c:txPr>
          <a:bodyPr/>
          <a:lstStyle/>
          <a:p>
            <a:pPr>
              <a:defRPr lang="es-ES" sz="1200" b="1"/>
            </a:pPr>
            <a:endParaRPr lang="es-UY"/>
          </a:p>
        </c:txPr>
        <c:crossAx val="161815936"/>
        <c:crosses val="autoZero"/>
        <c:auto val="1"/>
        <c:lblAlgn val="ctr"/>
        <c:lblOffset val="100"/>
        <c:tickLblSkip val="2"/>
        <c:noMultiLvlLbl val="0"/>
      </c:catAx>
      <c:valAx>
        <c:axId val="161815936"/>
        <c:scaling>
          <c:orientation val="minMax"/>
          <c:max val="2500000"/>
        </c:scaling>
        <c:delete val="0"/>
        <c:axPos val="l"/>
        <c:title>
          <c:tx>
            <c:rich>
              <a:bodyPr rot="0" vert="horz"/>
              <a:lstStyle/>
              <a:p>
                <a:pPr>
                  <a:defRPr lang="es-ES" sz="1200"/>
                </a:pPr>
                <a:r>
                  <a:rPr lang="es-ES" sz="1200"/>
                  <a:t>Totales</a:t>
                </a:r>
              </a:p>
            </c:rich>
          </c:tx>
          <c:layout>
            <c:manualLayout>
              <c:xMode val="edge"/>
              <c:yMode val="edge"/>
              <c:x val="7.9136623798124861E-2"/>
              <c:y val="2.0835728654645013E-2"/>
            </c:manualLayout>
          </c:layout>
          <c:overlay val="0"/>
        </c:title>
        <c:numFmt formatCode="#,##0" sourceLinked="1"/>
        <c:majorTickMark val="out"/>
        <c:minorTickMark val="none"/>
        <c:tickLblPos val="nextTo"/>
        <c:txPr>
          <a:bodyPr/>
          <a:lstStyle/>
          <a:p>
            <a:pPr>
              <a:defRPr lang="es-ES" sz="1200" b="1"/>
            </a:pPr>
            <a:endParaRPr lang="es-UY"/>
          </a:p>
        </c:txPr>
        <c:crossAx val="161814400"/>
        <c:crosses val="autoZero"/>
        <c:crossBetween val="between"/>
      </c:valAx>
      <c:valAx>
        <c:axId val="161818112"/>
        <c:scaling>
          <c:orientation val="minMax"/>
        </c:scaling>
        <c:delete val="0"/>
        <c:axPos val="r"/>
        <c:title>
          <c:tx>
            <c:rich>
              <a:bodyPr rot="0" vert="horz"/>
              <a:lstStyle/>
              <a:p>
                <a:pPr>
                  <a:defRPr lang="es-ES" sz="1200" b="1"/>
                </a:pPr>
                <a:r>
                  <a:rPr lang="es-ES" sz="1200" b="1"/>
                  <a:t>Alimentos</a:t>
                </a:r>
              </a:p>
            </c:rich>
          </c:tx>
          <c:layout>
            <c:manualLayout>
              <c:xMode val="edge"/>
              <c:yMode val="edge"/>
              <c:x val="0.81727513300795929"/>
              <c:y val="2.5385790100755982E-2"/>
            </c:manualLayout>
          </c:layout>
          <c:overlay val="0"/>
        </c:title>
        <c:numFmt formatCode="#,##0" sourceLinked="1"/>
        <c:majorTickMark val="out"/>
        <c:minorTickMark val="none"/>
        <c:tickLblPos val="nextTo"/>
        <c:txPr>
          <a:bodyPr/>
          <a:lstStyle/>
          <a:p>
            <a:pPr>
              <a:defRPr lang="es-ES" sz="1200" b="1"/>
            </a:pPr>
            <a:endParaRPr lang="es-UY"/>
          </a:p>
        </c:txPr>
        <c:crossAx val="161820032"/>
        <c:crosses val="max"/>
        <c:crossBetween val="between"/>
      </c:valAx>
      <c:catAx>
        <c:axId val="161820032"/>
        <c:scaling>
          <c:orientation val="minMax"/>
        </c:scaling>
        <c:delete val="1"/>
        <c:axPos val="b"/>
        <c:numFmt formatCode="General" sourceLinked="1"/>
        <c:majorTickMark val="out"/>
        <c:minorTickMark val="none"/>
        <c:tickLblPos val="none"/>
        <c:crossAx val="161818112"/>
        <c:crosses val="autoZero"/>
        <c:auto val="1"/>
        <c:lblAlgn val="ctr"/>
        <c:lblOffset val="100"/>
        <c:noMultiLvlLbl val="0"/>
      </c:catAx>
    </c:plotArea>
    <c:legend>
      <c:legendPos val="r"/>
      <c:layout>
        <c:manualLayout>
          <c:xMode val="edge"/>
          <c:yMode val="edge"/>
          <c:x val="0.20082207868467372"/>
          <c:y val="0.21949425778017079"/>
          <c:w val="0.38553133041126825"/>
          <c:h val="0.15426941482775158"/>
        </c:manualLayout>
      </c:layout>
      <c:overlay val="0"/>
      <c:txPr>
        <a:bodyPr/>
        <a:lstStyle/>
        <a:p>
          <a:pPr>
            <a:defRPr lang="es-ES" sz="1200" b="1"/>
          </a:pPr>
          <a:endParaRPr lang="es-UY"/>
        </a:p>
      </c:txPr>
    </c:legend>
    <c:plotVisOnly val="1"/>
    <c:dispBlanksAs val="zero"/>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2"/>
          <c:order val="0"/>
          <c:tx>
            <c:strRef>
              <c:f>'Region-China'!$C$15</c:f>
              <c:strCache>
                <c:ptCount val="1"/>
                <c:pt idx="0">
                  <c:v>Alimentos</c:v>
                </c:pt>
              </c:strCache>
            </c:strRef>
          </c:tx>
          <c:spPr>
            <a:solidFill>
              <a:srgbClr val="376092"/>
            </a:solidFill>
          </c:spPr>
          <c:invertIfNegative val="0"/>
          <c:dPt>
            <c:idx val="6"/>
            <c:invertIfNegative val="0"/>
            <c:bubble3D val="0"/>
          </c:dPt>
          <c:dLbls>
            <c:dLbl>
              <c:idx val="2"/>
              <c:layout>
                <c:manualLayout>
                  <c:x val="-5.9171597633136093E-3"/>
                  <c:y val="0"/>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lang="es-ES" sz="1300" b="1">
                    <a:solidFill>
                      <a:schemeClr val="bg1"/>
                    </a:solidFill>
                  </a:defRPr>
                </a:pPr>
                <a:endParaRPr lang="es-UY"/>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'Region-China'!$A$16:$B$23</c:f>
              <c:multiLvlStrCache>
                <c:ptCount val="8"/>
                <c:lvl>
                  <c:pt idx="0">
                    <c:v>2014</c:v>
                  </c:pt>
                  <c:pt idx="1">
                    <c:v>2015</c:v>
                  </c:pt>
                  <c:pt idx="2">
                    <c:v>2014</c:v>
                  </c:pt>
                  <c:pt idx="3">
                    <c:v>2015</c:v>
                  </c:pt>
                  <c:pt idx="4">
                    <c:v>2014</c:v>
                  </c:pt>
                  <c:pt idx="5">
                    <c:v>2015</c:v>
                  </c:pt>
                  <c:pt idx="6">
                    <c:v>2014</c:v>
                  </c:pt>
                  <c:pt idx="7">
                    <c:v>2015</c:v>
                  </c:pt>
                </c:lvl>
                <c:lvl>
                  <c:pt idx="0">
                    <c:v>Brasil</c:v>
                  </c:pt>
                  <c:pt idx="2">
                    <c:v>Paraguay</c:v>
                  </c:pt>
                  <c:pt idx="4">
                    <c:v>Argentina</c:v>
                  </c:pt>
                  <c:pt idx="6">
                    <c:v>Uruguay</c:v>
                  </c:pt>
                </c:lvl>
              </c:multiLvlStrCache>
            </c:multiLvlStrRef>
          </c:cat>
          <c:val>
            <c:numRef>
              <c:f>'Region-China'!$C$16:$C$23</c:f>
              <c:numCache>
                <c:formatCode>0.0%</c:formatCode>
                <c:ptCount val="8"/>
                <c:pt idx="0">
                  <c:v>0.46694840874462951</c:v>
                </c:pt>
                <c:pt idx="1">
                  <c:v>0.51596783309055694</c:v>
                </c:pt>
                <c:pt idx="2">
                  <c:v>8.8902926073844743E-2</c:v>
                </c:pt>
                <c:pt idx="3">
                  <c:v>0.11257198016176806</c:v>
                </c:pt>
                <c:pt idx="4">
                  <c:v>0.89039023726589028</c:v>
                </c:pt>
                <c:pt idx="5">
                  <c:v>0.89541325502006719</c:v>
                </c:pt>
                <c:pt idx="6">
                  <c:v>0.72079200324994963</c:v>
                </c:pt>
                <c:pt idx="7">
                  <c:v>0.69009419166512453</c:v>
                </c:pt>
              </c:numCache>
            </c:numRef>
          </c:val>
        </c:ser>
        <c:ser>
          <c:idx val="3"/>
          <c:order val="1"/>
          <c:tx>
            <c:strRef>
              <c:f>'Region-China'!$D$15</c:f>
              <c:strCache>
                <c:ptCount val="1"/>
                <c:pt idx="0">
                  <c:v>Otros Productos</c:v>
                </c:pt>
              </c:strCache>
            </c:strRef>
          </c:tx>
          <c:spPr>
            <a:solidFill>
              <a:srgbClr val="FFC000"/>
            </a:solidFill>
          </c:spPr>
          <c:invertIfNegative val="0"/>
          <c:cat>
            <c:multiLvlStrRef>
              <c:f>'Region-China'!$A$16:$B$23</c:f>
              <c:multiLvlStrCache>
                <c:ptCount val="8"/>
                <c:lvl>
                  <c:pt idx="0">
                    <c:v>2014</c:v>
                  </c:pt>
                  <c:pt idx="1">
                    <c:v>2015</c:v>
                  </c:pt>
                  <c:pt idx="2">
                    <c:v>2014</c:v>
                  </c:pt>
                  <c:pt idx="3">
                    <c:v>2015</c:v>
                  </c:pt>
                  <c:pt idx="4">
                    <c:v>2014</c:v>
                  </c:pt>
                  <c:pt idx="5">
                    <c:v>2015</c:v>
                  </c:pt>
                  <c:pt idx="6">
                    <c:v>2014</c:v>
                  </c:pt>
                  <c:pt idx="7">
                    <c:v>2015</c:v>
                  </c:pt>
                </c:lvl>
                <c:lvl>
                  <c:pt idx="0">
                    <c:v>Brasil</c:v>
                  </c:pt>
                  <c:pt idx="2">
                    <c:v>Paraguay</c:v>
                  </c:pt>
                  <c:pt idx="4">
                    <c:v>Argentina</c:v>
                  </c:pt>
                  <c:pt idx="6">
                    <c:v>Uruguay</c:v>
                  </c:pt>
                </c:lvl>
              </c:multiLvlStrCache>
            </c:multiLvlStrRef>
          </c:cat>
          <c:val>
            <c:numRef>
              <c:f>'Region-China'!$D$16:$D$23</c:f>
              <c:numCache>
                <c:formatCode>0.0%</c:formatCode>
                <c:ptCount val="8"/>
                <c:pt idx="0">
                  <c:v>0.53305159125537083</c:v>
                </c:pt>
                <c:pt idx="1">
                  <c:v>0.48403216690944373</c:v>
                </c:pt>
                <c:pt idx="2">
                  <c:v>0.91109707392615535</c:v>
                </c:pt>
                <c:pt idx="3">
                  <c:v>0.8874280198382315</c:v>
                </c:pt>
                <c:pt idx="4">
                  <c:v>0.10960976273411072</c:v>
                </c:pt>
                <c:pt idx="5">
                  <c:v>0.1045867449799322</c:v>
                </c:pt>
                <c:pt idx="6">
                  <c:v>0.27920799675005092</c:v>
                </c:pt>
                <c:pt idx="7">
                  <c:v>0.30990580833487691</c:v>
                </c:pt>
              </c:numCache>
            </c:numRef>
          </c:val>
        </c:ser>
        <c:dLbls>
          <c:showLegendKey val="0"/>
          <c:showVal val="0"/>
          <c:showCatName val="0"/>
          <c:showSerName val="0"/>
          <c:showPercent val="0"/>
          <c:showBubbleSize val="0"/>
        </c:dLbls>
        <c:gapWidth val="25"/>
        <c:overlap val="100"/>
        <c:axId val="161916416"/>
        <c:axId val="161917952"/>
      </c:barChart>
      <c:catAx>
        <c:axId val="161916416"/>
        <c:scaling>
          <c:orientation val="minMax"/>
        </c:scaling>
        <c:delete val="0"/>
        <c:axPos val="l"/>
        <c:numFmt formatCode="General" sourceLinked="1"/>
        <c:majorTickMark val="out"/>
        <c:minorTickMark val="none"/>
        <c:tickLblPos val="nextTo"/>
        <c:txPr>
          <a:bodyPr/>
          <a:lstStyle/>
          <a:p>
            <a:pPr>
              <a:defRPr lang="es-ES" sz="1400" b="1"/>
            </a:pPr>
            <a:endParaRPr lang="es-UY"/>
          </a:p>
        </c:txPr>
        <c:crossAx val="161917952"/>
        <c:crosses val="autoZero"/>
        <c:auto val="1"/>
        <c:lblAlgn val="ctr"/>
        <c:lblOffset val="100"/>
        <c:noMultiLvlLbl val="0"/>
      </c:catAx>
      <c:valAx>
        <c:axId val="161917952"/>
        <c:scaling>
          <c:orientation val="minMax"/>
          <c:max val="1"/>
        </c:scaling>
        <c:delete val="1"/>
        <c:axPos val="b"/>
        <c:majorGridlines/>
        <c:numFmt formatCode="0.0%" sourceLinked="1"/>
        <c:majorTickMark val="out"/>
        <c:minorTickMark val="none"/>
        <c:tickLblPos val="none"/>
        <c:crossAx val="161916416"/>
        <c:crosses val="autoZero"/>
        <c:crossBetween val="between"/>
      </c:valAx>
    </c:plotArea>
    <c:legend>
      <c:legendPos val="b"/>
      <c:overlay val="0"/>
      <c:txPr>
        <a:bodyPr/>
        <a:lstStyle/>
        <a:p>
          <a:pPr>
            <a:defRPr lang="es-ES" sz="1400" b="1"/>
          </a:pPr>
          <a:endParaRPr lang="es-UY"/>
        </a:p>
      </c:txPr>
    </c:legend>
    <c:plotVisOnly val="1"/>
    <c:dispBlanksAs val="gap"/>
    <c:showDLblsOverMax val="0"/>
  </c:chart>
  <c:txPr>
    <a:bodyPr/>
    <a:lstStyle/>
    <a:p>
      <a:pPr>
        <a:defRPr sz="1200"/>
      </a:pPr>
      <a:endParaRPr lang="es-UY"/>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46286950252423E-2"/>
          <c:y val="4.3636363636363654E-2"/>
          <c:w val="0.93655371304974766"/>
          <c:h val="0.76340959198282032"/>
        </c:manualLayout>
      </c:layout>
      <c:barChart>
        <c:barDir val="col"/>
        <c:grouping val="clustered"/>
        <c:varyColors val="0"/>
        <c:ser>
          <c:idx val="1"/>
          <c:order val="0"/>
          <c:tx>
            <c:strRef>
              <c:f>Hoja3!$B$14</c:f>
              <c:strCache>
                <c:ptCount val="1"/>
                <c:pt idx="0">
                  <c:v>Exportaciones</c:v>
                </c:pt>
              </c:strCache>
            </c:strRef>
          </c:tx>
          <c:spPr>
            <a:solidFill>
              <a:srgbClr val="FFC000"/>
            </a:solidFill>
          </c:spPr>
          <c:invertIfNegative val="0"/>
          <c:dLbls>
            <c:spPr>
              <a:noFill/>
              <a:ln>
                <a:noFill/>
              </a:ln>
              <a:effectLst/>
            </c:spPr>
            <c:txPr>
              <a:bodyPr/>
              <a:lstStyle/>
              <a:p>
                <a:pPr>
                  <a:defRPr lang="es-ES" sz="1200" b="1"/>
                </a:pPr>
                <a:endParaRPr lang="es-UY"/>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Hoja3!$A$15:$A$19</c:f>
              <c:numCache>
                <c:formatCode>General</c:formatCode>
                <c:ptCount val="5"/>
                <c:pt idx="0">
                  <c:v>1995</c:v>
                </c:pt>
                <c:pt idx="1">
                  <c:v>2000</c:v>
                </c:pt>
                <c:pt idx="2">
                  <c:v>2005</c:v>
                </c:pt>
                <c:pt idx="3">
                  <c:v>2010</c:v>
                </c:pt>
                <c:pt idx="4">
                  <c:v>2015</c:v>
                </c:pt>
              </c:numCache>
            </c:numRef>
          </c:cat>
          <c:val>
            <c:numRef>
              <c:f>Hoja3!$B$15:$B$19</c:f>
              <c:numCache>
                <c:formatCode>#,##0</c:formatCode>
                <c:ptCount val="5"/>
                <c:pt idx="0">
                  <c:v>123.51834599999998</c:v>
                </c:pt>
                <c:pt idx="1">
                  <c:v>91.220771999999783</c:v>
                </c:pt>
                <c:pt idx="2">
                  <c:v>121.15183708999984</c:v>
                </c:pt>
                <c:pt idx="3">
                  <c:v>938.92658390732458</c:v>
                </c:pt>
                <c:pt idx="4">
                  <c:v>2094.9302424234975</c:v>
                </c:pt>
              </c:numCache>
            </c:numRef>
          </c:val>
        </c:ser>
        <c:dLbls>
          <c:showLegendKey val="0"/>
          <c:showVal val="0"/>
          <c:showCatName val="0"/>
          <c:showSerName val="0"/>
          <c:showPercent val="0"/>
          <c:showBubbleSize val="0"/>
        </c:dLbls>
        <c:gapWidth val="89"/>
        <c:axId val="179930240"/>
        <c:axId val="179931776"/>
      </c:barChart>
      <c:catAx>
        <c:axId val="179930240"/>
        <c:scaling>
          <c:orientation val="minMax"/>
        </c:scaling>
        <c:delete val="0"/>
        <c:axPos val="b"/>
        <c:numFmt formatCode="General" sourceLinked="1"/>
        <c:majorTickMark val="out"/>
        <c:minorTickMark val="none"/>
        <c:tickLblPos val="nextTo"/>
        <c:txPr>
          <a:bodyPr/>
          <a:lstStyle/>
          <a:p>
            <a:pPr>
              <a:defRPr lang="es-ES" sz="1300" b="1"/>
            </a:pPr>
            <a:endParaRPr lang="es-UY"/>
          </a:p>
        </c:txPr>
        <c:crossAx val="179931776"/>
        <c:crosses val="autoZero"/>
        <c:auto val="1"/>
        <c:lblAlgn val="ctr"/>
        <c:lblOffset val="100"/>
        <c:noMultiLvlLbl val="0"/>
      </c:catAx>
      <c:valAx>
        <c:axId val="179931776"/>
        <c:scaling>
          <c:orientation val="minMax"/>
        </c:scaling>
        <c:delete val="1"/>
        <c:axPos val="l"/>
        <c:numFmt formatCode="#,##0" sourceLinked="1"/>
        <c:majorTickMark val="out"/>
        <c:minorTickMark val="none"/>
        <c:tickLblPos val="none"/>
        <c:crossAx val="179930240"/>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'UY-China'!$C$25</c:f>
              <c:strCache>
                <c:ptCount val="1"/>
                <c:pt idx="0">
                  <c:v>Part. %</c:v>
                </c:pt>
              </c:strCache>
            </c:strRef>
          </c:tx>
          <c:spPr>
            <a:solidFill>
              <a:srgbClr val="4BACC6"/>
            </a:solidFill>
          </c:spPr>
          <c:invertIfNegative val="0"/>
          <c:dPt>
            <c:idx val="0"/>
            <c:invertIfNegative val="0"/>
            <c:bubble3D val="0"/>
            <c:spPr>
              <a:solidFill>
                <a:srgbClr val="376092"/>
              </a:solidFill>
            </c:spPr>
          </c:dPt>
          <c:dPt>
            <c:idx val="1"/>
            <c:invertIfNegative val="0"/>
            <c:bubble3D val="0"/>
            <c:spPr>
              <a:solidFill>
                <a:srgbClr val="376092"/>
              </a:solidFill>
            </c:spPr>
          </c:dPt>
          <c:dPt>
            <c:idx val="2"/>
            <c:invertIfNegative val="0"/>
            <c:bubble3D val="0"/>
            <c:spPr>
              <a:solidFill>
                <a:srgbClr val="376092"/>
              </a:solidFill>
            </c:spPr>
          </c:dPt>
          <c:dPt>
            <c:idx val="3"/>
            <c:invertIfNegative val="0"/>
            <c:bubble3D val="0"/>
            <c:spPr>
              <a:solidFill>
                <a:srgbClr val="009999"/>
              </a:solidFill>
            </c:spPr>
          </c:dPt>
          <c:dPt>
            <c:idx val="4"/>
            <c:invertIfNegative val="0"/>
            <c:bubble3D val="0"/>
            <c:spPr>
              <a:solidFill>
                <a:srgbClr val="009999"/>
              </a:solidFill>
            </c:spPr>
          </c:dPt>
          <c:dPt>
            <c:idx val="5"/>
            <c:invertIfNegative val="0"/>
            <c:bubble3D val="0"/>
            <c:spPr>
              <a:solidFill>
                <a:srgbClr val="009999"/>
              </a:solidFill>
            </c:spPr>
          </c:dPt>
          <c:dPt>
            <c:idx val="6"/>
            <c:invertIfNegative val="0"/>
            <c:bubble3D val="0"/>
            <c:spPr>
              <a:solidFill>
                <a:srgbClr val="FFCC66"/>
              </a:solidFill>
            </c:spPr>
          </c:dPt>
          <c:dPt>
            <c:idx val="7"/>
            <c:invertIfNegative val="0"/>
            <c:bubble3D val="0"/>
            <c:spPr>
              <a:solidFill>
                <a:srgbClr val="FFCC66"/>
              </a:solidFill>
            </c:spPr>
          </c:dPt>
          <c:dPt>
            <c:idx val="8"/>
            <c:invertIfNegative val="0"/>
            <c:bubble3D val="0"/>
            <c:spPr>
              <a:solidFill>
                <a:srgbClr val="FFCC66"/>
              </a:solidFill>
            </c:spPr>
          </c:dPt>
          <c:dPt>
            <c:idx val="9"/>
            <c:invertIfNegative val="0"/>
            <c:bubble3D val="0"/>
            <c:spPr>
              <a:solidFill>
                <a:schemeClr val="accent6"/>
              </a:solidFill>
            </c:spPr>
          </c:dPt>
          <c:dPt>
            <c:idx val="10"/>
            <c:invertIfNegative val="0"/>
            <c:bubble3D val="0"/>
            <c:spPr>
              <a:solidFill>
                <a:schemeClr val="accent6"/>
              </a:solidFill>
            </c:spPr>
          </c:dPt>
          <c:dPt>
            <c:idx val="11"/>
            <c:invertIfNegative val="0"/>
            <c:bubble3D val="0"/>
            <c:spPr>
              <a:solidFill>
                <a:schemeClr val="accent6"/>
              </a:solidFill>
            </c:spPr>
          </c:dPt>
          <c:dLbls>
            <c:numFmt formatCode="0%" sourceLinked="0"/>
            <c:spPr>
              <a:noFill/>
              <a:ln>
                <a:noFill/>
              </a:ln>
              <a:effectLst/>
            </c:spPr>
            <c:txPr>
              <a:bodyPr/>
              <a:lstStyle/>
              <a:p>
                <a:pPr>
                  <a:defRPr lang="es-ES" sz="1200" b="1"/>
                </a:pPr>
                <a:endParaRPr lang="es-UY"/>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'UY-China'!$A$26:$B$37</c:f>
              <c:multiLvlStrCache>
                <c:ptCount val="12"/>
                <c:lvl>
                  <c:pt idx="0">
                    <c:v>Lana y tejidos</c:v>
                  </c:pt>
                  <c:pt idx="1">
                    <c:v>Pescados</c:v>
                  </c:pt>
                  <c:pt idx="2">
                    <c:v>Cuero</c:v>
                  </c:pt>
                  <c:pt idx="3">
                    <c:v>Lana y tejidos</c:v>
                  </c:pt>
                  <c:pt idx="4">
                    <c:v>Cuero</c:v>
                  </c:pt>
                  <c:pt idx="5">
                    <c:v>Pescados</c:v>
                  </c:pt>
                  <c:pt idx="6">
                    <c:v>Soja</c:v>
                  </c:pt>
                  <c:pt idx="7">
                    <c:v>Celulosa</c:v>
                  </c:pt>
                  <c:pt idx="8">
                    <c:v>Lana y tejidos</c:v>
                  </c:pt>
                  <c:pt idx="9">
                    <c:v>Soja</c:v>
                  </c:pt>
                  <c:pt idx="10">
                    <c:v>Carne bovina</c:v>
                  </c:pt>
                  <c:pt idx="11">
                    <c:v>Celulosa</c:v>
                  </c:pt>
                </c:lvl>
                <c:lvl>
                  <c:pt idx="0">
                    <c:v>1995</c:v>
                  </c:pt>
                  <c:pt idx="3">
                    <c:v>2005</c:v>
                  </c:pt>
                  <c:pt idx="6">
                    <c:v>2010</c:v>
                  </c:pt>
                  <c:pt idx="9">
                    <c:v>2015</c:v>
                  </c:pt>
                </c:lvl>
              </c:multiLvlStrCache>
            </c:multiLvlStrRef>
          </c:cat>
          <c:val>
            <c:numRef>
              <c:f>'UY-China'!$C$26:$C$37</c:f>
              <c:numCache>
                <c:formatCode>0%</c:formatCode>
                <c:ptCount val="12"/>
                <c:pt idx="0">
                  <c:v>0.83313222960417621</c:v>
                </c:pt>
                <c:pt idx="1">
                  <c:v>0.143674009365378</c:v>
                </c:pt>
                <c:pt idx="2">
                  <c:v>1.8400934546192845E-2</c:v>
                </c:pt>
                <c:pt idx="3">
                  <c:v>0.4611900359256863</c:v>
                </c:pt>
                <c:pt idx="4">
                  <c:v>0.23091307958638593</c:v>
                </c:pt>
                <c:pt idx="5">
                  <c:v>0.12094924791866404</c:v>
                </c:pt>
                <c:pt idx="6" formatCode="0.0%">
                  <c:v>0.48578124757207181</c:v>
                </c:pt>
                <c:pt idx="7" formatCode="0.0%">
                  <c:v>0.27027560566257092</c:v>
                </c:pt>
                <c:pt idx="8" formatCode="0.0%">
                  <c:v>0.10932600025321269</c:v>
                </c:pt>
                <c:pt idx="9">
                  <c:v>0.40776143122639574</c:v>
                </c:pt>
                <c:pt idx="10">
                  <c:v>0.23097708859280594</c:v>
                </c:pt>
                <c:pt idx="11">
                  <c:v>0.21424758026510887</c:v>
                </c:pt>
              </c:numCache>
            </c:numRef>
          </c:val>
        </c:ser>
        <c:dLbls>
          <c:showLegendKey val="0"/>
          <c:showVal val="0"/>
          <c:showCatName val="0"/>
          <c:showSerName val="0"/>
          <c:showPercent val="0"/>
          <c:showBubbleSize val="0"/>
        </c:dLbls>
        <c:gapWidth val="55"/>
        <c:axId val="179957120"/>
        <c:axId val="162010240"/>
      </c:barChart>
      <c:catAx>
        <c:axId val="179957120"/>
        <c:scaling>
          <c:orientation val="minMax"/>
        </c:scaling>
        <c:delete val="0"/>
        <c:axPos val="b"/>
        <c:numFmt formatCode="General" sourceLinked="0"/>
        <c:majorTickMark val="out"/>
        <c:minorTickMark val="none"/>
        <c:tickLblPos val="nextTo"/>
        <c:txPr>
          <a:bodyPr/>
          <a:lstStyle/>
          <a:p>
            <a:pPr>
              <a:defRPr lang="es-ES" sz="1200" b="1"/>
            </a:pPr>
            <a:endParaRPr lang="es-UY"/>
          </a:p>
        </c:txPr>
        <c:crossAx val="162010240"/>
        <c:crosses val="autoZero"/>
        <c:auto val="1"/>
        <c:lblAlgn val="ctr"/>
        <c:lblOffset val="100"/>
        <c:noMultiLvlLbl val="0"/>
      </c:catAx>
      <c:valAx>
        <c:axId val="162010240"/>
        <c:scaling>
          <c:orientation val="minMax"/>
        </c:scaling>
        <c:delete val="1"/>
        <c:axPos val="l"/>
        <c:numFmt formatCode="0%" sourceLinked="1"/>
        <c:majorTickMark val="out"/>
        <c:minorTickMark val="none"/>
        <c:tickLblPos val="none"/>
        <c:crossAx val="179957120"/>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01083-58A6-4BF7-B791-77B8EE02B4B4}" type="datetimeFigureOut">
              <a:rPr lang="es-ES" smtClean="0"/>
              <a:pPr/>
              <a:t>16/10/2018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DBDBD-126D-4461-A8F1-D5B6EE1C145A}" type="slidenum">
              <a:rPr lang="es-ES" smtClean="0"/>
              <a:pPr/>
              <a:t>‹Nº›</a:t>
            </a:fld>
            <a:endParaRPr lang="es-ES"/>
          </a:p>
        </p:txBody>
      </p:sp>
    </p:spTree>
    <p:extLst>
      <p:ext uri="{BB962C8B-B14F-4D97-AF65-F5344CB8AC3E}">
        <p14:creationId xmlns:p14="http://schemas.microsoft.com/office/powerpoint/2010/main" val="249801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aseline="0" dirty="0" smtClean="0"/>
              <a:t> </a:t>
            </a:r>
          </a:p>
        </p:txBody>
      </p:sp>
      <p:sp>
        <p:nvSpPr>
          <p:cNvPr id="4" name="3 Marcador de número de diapositiva"/>
          <p:cNvSpPr>
            <a:spLocks noGrp="1"/>
          </p:cNvSpPr>
          <p:nvPr>
            <p:ph type="sldNum" sz="quarter" idx="10"/>
          </p:nvPr>
        </p:nvSpPr>
        <p:spPr/>
        <p:txBody>
          <a:bodyPr/>
          <a:lstStyle/>
          <a:p>
            <a:fld id="{B02A2C90-54F9-45A6-B7D4-3DD14A415055}" type="slidenum">
              <a:rPr lang="es-UY" smtClean="0"/>
              <a:pPr/>
              <a:t>2</a:t>
            </a:fld>
            <a:endParaRPr lang="es-UY"/>
          </a:p>
        </p:txBody>
      </p:sp>
    </p:spTree>
    <p:extLst>
      <p:ext uri="{BB962C8B-B14F-4D97-AF65-F5344CB8AC3E}">
        <p14:creationId xmlns:p14="http://schemas.microsoft.com/office/powerpoint/2010/main" val="294136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Del</a:t>
            </a:r>
            <a:r>
              <a:rPr lang="es-ES" sz="1200" kern="1200" baseline="0" dirty="0" smtClean="0">
                <a:solidFill>
                  <a:schemeClr val="tx1"/>
                </a:solidFill>
                <a:latin typeface="+mn-lt"/>
                <a:ea typeface="+mn-ea"/>
                <a:cs typeface="+mn-cs"/>
              </a:rPr>
              <a:t> total de lo que Uy exporta a China, el 70% son alimentos.  Argentina le exporta el 90% y Brasil el 50%.</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Como puede observarse, el descenso</a:t>
            </a:r>
            <a:r>
              <a:rPr lang="es-ES" sz="1200" kern="1200" baseline="0" dirty="0" smtClean="0">
                <a:solidFill>
                  <a:schemeClr val="tx1"/>
                </a:solidFill>
                <a:latin typeface="+mn-lt"/>
                <a:ea typeface="+mn-ea"/>
                <a:cs typeface="+mn-cs"/>
              </a:rPr>
              <a:t> de las compras externas se vio reflejado en las compras de productos alimenticios efectuadas por China.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latin typeface="+mn-lt"/>
                <a:ea typeface="+mn-ea"/>
                <a:cs typeface="+mn-cs"/>
              </a:rPr>
              <a:t>Las exportaciones de América Latina cayeron 11% si lo comparamos con 2014 lo que se explica  fundamentalmente por la caída de los precios. Los países exportadores de hidrocarburos experimentaron un descenso entre el 25% y el 50%. Mientras que los países exportadores de productos agroindustriales (MERCOSUR) el efecto fue menor con una caída del 15% en promedio.</a:t>
            </a:r>
          </a:p>
          <a:p>
            <a:r>
              <a:rPr lang="es-ES" sz="1200" kern="1200" baseline="0" dirty="0" smtClean="0">
                <a:solidFill>
                  <a:schemeClr val="tx1"/>
                </a:solidFill>
                <a:latin typeface="+mn-lt"/>
                <a:ea typeface="+mn-ea"/>
                <a:cs typeface="+mn-cs"/>
              </a:rPr>
              <a:t>En este sentido, el descenso de las exportaciones productos agroindustriales fue explicada por la caída de los precios.</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Cueros, desechos de cobre y madera son los principales productos exportados por Paraguay a China. En el 4to lugar aparece semillas de oleaginosos por US$ 2 millones y le sigue remolacha azucarera por US$ 1 millon.</a:t>
            </a:r>
            <a:endParaRPr lang="es-UY"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16</a:t>
            </a:fld>
            <a:endParaRPr lang="es-ES"/>
          </a:p>
        </p:txBody>
      </p:sp>
    </p:spTree>
    <p:extLst>
      <p:ext uri="{BB962C8B-B14F-4D97-AF65-F5344CB8AC3E}">
        <p14:creationId xmlns:p14="http://schemas.microsoft.com/office/powerpoint/2010/main" val="145083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China es el principal socio comercial de Uruguay: es el primer destino de las X y uno</a:t>
            </a:r>
            <a:r>
              <a:rPr lang="es-ES" baseline="0" dirty="0" smtClean="0"/>
              <a:t> de los principales proveedores de Uy.</a:t>
            </a:r>
          </a:p>
          <a:p>
            <a:endParaRPr lang="es-ES" baseline="0" dirty="0" smtClean="0"/>
          </a:p>
          <a:p>
            <a:r>
              <a:rPr lang="es-ES" baseline="0" dirty="0" smtClean="0"/>
              <a:t>Respecto a las X, las X uruguayas a China crecieron a una tasa superior al 30% anual en la última década (muy por encima del crecimiento promedio de las exportaciones uruguayas que qrecieron a tasas en el orden del 9,4%). Las exportaciones uruguayas a China son en su mayoría productos agroindustriales, puede observarse un cambio en la matriz exportadora en los últimos 20 años.</a:t>
            </a:r>
            <a:endParaRPr lang="es-ES" dirty="0"/>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18</a:t>
            </a:fld>
            <a:endParaRPr lang="es-ES"/>
          </a:p>
        </p:txBody>
      </p:sp>
    </p:spTree>
    <p:extLst>
      <p:ext uri="{BB962C8B-B14F-4D97-AF65-F5344CB8AC3E}">
        <p14:creationId xmlns:p14="http://schemas.microsoft.com/office/powerpoint/2010/main" val="3640816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19</a:t>
            </a:fld>
            <a:endParaRPr lang="es-ES"/>
          </a:p>
        </p:txBody>
      </p:sp>
    </p:spTree>
    <p:extLst>
      <p:ext uri="{BB962C8B-B14F-4D97-AF65-F5344CB8AC3E}">
        <p14:creationId xmlns:p14="http://schemas.microsoft.com/office/powerpoint/2010/main" val="2573165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China fue</a:t>
            </a:r>
            <a:r>
              <a:rPr lang="es-ES" baseline="0" dirty="0" smtClean="0"/>
              <a:t> el primer destino de exportaciones en 2015 con montos que superaron los US$ 2.095 millones (en el primer semestre de 2016 este mercado se mantiene primero en el ranking de exportaciones uruguayas y representa el 25% de las ventas externas de nuestro país)</a:t>
            </a:r>
          </a:p>
          <a:p>
            <a:r>
              <a:rPr lang="es-ES" dirty="0" smtClean="0"/>
              <a:t>El</a:t>
            </a:r>
            <a:r>
              <a:rPr lang="es-ES" baseline="0" dirty="0" smtClean="0"/>
              <a:t> 18% de los alimentos exportados por Uruguay tienen como destino final China. En este sentido resulta interesante analizar las importaciones de China de alimentos.</a:t>
            </a:r>
            <a:endParaRPr lang="es-ES" dirty="0"/>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20</a:t>
            </a:fld>
            <a:endParaRPr lang="es-ES"/>
          </a:p>
        </p:txBody>
      </p:sp>
    </p:spTree>
    <p:extLst>
      <p:ext uri="{BB962C8B-B14F-4D97-AF65-F5344CB8AC3E}">
        <p14:creationId xmlns:p14="http://schemas.microsoft.com/office/powerpoint/2010/main" val="215662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China fue </a:t>
            </a:r>
            <a:r>
              <a:rPr lang="es-ES" baseline="0" dirty="0" smtClean="0"/>
              <a:t>el </a:t>
            </a:r>
            <a:r>
              <a:rPr lang="es-ES" b="1" baseline="0" dirty="0" smtClean="0"/>
              <a:t>tercer</a:t>
            </a:r>
            <a:r>
              <a:rPr lang="es-ES" baseline="0" dirty="0" smtClean="0"/>
              <a:t> receptor y emisor de flujos de IED en 2015 (el primero es EE.UU y el segundo la UE)</a:t>
            </a:r>
          </a:p>
          <a:p>
            <a:r>
              <a:rPr lang="es-ES" baseline="0" dirty="0" smtClean="0"/>
              <a:t>En el gráfico se observa como a partir del 2009 los flujos de IED invertidos en el exterior por parte de china crecen a una mayor tasa que aquellos recibidos por el país. Por este motivo, es de esperarse que para los próximos años se revierta la tendencia y los flujos de capital emitidos por China sean superiores a los que reciba desde el resto del mundo.</a:t>
            </a:r>
          </a:p>
          <a:p>
            <a:endParaRPr lang="es-ES" baseline="0" dirty="0" smtClean="0"/>
          </a:p>
          <a:p>
            <a:r>
              <a:rPr lang="es-ES" baseline="0" dirty="0" smtClean="0"/>
              <a:t>Observándose en 2015 un incremento del 4% de los flujos de emisión emitidos respecto al año previo. El 75% del stock de inversión extranjera directa de China tiene como destino final países en desarrollo de Asia, destacándose entre los principales Hong Kong, Singapur y Rusia.</a:t>
            </a:r>
            <a:endParaRPr lang="es-ES" baseline="0" dirty="0"/>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21</a:t>
            </a:fld>
            <a:endParaRPr lang="es-ES"/>
          </a:p>
        </p:txBody>
      </p:sp>
    </p:spTree>
    <p:extLst>
      <p:ext uri="{BB962C8B-B14F-4D97-AF65-F5344CB8AC3E}">
        <p14:creationId xmlns:p14="http://schemas.microsoft.com/office/powerpoint/2010/main" val="25283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Las</a:t>
            </a:r>
            <a:r>
              <a:rPr lang="es-ES" baseline="0" dirty="0" smtClean="0"/>
              <a:t> inversiones de China en Uruguay son aún marginales aunque empresas provenientes de este país han mostrado interés en invertir en Uruguay. Actualmente, las inversiones chinas en Uruguay representan aperas un 0,1% de las inversiones recibidas de acuerdo a datos del BCU.</a:t>
            </a:r>
            <a:endParaRPr lang="es-ES" dirty="0"/>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22</a:t>
            </a:fld>
            <a:endParaRPr lang="es-ES"/>
          </a:p>
        </p:txBody>
      </p:sp>
    </p:spTree>
    <p:extLst>
      <p:ext uri="{BB962C8B-B14F-4D97-AF65-F5344CB8AC3E}">
        <p14:creationId xmlns:p14="http://schemas.microsoft.com/office/powerpoint/2010/main" val="12364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Dentro</a:t>
            </a:r>
            <a:r>
              <a:rPr lang="es-ES" baseline="0" dirty="0" smtClean="0"/>
              <a:t> del sector </a:t>
            </a:r>
            <a:r>
              <a:rPr lang="es-ES" baseline="0" dirty="0" err="1" smtClean="0"/>
              <a:t>energias</a:t>
            </a:r>
            <a:r>
              <a:rPr lang="es-ES" baseline="0" dirty="0" smtClean="0"/>
              <a:t> renovables el 75% pertenecen a proyectos de energía solar, </a:t>
            </a:r>
          </a:p>
          <a:p>
            <a:r>
              <a:rPr lang="es-ES" baseline="0" dirty="0" smtClean="0"/>
              <a:t>Dentro de la categoría Business </a:t>
            </a:r>
            <a:r>
              <a:rPr lang="es-ES" baseline="0" dirty="0" err="1" smtClean="0"/>
              <a:t>services</a:t>
            </a:r>
            <a:r>
              <a:rPr lang="es-ES" baseline="0" dirty="0" smtClean="0"/>
              <a:t> 43% representan servicios profesionales que incluyen ingeniería y arquitectura, servicios legales y servicios </a:t>
            </a:r>
            <a:r>
              <a:rPr lang="es-ES" baseline="0" dirty="0" err="1" smtClean="0"/>
              <a:t>tecnicos</a:t>
            </a:r>
            <a:r>
              <a:rPr lang="es-ES" baseline="0" dirty="0" smtClean="0"/>
              <a:t>.</a:t>
            </a:r>
          </a:p>
          <a:p>
            <a:r>
              <a:rPr lang="es-ES" baseline="0" dirty="0" smtClean="0"/>
              <a:t>Dentro del rubro alimentos y bebidas se destacan los proyectos en granos (18%), productos lácteos (16%) y alimentos para animales (13%). </a:t>
            </a:r>
            <a:endParaRPr lang="es-ES" dirty="0"/>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23</a:t>
            </a:fld>
            <a:endParaRPr lang="es-ES"/>
          </a:p>
        </p:txBody>
      </p:sp>
    </p:spTree>
    <p:extLst>
      <p:ext uri="{BB962C8B-B14F-4D97-AF65-F5344CB8AC3E}">
        <p14:creationId xmlns:p14="http://schemas.microsoft.com/office/powerpoint/2010/main" val="698591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el 2015 Uruguay XXI recibió</a:t>
            </a:r>
            <a:r>
              <a:rPr lang="es-ES" baseline="0" dirty="0" smtClean="0"/>
              <a:t> </a:t>
            </a:r>
            <a:r>
              <a:rPr lang="es-ES" dirty="0" smtClean="0"/>
              <a:t>más</a:t>
            </a:r>
            <a:r>
              <a:rPr lang="es-ES" baseline="0" dirty="0" smtClean="0"/>
              <a:t> de 80 consultas de inversores provenientes de China, entre ellas se destacaron las consultas en los sectores… (gráfico).</a:t>
            </a:r>
            <a:endParaRPr lang="es-ES" dirty="0" smtClean="0"/>
          </a:p>
          <a:p>
            <a:r>
              <a:rPr lang="es-ES" dirty="0" smtClean="0"/>
              <a:t>Dentro</a:t>
            </a:r>
            <a:r>
              <a:rPr lang="es-ES" baseline="0" dirty="0" smtClean="0"/>
              <a:t> del sector energías renovables el 75% pertenecen a proyectos de energía solar, </a:t>
            </a:r>
          </a:p>
          <a:p>
            <a:r>
              <a:rPr lang="es-ES" baseline="0" dirty="0" smtClean="0"/>
              <a:t>Dentro de la categoría Business </a:t>
            </a:r>
            <a:r>
              <a:rPr lang="es-ES" baseline="0" dirty="0" err="1" smtClean="0"/>
              <a:t>services</a:t>
            </a:r>
            <a:r>
              <a:rPr lang="es-ES" baseline="0" dirty="0" smtClean="0"/>
              <a:t> 43% representan servicios profesionales que incluyen ingeniería y arquitectura, servicios legales y servicios </a:t>
            </a:r>
            <a:r>
              <a:rPr lang="es-ES" baseline="0" dirty="0" err="1" smtClean="0"/>
              <a:t>tecnicos</a:t>
            </a:r>
            <a:r>
              <a:rPr lang="es-ES" baseline="0" dirty="0" smtClean="0"/>
              <a:t>.</a:t>
            </a:r>
          </a:p>
          <a:p>
            <a:r>
              <a:rPr lang="es-ES" baseline="0" dirty="0" smtClean="0"/>
              <a:t>Dentro del rubro alimentos y bebidas se destacan los proyectos en granos (18%), productos lácteos (16%) y alimentos para animales (13%). </a:t>
            </a:r>
            <a:endParaRPr lang="es-ES" dirty="0"/>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24</a:t>
            </a:fld>
            <a:endParaRPr lang="es-ES"/>
          </a:p>
        </p:txBody>
      </p:sp>
    </p:spTree>
    <p:extLst>
      <p:ext uri="{BB962C8B-B14F-4D97-AF65-F5344CB8AC3E}">
        <p14:creationId xmlns:p14="http://schemas.microsoft.com/office/powerpoint/2010/main" val="247307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 </a:t>
            </a:r>
            <a:r>
              <a:rPr lang="es-ES" dirty="0" err="1" smtClean="0"/>
              <a:t>medidados</a:t>
            </a:r>
            <a:r>
              <a:rPr lang="es-ES" dirty="0" smtClean="0"/>
              <a:t> del mes de julio se llevo</a:t>
            </a:r>
            <a:r>
              <a:rPr lang="es-ES" baseline="0" dirty="0" smtClean="0"/>
              <a:t> a cabo la compra de una planta de faena de ganado vacuno uruguayo “</a:t>
            </a:r>
            <a:r>
              <a:rPr lang="es-ES" sz="1200" b="0" i="0" kern="1200" dirty="0" err="1" smtClean="0">
                <a:solidFill>
                  <a:schemeClr val="tx1"/>
                </a:solidFill>
                <a:latin typeface="+mn-lt"/>
                <a:ea typeface="+mn-ea"/>
                <a:cs typeface="+mn-cs"/>
              </a:rPr>
              <a:t>Lorsinal</a:t>
            </a:r>
            <a:r>
              <a:rPr lang="es-ES" sz="1200" b="0" i="0" kern="1200" dirty="0" smtClean="0">
                <a:solidFill>
                  <a:schemeClr val="tx1"/>
                </a:solidFill>
                <a:latin typeface="+mn-lt"/>
                <a:ea typeface="+mn-ea"/>
                <a:cs typeface="+mn-cs"/>
              </a:rPr>
              <a:t>” </a:t>
            </a:r>
            <a:r>
              <a:rPr lang="es-ES" baseline="0" dirty="0" smtClean="0"/>
              <a:t>por parte del grupo </a:t>
            </a:r>
            <a:r>
              <a:rPr lang="es-ES" sz="1200" b="0" i="0" kern="1200" dirty="0" err="1" smtClean="0">
                <a:solidFill>
                  <a:schemeClr val="tx1"/>
                </a:solidFill>
                <a:latin typeface="+mn-lt"/>
                <a:ea typeface="+mn-ea"/>
                <a:cs typeface="+mn-cs"/>
              </a:rPr>
              <a:t>Foresun</a:t>
            </a:r>
            <a:r>
              <a:rPr lang="es-ES" sz="1200" b="0" i="0" kern="1200" dirty="0" smtClean="0">
                <a:solidFill>
                  <a:schemeClr val="tx1"/>
                </a:solidFill>
                <a:latin typeface="+mn-lt"/>
                <a:ea typeface="+mn-ea"/>
                <a:cs typeface="+mn-cs"/>
              </a:rPr>
              <a:t> (China)</a:t>
            </a:r>
            <a:r>
              <a:rPr lang="es-ES" sz="1200" b="0" i="0" kern="1200" baseline="0" dirty="0" smtClean="0">
                <a:solidFill>
                  <a:schemeClr val="tx1"/>
                </a:solidFill>
                <a:latin typeface="+mn-lt"/>
                <a:ea typeface="+mn-ea"/>
                <a:cs typeface="+mn-cs"/>
              </a:rPr>
              <a:t> </a:t>
            </a:r>
            <a:r>
              <a:rPr lang="es-ES" sz="1200" b="0" i="0" kern="1200" dirty="0" smtClean="0">
                <a:solidFill>
                  <a:schemeClr val="tx1"/>
                </a:solidFill>
                <a:latin typeface="+mn-lt"/>
                <a:ea typeface="+mn-ea"/>
                <a:cs typeface="+mn-cs"/>
              </a:rPr>
              <a:t>y el grupo empresarial uruguayo LAVP.</a:t>
            </a:r>
            <a:endParaRPr lang="es-ES" dirty="0"/>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25</a:t>
            </a:fld>
            <a:endParaRPr lang="es-ES"/>
          </a:p>
        </p:txBody>
      </p:sp>
    </p:spTree>
    <p:extLst>
      <p:ext uri="{BB962C8B-B14F-4D97-AF65-F5344CB8AC3E}">
        <p14:creationId xmlns:p14="http://schemas.microsoft.com/office/powerpoint/2010/main" val="125744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aseline="0" dirty="0" smtClean="0"/>
              <a:t> </a:t>
            </a:r>
          </a:p>
        </p:txBody>
      </p:sp>
      <p:sp>
        <p:nvSpPr>
          <p:cNvPr id="4" name="3 Marcador de número de diapositiva"/>
          <p:cNvSpPr>
            <a:spLocks noGrp="1"/>
          </p:cNvSpPr>
          <p:nvPr>
            <p:ph type="sldNum" sz="quarter" idx="10"/>
          </p:nvPr>
        </p:nvSpPr>
        <p:spPr/>
        <p:txBody>
          <a:bodyPr/>
          <a:lstStyle/>
          <a:p>
            <a:fld id="{B02A2C90-54F9-45A6-B7D4-3DD14A415055}" type="slidenum">
              <a:rPr lang="es-UY" smtClean="0"/>
              <a:pPr/>
              <a:t>3</a:t>
            </a:fld>
            <a:endParaRPr lang="es-UY"/>
          </a:p>
        </p:txBody>
      </p:sp>
    </p:spTree>
    <p:extLst>
      <p:ext uri="{BB962C8B-B14F-4D97-AF65-F5344CB8AC3E}">
        <p14:creationId xmlns:p14="http://schemas.microsoft.com/office/powerpoint/2010/main" val="163620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a:ln/>
        </p:spPr>
      </p:sp>
      <p:sp>
        <p:nvSpPr>
          <p:cNvPr id="79875"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UY" dirty="0" smtClean="0"/>
          </a:p>
        </p:txBody>
      </p:sp>
    </p:spTree>
    <p:extLst>
      <p:ext uri="{BB962C8B-B14F-4D97-AF65-F5344CB8AC3E}">
        <p14:creationId xmlns:p14="http://schemas.microsoft.com/office/powerpoint/2010/main" val="260231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a:ln/>
        </p:spPr>
      </p:sp>
      <p:sp>
        <p:nvSpPr>
          <p:cNvPr id="79875"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UY" dirty="0" smtClean="0"/>
          </a:p>
        </p:txBody>
      </p:sp>
    </p:spTree>
    <p:extLst>
      <p:ext uri="{BB962C8B-B14F-4D97-AF65-F5344CB8AC3E}">
        <p14:creationId xmlns:p14="http://schemas.microsoft.com/office/powerpoint/2010/main" val="223934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a:ln/>
        </p:spPr>
      </p:sp>
      <p:sp>
        <p:nvSpPr>
          <p:cNvPr id="79875"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UY" dirty="0" smtClean="0"/>
          </a:p>
        </p:txBody>
      </p:sp>
    </p:spTree>
    <p:extLst>
      <p:ext uri="{BB962C8B-B14F-4D97-AF65-F5344CB8AC3E}">
        <p14:creationId xmlns:p14="http://schemas.microsoft.com/office/powerpoint/2010/main" val="62055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China es un actor clave a</a:t>
            </a:r>
            <a:r>
              <a:rPr lang="es-ES" baseline="0" dirty="0" smtClean="0"/>
              <a:t> nivel mundial con una tasa de crecimiento de 10% en los últimos 15 años, creciendo a un ritmo muy por encima del promedio anual. En particular, durante la crisis internacional de 2007/2008 el país crecía 9% vs un 3% de crecimiento mundial. En los últimos años se observa que la economía china entró en un proceso de desaceleración económica, posiblemente explicado por el cambio del paradigma mundial. Aún así, su dinámica de crecimiento sigue estando por encima del promedio del mundo manteniéndose como la segunda economía más importante desde 2010. En 2015 alcanzó un PIB de US$ 10.983 mil millones (=11 billones), cifra que supera ampliamente la de Japón, quien le sigue en el ranking</a:t>
            </a:r>
          </a:p>
          <a:p>
            <a:r>
              <a:rPr lang="es-ES" baseline="0" dirty="0" smtClean="0"/>
              <a:t>de países.</a:t>
            </a:r>
          </a:p>
          <a:p>
            <a:endParaRPr lang="es-ES" baseline="0" dirty="0" smtClean="0"/>
          </a:p>
          <a:p>
            <a:r>
              <a:rPr lang="es-ES" baseline="0" dirty="0" smtClean="0"/>
              <a:t>Actualmente la economía china se encuentra en un proceso de desaceleración económica. En el primer cuatrimestre de 2016 China creció a una tasa del 6,7% mostrando signos de debilitamiento en el sector externo y en las inversiones. Se espera que en 2016 la economía China crezca en promedio 6,7% mientras que para los proximos dos años crecerá en promedio en 6,4%.</a:t>
            </a:r>
            <a:endParaRPr lang="es-ES" dirty="0"/>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11</a:t>
            </a:fld>
            <a:endParaRPr lang="es-ES"/>
          </a:p>
        </p:txBody>
      </p:sp>
    </p:spTree>
    <p:extLst>
      <p:ext uri="{BB962C8B-B14F-4D97-AF65-F5344CB8AC3E}">
        <p14:creationId xmlns:p14="http://schemas.microsoft.com/office/powerpoint/2010/main" val="34668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China es la</a:t>
            </a:r>
            <a:r>
              <a:rPr lang="es-ES" baseline="0" dirty="0" smtClean="0"/>
              <a:t> principal economia del grupo de los BRICS (Brasil, Rusia, India, China, Sudáfrica). Los países de los BRICS explican el 23% del PIB mundial y en 2015 recibieron el 9% del stock de IED a nivel mundial.</a:t>
            </a:r>
          </a:p>
          <a:p>
            <a:endParaRPr lang="es-ES" baseline="0" dirty="0" smtClean="0"/>
          </a:p>
          <a:p>
            <a:r>
              <a:rPr lang="es-ES" baseline="0" dirty="0" smtClean="0"/>
              <a:t>China es la principal economia emisora de IED del grupo de los BRICS y es el tercer emisor de IED a nivel mundial. </a:t>
            </a:r>
          </a:p>
          <a:p>
            <a:endParaRPr lang="es-ES" baseline="0" dirty="0" smtClean="0"/>
          </a:p>
          <a:p>
            <a:r>
              <a:rPr lang="es-ES" baseline="0" dirty="0" smtClean="0"/>
              <a:t>Por su parte, los flujos de IED cayeron un 6% en 2015 a pesar del incremento experimentado tanto en China como India. La inversión directa intra-brics resulta marginal (menor al 1% entre 2010 y 2014). En 2014 el 0,4% del total de inversión emitida por China fue destinada a los países miembros de los BRICS, esto denota el bajo grado de conectividad dentro de este grupo.</a:t>
            </a:r>
            <a:endParaRPr lang="es-ES" dirty="0"/>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12</a:t>
            </a:fld>
            <a:endParaRPr lang="es-ES"/>
          </a:p>
        </p:txBody>
      </p:sp>
    </p:spTree>
    <p:extLst>
      <p:ext uri="{BB962C8B-B14F-4D97-AF65-F5344CB8AC3E}">
        <p14:creationId xmlns:p14="http://schemas.microsoft.com/office/powerpoint/2010/main" val="118497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China es uno de los principales demandantes de alimentos.</a:t>
            </a:r>
          </a:p>
          <a:p>
            <a:r>
              <a:rPr lang="es-ES" sz="1200" kern="1200" dirty="0" smtClean="0">
                <a:solidFill>
                  <a:schemeClr val="tx1"/>
                </a:solidFill>
                <a:latin typeface="+mn-lt"/>
                <a:ea typeface="+mn-ea"/>
                <a:cs typeface="+mn-cs"/>
              </a:rPr>
              <a:t>Dentro</a:t>
            </a:r>
            <a:r>
              <a:rPr lang="es-ES" sz="1200" kern="1200" baseline="0" dirty="0" smtClean="0">
                <a:solidFill>
                  <a:schemeClr val="tx1"/>
                </a:solidFill>
                <a:latin typeface="+mn-lt"/>
                <a:ea typeface="+mn-ea"/>
                <a:cs typeface="+mn-cs"/>
              </a:rPr>
              <a:t> de alimentos se consideran los capítulos del 02 al 24 del NCM.</a:t>
            </a:r>
          </a:p>
          <a:p>
            <a:r>
              <a:rPr lang="es-ES" sz="1200" kern="1200" baseline="0" dirty="0" smtClean="0">
                <a:solidFill>
                  <a:schemeClr val="tx1"/>
                </a:solidFill>
                <a:latin typeface="+mn-lt"/>
                <a:ea typeface="+mn-ea"/>
                <a:cs typeface="+mn-cs"/>
              </a:rPr>
              <a:t>Las importaciones de China alcanzaron en 2015 los US$ 1,3 billones lo que implicó un detrimento en el orden del 14,1% respecto al año previo.</a:t>
            </a:r>
            <a:endParaRPr lang="es-ES" sz="1200" kern="1200" baseline="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13</a:t>
            </a:fld>
            <a:endParaRPr lang="es-ES"/>
          </a:p>
        </p:txBody>
      </p:sp>
    </p:spTree>
    <p:extLst>
      <p:ext uri="{BB962C8B-B14F-4D97-AF65-F5344CB8AC3E}">
        <p14:creationId xmlns:p14="http://schemas.microsoft.com/office/powerpoint/2010/main" val="109767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El gráfico muestra la tendencia que han tenido las importaciones del sector alimenticio entre</a:t>
            </a:r>
            <a:r>
              <a:rPr lang="es-ES" sz="1200" kern="1200" baseline="0" dirty="0" smtClean="0">
                <a:solidFill>
                  <a:schemeClr val="tx1"/>
                </a:solidFill>
                <a:latin typeface="+mn-lt"/>
                <a:ea typeface="+mn-ea"/>
                <a:cs typeface="+mn-cs"/>
              </a:rPr>
              <a:t> 2001-2015</a:t>
            </a:r>
            <a:r>
              <a:rPr lang="es-ES" sz="1200" kern="1200" dirty="0" smtClean="0">
                <a:solidFill>
                  <a:schemeClr val="tx1"/>
                </a:solidFill>
                <a:latin typeface="+mn-lt"/>
                <a:ea typeface="+mn-ea"/>
                <a:cs typeface="+mn-cs"/>
              </a:rPr>
              <a:t>, en el cual se observa que dicha tendencia acompaña el comportamiento de las compras externas en su conjunto. Este sector explica el 6% de las importaciones totales efectuadas por China, que, considerando su grado de diversificación, representa un porcentaje más que significativo en la canasta importadora del país.</a:t>
            </a:r>
          </a:p>
          <a:p>
            <a:endParaRPr lang="es-ES"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849DBDBD-126D-4461-A8F1-D5B6EE1C145A}" type="slidenum">
              <a:rPr lang="es-ES" smtClean="0"/>
              <a:pPr/>
              <a:t>14</a:t>
            </a:fld>
            <a:endParaRPr lang="es-ES"/>
          </a:p>
        </p:txBody>
      </p:sp>
    </p:spTree>
    <p:extLst>
      <p:ext uri="{BB962C8B-B14F-4D97-AF65-F5344CB8AC3E}">
        <p14:creationId xmlns:p14="http://schemas.microsoft.com/office/powerpoint/2010/main" val="146431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647D2A6-D775-CA49-A4EE-5481438FD02C}" type="datetimeFigureOut">
              <a:rPr lang="es-ES" smtClean="0"/>
              <a:pPr/>
              <a:t>16/10/2018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53DFC1-AEC4-3E45-8307-11B7A8AEF269}" type="slidenum">
              <a:rPr lang="es-ES" smtClean="0"/>
              <a:pPr/>
              <a:t>‹Nº›</a:t>
            </a:fld>
            <a:endParaRPr lang="es-ES"/>
          </a:p>
        </p:txBody>
      </p:sp>
    </p:spTree>
    <p:extLst>
      <p:ext uri="{BB962C8B-B14F-4D97-AF65-F5344CB8AC3E}">
        <p14:creationId xmlns:p14="http://schemas.microsoft.com/office/powerpoint/2010/main" val="407907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647D2A6-D775-CA49-A4EE-5481438FD02C}" type="datetimeFigureOut">
              <a:rPr lang="es-ES" smtClean="0"/>
              <a:pPr/>
              <a:t>16/10/2018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53DFC1-AEC4-3E45-8307-11B7A8AEF269}" type="slidenum">
              <a:rPr lang="es-ES" smtClean="0"/>
              <a:pPr/>
              <a:t>‹Nº›</a:t>
            </a:fld>
            <a:endParaRPr lang="es-ES"/>
          </a:p>
        </p:txBody>
      </p:sp>
    </p:spTree>
    <p:extLst>
      <p:ext uri="{BB962C8B-B14F-4D97-AF65-F5344CB8AC3E}">
        <p14:creationId xmlns:p14="http://schemas.microsoft.com/office/powerpoint/2010/main" val="49876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647D2A6-D775-CA49-A4EE-5481438FD02C}" type="datetimeFigureOut">
              <a:rPr lang="es-ES" smtClean="0"/>
              <a:pPr/>
              <a:t>16/10/2018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53DFC1-AEC4-3E45-8307-11B7A8AEF269}" type="slidenum">
              <a:rPr lang="es-ES" smtClean="0"/>
              <a:pPr/>
              <a:t>‹Nº›</a:t>
            </a:fld>
            <a:endParaRPr lang="es-ES"/>
          </a:p>
        </p:txBody>
      </p:sp>
    </p:spTree>
    <p:extLst>
      <p:ext uri="{BB962C8B-B14F-4D97-AF65-F5344CB8AC3E}">
        <p14:creationId xmlns:p14="http://schemas.microsoft.com/office/powerpoint/2010/main" val="11694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647D2A6-D775-CA49-A4EE-5481438FD02C}" type="datetimeFigureOut">
              <a:rPr lang="es-ES" smtClean="0"/>
              <a:pPr/>
              <a:t>16/10/2018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53DFC1-AEC4-3E45-8307-11B7A8AEF269}" type="slidenum">
              <a:rPr lang="es-ES" smtClean="0"/>
              <a:pPr/>
              <a:t>‹Nº›</a:t>
            </a:fld>
            <a:endParaRPr lang="es-ES"/>
          </a:p>
        </p:txBody>
      </p:sp>
    </p:spTree>
    <p:extLst>
      <p:ext uri="{BB962C8B-B14F-4D97-AF65-F5344CB8AC3E}">
        <p14:creationId xmlns:p14="http://schemas.microsoft.com/office/powerpoint/2010/main" val="164765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647D2A6-D775-CA49-A4EE-5481438FD02C}" type="datetimeFigureOut">
              <a:rPr lang="es-ES" smtClean="0"/>
              <a:pPr/>
              <a:t>16/10/2018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53DFC1-AEC4-3E45-8307-11B7A8AEF269}" type="slidenum">
              <a:rPr lang="es-ES" smtClean="0"/>
              <a:pPr/>
              <a:t>‹Nº›</a:t>
            </a:fld>
            <a:endParaRPr lang="es-ES"/>
          </a:p>
        </p:txBody>
      </p:sp>
    </p:spTree>
    <p:extLst>
      <p:ext uri="{BB962C8B-B14F-4D97-AF65-F5344CB8AC3E}">
        <p14:creationId xmlns:p14="http://schemas.microsoft.com/office/powerpoint/2010/main" val="170964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2647D2A6-D775-CA49-A4EE-5481438FD02C}" type="datetimeFigureOut">
              <a:rPr lang="es-ES" smtClean="0"/>
              <a:pPr/>
              <a:t>16/10/2018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53DFC1-AEC4-3E45-8307-11B7A8AEF269}" type="slidenum">
              <a:rPr lang="es-ES" smtClean="0"/>
              <a:pPr/>
              <a:t>‹Nº›</a:t>
            </a:fld>
            <a:endParaRPr lang="es-ES"/>
          </a:p>
        </p:txBody>
      </p:sp>
    </p:spTree>
    <p:extLst>
      <p:ext uri="{BB962C8B-B14F-4D97-AF65-F5344CB8AC3E}">
        <p14:creationId xmlns:p14="http://schemas.microsoft.com/office/powerpoint/2010/main" val="39300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2647D2A6-D775-CA49-A4EE-5481438FD02C}" type="datetimeFigureOut">
              <a:rPr lang="es-ES" smtClean="0"/>
              <a:pPr/>
              <a:t>16/10/2018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253DFC1-AEC4-3E45-8307-11B7A8AEF269}" type="slidenum">
              <a:rPr lang="es-ES" smtClean="0"/>
              <a:pPr/>
              <a:t>‹Nº›</a:t>
            </a:fld>
            <a:endParaRPr lang="es-ES"/>
          </a:p>
        </p:txBody>
      </p:sp>
    </p:spTree>
    <p:extLst>
      <p:ext uri="{BB962C8B-B14F-4D97-AF65-F5344CB8AC3E}">
        <p14:creationId xmlns:p14="http://schemas.microsoft.com/office/powerpoint/2010/main" val="381086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2647D2A6-D775-CA49-A4EE-5481438FD02C}" type="datetimeFigureOut">
              <a:rPr lang="es-ES" smtClean="0"/>
              <a:pPr/>
              <a:t>16/10/2018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253DFC1-AEC4-3E45-8307-11B7A8AEF269}" type="slidenum">
              <a:rPr lang="es-ES" smtClean="0"/>
              <a:pPr/>
              <a:t>‹Nº›</a:t>
            </a:fld>
            <a:endParaRPr lang="es-ES"/>
          </a:p>
        </p:txBody>
      </p:sp>
    </p:spTree>
    <p:extLst>
      <p:ext uri="{BB962C8B-B14F-4D97-AF65-F5344CB8AC3E}">
        <p14:creationId xmlns:p14="http://schemas.microsoft.com/office/powerpoint/2010/main" val="122598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647D2A6-D775-CA49-A4EE-5481438FD02C}" type="datetimeFigureOut">
              <a:rPr lang="es-ES" smtClean="0"/>
              <a:pPr/>
              <a:t>16/10/2018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253DFC1-AEC4-3E45-8307-11B7A8AEF269}" type="slidenum">
              <a:rPr lang="es-ES" smtClean="0"/>
              <a:pPr/>
              <a:t>‹Nº›</a:t>
            </a:fld>
            <a:endParaRPr lang="es-ES"/>
          </a:p>
        </p:txBody>
      </p:sp>
    </p:spTree>
    <p:extLst>
      <p:ext uri="{BB962C8B-B14F-4D97-AF65-F5344CB8AC3E}">
        <p14:creationId xmlns:p14="http://schemas.microsoft.com/office/powerpoint/2010/main" val="8174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647D2A6-D775-CA49-A4EE-5481438FD02C}" type="datetimeFigureOut">
              <a:rPr lang="es-ES" smtClean="0"/>
              <a:pPr/>
              <a:t>16/10/2018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53DFC1-AEC4-3E45-8307-11B7A8AEF269}" type="slidenum">
              <a:rPr lang="es-ES" smtClean="0"/>
              <a:pPr/>
              <a:t>‹Nº›</a:t>
            </a:fld>
            <a:endParaRPr lang="es-ES"/>
          </a:p>
        </p:txBody>
      </p:sp>
    </p:spTree>
    <p:extLst>
      <p:ext uri="{BB962C8B-B14F-4D97-AF65-F5344CB8AC3E}">
        <p14:creationId xmlns:p14="http://schemas.microsoft.com/office/powerpoint/2010/main" val="195824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647D2A6-D775-CA49-A4EE-5481438FD02C}" type="datetimeFigureOut">
              <a:rPr lang="es-ES" smtClean="0"/>
              <a:pPr/>
              <a:t>16/10/2018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53DFC1-AEC4-3E45-8307-11B7A8AEF269}" type="slidenum">
              <a:rPr lang="es-ES" smtClean="0"/>
              <a:pPr/>
              <a:t>‹Nº›</a:t>
            </a:fld>
            <a:endParaRPr lang="es-ES"/>
          </a:p>
        </p:txBody>
      </p:sp>
    </p:spTree>
    <p:extLst>
      <p:ext uri="{BB962C8B-B14F-4D97-AF65-F5344CB8AC3E}">
        <p14:creationId xmlns:p14="http://schemas.microsoft.com/office/powerpoint/2010/main" val="294183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7D2A6-D775-CA49-A4EE-5481438FD02C}" type="datetimeFigureOut">
              <a:rPr lang="es-ES" smtClean="0"/>
              <a:pPr/>
              <a:t>16/10/2018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3DFC1-AEC4-3E45-8307-11B7A8AEF269}" type="slidenum">
              <a:rPr lang="es-ES" smtClean="0"/>
              <a:pPr/>
              <a:t>‹Nº›</a:t>
            </a:fld>
            <a:endParaRPr lang="es-ES"/>
          </a:p>
        </p:txBody>
      </p:sp>
    </p:spTree>
    <p:extLst>
      <p:ext uri="{BB962C8B-B14F-4D97-AF65-F5344CB8AC3E}">
        <p14:creationId xmlns:p14="http://schemas.microsoft.com/office/powerpoint/2010/main" val="8204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eira\Downloads\zonas francas-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CuadroTexto"/>
          <p:cNvSpPr txBox="1"/>
          <p:nvPr/>
        </p:nvSpPr>
        <p:spPr>
          <a:xfrm>
            <a:off x="377371" y="2241122"/>
            <a:ext cx="8360229" cy="1446550"/>
          </a:xfrm>
          <a:prstGeom prst="rect">
            <a:avLst/>
          </a:prstGeom>
          <a:noFill/>
        </p:spPr>
        <p:txBody>
          <a:bodyPr wrap="square" rtlCol="0">
            <a:spAutoFit/>
          </a:bodyPr>
          <a:lstStyle/>
          <a:p>
            <a:pPr algn="ctr"/>
            <a:r>
              <a:rPr lang="es-ES" sz="4400" b="1" dirty="0" smtClean="0">
                <a:solidFill>
                  <a:schemeClr val="tx2"/>
                </a:solidFill>
                <a:latin typeface="Urufont" pitchFamily="50" charset="0"/>
              </a:rPr>
              <a:t>China: un socio estratégico para Uruguay</a:t>
            </a:r>
            <a:endParaRPr lang="es-ES" sz="4400" b="1" dirty="0">
              <a:solidFill>
                <a:schemeClr val="tx2"/>
              </a:solidFill>
              <a:latin typeface="Urufont" pitchFamily="50" charset="0"/>
            </a:endParaRPr>
          </a:p>
        </p:txBody>
      </p:sp>
      <p:sp>
        <p:nvSpPr>
          <p:cNvPr id="2" name="CuadroTexto 1"/>
          <p:cNvSpPr txBox="1"/>
          <p:nvPr/>
        </p:nvSpPr>
        <p:spPr>
          <a:xfrm>
            <a:off x="2642992" y="4346532"/>
            <a:ext cx="4384109" cy="369332"/>
          </a:xfrm>
          <a:prstGeom prst="rect">
            <a:avLst/>
          </a:prstGeom>
          <a:noFill/>
        </p:spPr>
        <p:txBody>
          <a:bodyPr wrap="square" rtlCol="0">
            <a:spAutoFit/>
          </a:bodyPr>
          <a:lstStyle/>
          <a:p>
            <a:pPr algn="ctr"/>
            <a:r>
              <a:rPr lang="es-ES" dirty="0" smtClean="0"/>
              <a:t>Juan Labraga</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descr="C:\Users\eleira\Downloads\1-01.jpg"/>
          <p:cNvPicPr>
            <a:picLocks noChangeAspect="1" noChangeArrowheads="1"/>
          </p:cNvPicPr>
          <p:nvPr/>
        </p:nvPicPr>
        <p:blipFill>
          <a:blip r:embed="rId2"/>
          <a:srcRect/>
          <a:stretch>
            <a:fillRect/>
          </a:stretch>
        </p:blipFill>
        <p:spPr bwMode="auto">
          <a:xfrm>
            <a:off x="750" y="0"/>
            <a:ext cx="9144000" cy="6858000"/>
          </a:xfrm>
          <a:prstGeom prst="rect">
            <a:avLst/>
          </a:prstGeom>
          <a:noFill/>
        </p:spPr>
      </p:pic>
      <p:sp>
        <p:nvSpPr>
          <p:cNvPr id="5" name="4 CuadroTexto"/>
          <p:cNvSpPr txBox="1"/>
          <p:nvPr/>
        </p:nvSpPr>
        <p:spPr>
          <a:xfrm>
            <a:off x="406400" y="1813560"/>
            <a:ext cx="8610600" cy="2246769"/>
          </a:xfrm>
          <a:prstGeom prst="rect">
            <a:avLst/>
          </a:prstGeom>
          <a:noFill/>
        </p:spPr>
        <p:txBody>
          <a:bodyPr wrap="square" rtlCol="0">
            <a:spAutoFit/>
          </a:bodyPr>
          <a:lstStyle/>
          <a:p>
            <a:pPr marL="400050" indent="-400050">
              <a:lnSpc>
                <a:spcPct val="250000"/>
              </a:lnSpc>
              <a:buFont typeface="+mj-lt"/>
              <a:buAutoNum type="romanUcPeriod"/>
            </a:pPr>
            <a:r>
              <a:rPr lang="es-ES" sz="2800" b="1" dirty="0" smtClean="0">
                <a:solidFill>
                  <a:schemeClr val="accent5">
                    <a:lumMod val="50000"/>
                  </a:schemeClr>
                </a:solidFill>
                <a:latin typeface="Urufont" pitchFamily="50" charset="0"/>
              </a:rPr>
              <a:t>China en el mundo</a:t>
            </a:r>
          </a:p>
          <a:p>
            <a:pPr marL="400050" indent="-400050">
              <a:lnSpc>
                <a:spcPct val="250000"/>
              </a:lnSpc>
              <a:buFont typeface="+mj-lt"/>
              <a:buAutoNum type="romanUcPeriod"/>
            </a:pPr>
            <a:r>
              <a:rPr lang="es-ES" sz="2800" dirty="0" smtClean="0">
                <a:solidFill>
                  <a:schemeClr val="accent5">
                    <a:lumMod val="50000"/>
                  </a:schemeClr>
                </a:solidFill>
                <a:latin typeface="Urufont" pitchFamily="50" charset="0"/>
              </a:rPr>
              <a:t>Relaciones económicas Uruguay - China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5"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China en el </a:t>
            </a:r>
            <a:r>
              <a:rPr lang="en-US" b="1" dirty="0" err="1" smtClean="0">
                <a:solidFill>
                  <a:srgbClr val="FFFFFF"/>
                </a:solidFill>
                <a:latin typeface="Urufont"/>
                <a:cs typeface="Urufont"/>
              </a:rPr>
              <a:t>mundo</a:t>
            </a:r>
            <a:endParaRPr lang="es-ES" dirty="0">
              <a:solidFill>
                <a:srgbClr val="FFFFFF"/>
              </a:solidFill>
              <a:latin typeface="Urufont"/>
              <a:cs typeface="Urufont"/>
            </a:endParaRPr>
          </a:p>
        </p:txBody>
      </p:sp>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datos del FMI</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graphicFrame>
        <p:nvGraphicFramePr>
          <p:cNvPr id="9" name="8 Tabla"/>
          <p:cNvGraphicFramePr>
            <a:graphicFrameLocks noGrp="1"/>
          </p:cNvGraphicFramePr>
          <p:nvPr/>
        </p:nvGraphicFramePr>
        <p:xfrm>
          <a:off x="387425" y="2470150"/>
          <a:ext cx="2780439" cy="2818134"/>
        </p:xfrm>
        <a:graphic>
          <a:graphicData uri="http://schemas.openxmlformats.org/drawingml/2006/table">
            <a:tbl>
              <a:tblPr>
                <a:tableStyleId>{5C22544A-7EE6-4342-B048-85BDC9FD1C3A}</a:tableStyleId>
              </a:tblPr>
              <a:tblGrid>
                <a:gridCol w="1474989"/>
                <a:gridCol w="1305450"/>
              </a:tblGrid>
              <a:tr h="256194">
                <a:tc>
                  <a:txBody>
                    <a:bodyPr/>
                    <a:lstStyle/>
                    <a:p>
                      <a:pPr algn="ctr" fontAlgn="ctr"/>
                      <a:r>
                        <a:rPr lang="es-ES" sz="1400" b="1" u="none" strike="noStrike" dirty="0">
                          <a:solidFill>
                            <a:schemeClr val="tx2"/>
                          </a:solidFill>
                        </a:rPr>
                        <a:t>País</a:t>
                      </a:r>
                      <a:endParaRPr lang="es-ES" sz="1400" b="1" i="0" u="none" strike="noStrike" dirty="0">
                        <a:solidFill>
                          <a:schemeClr val="tx2"/>
                        </a:solidFill>
                        <a:latin typeface="Calibri"/>
                      </a:endParaRPr>
                    </a:p>
                  </a:txBody>
                  <a:tcPr marL="9525" marR="9525" marT="9525" marB="0" anchor="ctr"/>
                </a:tc>
                <a:tc>
                  <a:txBody>
                    <a:bodyPr/>
                    <a:lstStyle/>
                    <a:p>
                      <a:pPr algn="ctr" fontAlgn="ctr"/>
                      <a:r>
                        <a:rPr lang="es-ES" sz="1400" b="1" u="none" strike="noStrike" dirty="0">
                          <a:solidFill>
                            <a:schemeClr val="tx2"/>
                          </a:solidFill>
                        </a:rPr>
                        <a:t>Ranking 2015</a:t>
                      </a:r>
                      <a:endParaRPr lang="es-ES" sz="1400" b="1" i="0" u="none" strike="noStrike" dirty="0">
                        <a:solidFill>
                          <a:schemeClr val="tx2"/>
                        </a:solidFill>
                        <a:latin typeface="Calibri"/>
                      </a:endParaRPr>
                    </a:p>
                  </a:txBody>
                  <a:tcPr marL="9525" marR="9525" marT="9525" marB="0" anchor="ctr"/>
                </a:tc>
              </a:tr>
              <a:tr h="256194">
                <a:tc>
                  <a:txBody>
                    <a:bodyPr/>
                    <a:lstStyle/>
                    <a:p>
                      <a:pPr algn="l" fontAlgn="b"/>
                      <a:r>
                        <a:rPr lang="es-ES" sz="1400" b="1" u="none" strike="noStrike" dirty="0"/>
                        <a:t>Estados Unidos</a:t>
                      </a:r>
                      <a:endParaRPr lang="es-ES" sz="1400" b="1" i="0" u="none" strike="noStrike" dirty="0">
                        <a:solidFill>
                          <a:srgbClr val="31849B"/>
                        </a:solidFill>
                        <a:latin typeface="Calibri"/>
                      </a:endParaRPr>
                    </a:p>
                  </a:txBody>
                  <a:tcPr marL="9525" marR="9525" marT="9525" marB="0" anchor="b"/>
                </a:tc>
                <a:tc>
                  <a:txBody>
                    <a:bodyPr/>
                    <a:lstStyle/>
                    <a:p>
                      <a:pPr algn="ctr" fontAlgn="ctr"/>
                      <a:r>
                        <a:rPr lang="es-ES" sz="1400" b="1" u="none" strike="noStrike"/>
                        <a:t>24,5%</a:t>
                      </a:r>
                      <a:endParaRPr lang="es-ES" sz="1400" b="1" i="0" u="none" strike="noStrike">
                        <a:solidFill>
                          <a:srgbClr val="31849B"/>
                        </a:solidFill>
                        <a:latin typeface="Calibri"/>
                      </a:endParaRPr>
                    </a:p>
                  </a:txBody>
                  <a:tcPr marL="9525" marR="9525" marT="9525" marB="0" anchor="ctr"/>
                </a:tc>
              </a:tr>
              <a:tr h="256194">
                <a:tc>
                  <a:txBody>
                    <a:bodyPr/>
                    <a:lstStyle/>
                    <a:p>
                      <a:pPr algn="l" fontAlgn="b"/>
                      <a:r>
                        <a:rPr lang="es-ES" sz="1400" b="1" u="none" strike="noStrike">
                          <a:solidFill>
                            <a:srgbClr val="00B050"/>
                          </a:solidFill>
                        </a:rPr>
                        <a:t>China</a:t>
                      </a:r>
                      <a:endParaRPr lang="es-ES" sz="1400" b="1" i="0" u="none" strike="noStrike">
                        <a:solidFill>
                          <a:srgbClr val="00B050"/>
                        </a:solidFill>
                        <a:latin typeface="Calibri"/>
                      </a:endParaRPr>
                    </a:p>
                  </a:txBody>
                  <a:tcPr marL="9525" marR="9525" marT="9525" marB="0" anchor="b"/>
                </a:tc>
                <a:tc>
                  <a:txBody>
                    <a:bodyPr/>
                    <a:lstStyle/>
                    <a:p>
                      <a:pPr algn="ctr" fontAlgn="ctr"/>
                      <a:r>
                        <a:rPr lang="es-ES" sz="1400" b="1" u="none" strike="noStrike" dirty="0">
                          <a:solidFill>
                            <a:srgbClr val="00B050"/>
                          </a:solidFill>
                        </a:rPr>
                        <a:t>15,0%</a:t>
                      </a:r>
                      <a:endParaRPr lang="es-ES" sz="1400" b="1" i="0" u="none" strike="noStrike" dirty="0">
                        <a:solidFill>
                          <a:srgbClr val="00B050"/>
                        </a:solidFill>
                        <a:latin typeface="Calibri"/>
                      </a:endParaRPr>
                    </a:p>
                  </a:txBody>
                  <a:tcPr marL="9525" marR="9525" marT="9525" marB="0" anchor="ctr"/>
                </a:tc>
              </a:tr>
              <a:tr h="256194">
                <a:tc>
                  <a:txBody>
                    <a:bodyPr/>
                    <a:lstStyle/>
                    <a:p>
                      <a:pPr algn="l" fontAlgn="b"/>
                      <a:r>
                        <a:rPr lang="es-ES" sz="1400" b="1" u="none" strike="noStrike" dirty="0"/>
                        <a:t>Japón</a:t>
                      </a:r>
                      <a:endParaRPr lang="es-ES" sz="1400" b="1" i="0" u="none" strike="noStrike" dirty="0">
                        <a:solidFill>
                          <a:srgbClr val="31849B"/>
                        </a:solidFill>
                        <a:latin typeface="Calibri"/>
                      </a:endParaRPr>
                    </a:p>
                  </a:txBody>
                  <a:tcPr marL="9525" marR="9525" marT="9525" marB="0" anchor="b"/>
                </a:tc>
                <a:tc>
                  <a:txBody>
                    <a:bodyPr/>
                    <a:lstStyle/>
                    <a:p>
                      <a:pPr algn="ctr" fontAlgn="ctr"/>
                      <a:r>
                        <a:rPr lang="es-ES" sz="1400" b="1" u="none" strike="noStrike" dirty="0"/>
                        <a:t>5,6%</a:t>
                      </a:r>
                      <a:endParaRPr lang="es-ES" sz="1400" b="1" i="0" u="none" strike="noStrike" dirty="0">
                        <a:solidFill>
                          <a:srgbClr val="31849B"/>
                        </a:solidFill>
                        <a:latin typeface="Calibri"/>
                      </a:endParaRPr>
                    </a:p>
                  </a:txBody>
                  <a:tcPr marL="9525" marR="9525" marT="9525" marB="0" anchor="ctr"/>
                </a:tc>
              </a:tr>
              <a:tr h="256194">
                <a:tc>
                  <a:txBody>
                    <a:bodyPr/>
                    <a:lstStyle/>
                    <a:p>
                      <a:pPr algn="l" fontAlgn="b"/>
                      <a:r>
                        <a:rPr lang="es-ES" sz="1400" b="1" u="none" strike="noStrike" dirty="0"/>
                        <a:t>Alemania</a:t>
                      </a:r>
                      <a:endParaRPr lang="es-ES" sz="1400" b="1" i="0" u="none" strike="noStrike" dirty="0">
                        <a:solidFill>
                          <a:srgbClr val="31849B"/>
                        </a:solidFill>
                        <a:latin typeface="Calibri"/>
                      </a:endParaRPr>
                    </a:p>
                  </a:txBody>
                  <a:tcPr marL="9525" marR="9525" marT="9525" marB="0" anchor="b"/>
                </a:tc>
                <a:tc>
                  <a:txBody>
                    <a:bodyPr/>
                    <a:lstStyle/>
                    <a:p>
                      <a:pPr algn="ctr" fontAlgn="ctr"/>
                      <a:r>
                        <a:rPr lang="es-ES" sz="1400" b="1" u="none" strike="noStrike"/>
                        <a:t>4,6%</a:t>
                      </a:r>
                      <a:endParaRPr lang="es-ES" sz="1400" b="1" i="0" u="none" strike="noStrike">
                        <a:solidFill>
                          <a:srgbClr val="31849B"/>
                        </a:solidFill>
                        <a:latin typeface="Calibri"/>
                      </a:endParaRPr>
                    </a:p>
                  </a:txBody>
                  <a:tcPr marL="9525" marR="9525" marT="9525" marB="0" anchor="ctr"/>
                </a:tc>
              </a:tr>
              <a:tr h="256194">
                <a:tc>
                  <a:txBody>
                    <a:bodyPr/>
                    <a:lstStyle/>
                    <a:p>
                      <a:pPr algn="l" fontAlgn="b"/>
                      <a:r>
                        <a:rPr lang="es-ES" sz="1400" b="1" u="none" strike="noStrike"/>
                        <a:t>Reino Unido</a:t>
                      </a:r>
                      <a:endParaRPr lang="es-ES" sz="1400" b="1" i="0" u="none" strike="noStrike">
                        <a:solidFill>
                          <a:srgbClr val="31849B"/>
                        </a:solidFill>
                        <a:latin typeface="Calibri"/>
                      </a:endParaRPr>
                    </a:p>
                  </a:txBody>
                  <a:tcPr marL="9525" marR="9525" marT="9525" marB="0" anchor="b"/>
                </a:tc>
                <a:tc>
                  <a:txBody>
                    <a:bodyPr/>
                    <a:lstStyle/>
                    <a:p>
                      <a:pPr algn="ctr" fontAlgn="ctr"/>
                      <a:r>
                        <a:rPr lang="es-ES" sz="1400" b="1" u="none" strike="noStrike"/>
                        <a:t>3,9%</a:t>
                      </a:r>
                      <a:endParaRPr lang="es-ES" sz="1400" b="1" i="0" u="none" strike="noStrike">
                        <a:solidFill>
                          <a:srgbClr val="31849B"/>
                        </a:solidFill>
                        <a:latin typeface="Calibri"/>
                      </a:endParaRPr>
                    </a:p>
                  </a:txBody>
                  <a:tcPr marL="9525" marR="9525" marT="9525" marB="0" anchor="ctr"/>
                </a:tc>
              </a:tr>
              <a:tr h="256194">
                <a:tc>
                  <a:txBody>
                    <a:bodyPr/>
                    <a:lstStyle/>
                    <a:p>
                      <a:pPr algn="l" fontAlgn="b"/>
                      <a:r>
                        <a:rPr lang="es-ES" sz="1400" b="1" u="none" strike="noStrike"/>
                        <a:t>Francia</a:t>
                      </a:r>
                      <a:endParaRPr lang="es-ES" sz="1400" b="1" i="0" u="none" strike="noStrike">
                        <a:solidFill>
                          <a:srgbClr val="31849B"/>
                        </a:solidFill>
                        <a:latin typeface="Calibri"/>
                      </a:endParaRPr>
                    </a:p>
                  </a:txBody>
                  <a:tcPr marL="9525" marR="9525" marT="9525" marB="0" anchor="b"/>
                </a:tc>
                <a:tc>
                  <a:txBody>
                    <a:bodyPr/>
                    <a:lstStyle/>
                    <a:p>
                      <a:pPr algn="ctr" fontAlgn="ctr"/>
                      <a:r>
                        <a:rPr lang="es-ES" sz="1400" b="1" u="none" strike="noStrike"/>
                        <a:t>3,3%</a:t>
                      </a:r>
                      <a:endParaRPr lang="es-ES" sz="1400" b="1" i="0" u="none" strike="noStrike">
                        <a:solidFill>
                          <a:srgbClr val="31849B"/>
                        </a:solidFill>
                        <a:latin typeface="Calibri"/>
                      </a:endParaRPr>
                    </a:p>
                  </a:txBody>
                  <a:tcPr marL="9525" marR="9525" marT="9525" marB="0" anchor="ctr"/>
                </a:tc>
              </a:tr>
              <a:tr h="256194">
                <a:tc>
                  <a:txBody>
                    <a:bodyPr/>
                    <a:lstStyle/>
                    <a:p>
                      <a:pPr algn="l" fontAlgn="b"/>
                      <a:r>
                        <a:rPr lang="es-ES" sz="1400" b="1" u="none" strike="noStrike"/>
                        <a:t>India</a:t>
                      </a:r>
                      <a:endParaRPr lang="es-ES" sz="1400" b="1" i="0" u="none" strike="noStrike">
                        <a:solidFill>
                          <a:srgbClr val="31849B"/>
                        </a:solidFill>
                        <a:latin typeface="Calibri"/>
                      </a:endParaRPr>
                    </a:p>
                  </a:txBody>
                  <a:tcPr marL="9525" marR="9525" marT="9525" marB="0" anchor="b"/>
                </a:tc>
                <a:tc>
                  <a:txBody>
                    <a:bodyPr/>
                    <a:lstStyle/>
                    <a:p>
                      <a:pPr algn="ctr" fontAlgn="ctr"/>
                      <a:r>
                        <a:rPr lang="es-ES" sz="1400" b="1" u="none" strike="noStrike"/>
                        <a:t>2,9%</a:t>
                      </a:r>
                      <a:endParaRPr lang="es-ES" sz="1400" b="1" i="0" u="none" strike="noStrike">
                        <a:solidFill>
                          <a:srgbClr val="31849B"/>
                        </a:solidFill>
                        <a:latin typeface="Calibri"/>
                      </a:endParaRPr>
                    </a:p>
                  </a:txBody>
                  <a:tcPr marL="9525" marR="9525" marT="9525" marB="0" anchor="ctr"/>
                </a:tc>
              </a:tr>
              <a:tr h="256194">
                <a:tc>
                  <a:txBody>
                    <a:bodyPr/>
                    <a:lstStyle/>
                    <a:p>
                      <a:pPr algn="l" fontAlgn="b"/>
                      <a:r>
                        <a:rPr lang="es-ES" sz="1400" b="1" u="none" strike="noStrike"/>
                        <a:t>Italia</a:t>
                      </a:r>
                      <a:endParaRPr lang="es-ES" sz="1400" b="1" i="0" u="none" strike="noStrike">
                        <a:solidFill>
                          <a:srgbClr val="31849B"/>
                        </a:solidFill>
                        <a:latin typeface="Calibri"/>
                      </a:endParaRPr>
                    </a:p>
                  </a:txBody>
                  <a:tcPr marL="9525" marR="9525" marT="9525" marB="0" anchor="b"/>
                </a:tc>
                <a:tc>
                  <a:txBody>
                    <a:bodyPr/>
                    <a:lstStyle/>
                    <a:p>
                      <a:pPr algn="ctr" fontAlgn="ctr"/>
                      <a:r>
                        <a:rPr lang="es-ES" sz="1400" b="1" u="none" strike="noStrike"/>
                        <a:t>2,5%</a:t>
                      </a:r>
                      <a:endParaRPr lang="es-ES" sz="1400" b="1" i="0" u="none" strike="noStrike">
                        <a:solidFill>
                          <a:srgbClr val="31849B"/>
                        </a:solidFill>
                        <a:latin typeface="Calibri"/>
                      </a:endParaRPr>
                    </a:p>
                  </a:txBody>
                  <a:tcPr marL="9525" marR="9525" marT="9525" marB="0" anchor="ctr"/>
                </a:tc>
              </a:tr>
              <a:tr h="256194">
                <a:tc>
                  <a:txBody>
                    <a:bodyPr/>
                    <a:lstStyle/>
                    <a:p>
                      <a:pPr algn="l" fontAlgn="b"/>
                      <a:r>
                        <a:rPr lang="es-ES" sz="1400" b="1" u="none" strike="noStrike"/>
                        <a:t>Brasil</a:t>
                      </a:r>
                      <a:endParaRPr lang="es-ES" sz="1400" b="1" i="0" u="none" strike="noStrike">
                        <a:solidFill>
                          <a:srgbClr val="31849B"/>
                        </a:solidFill>
                        <a:latin typeface="Calibri"/>
                      </a:endParaRPr>
                    </a:p>
                  </a:txBody>
                  <a:tcPr marL="9525" marR="9525" marT="9525" marB="0" anchor="b"/>
                </a:tc>
                <a:tc>
                  <a:txBody>
                    <a:bodyPr/>
                    <a:lstStyle/>
                    <a:p>
                      <a:pPr algn="ctr" fontAlgn="ctr"/>
                      <a:r>
                        <a:rPr lang="es-ES" sz="1400" b="1" u="none" strike="noStrike"/>
                        <a:t>2,4%</a:t>
                      </a:r>
                      <a:endParaRPr lang="es-ES" sz="1400" b="1" i="0" u="none" strike="noStrike">
                        <a:solidFill>
                          <a:srgbClr val="31849B"/>
                        </a:solidFill>
                        <a:latin typeface="Calibri"/>
                      </a:endParaRPr>
                    </a:p>
                  </a:txBody>
                  <a:tcPr marL="9525" marR="9525" marT="9525" marB="0" anchor="ctr"/>
                </a:tc>
              </a:tr>
              <a:tr h="256194">
                <a:tc>
                  <a:txBody>
                    <a:bodyPr/>
                    <a:lstStyle/>
                    <a:p>
                      <a:pPr algn="l" fontAlgn="b"/>
                      <a:r>
                        <a:rPr lang="es-ES" sz="1400" b="1" u="none" strike="noStrike"/>
                        <a:t>Canadá</a:t>
                      </a:r>
                      <a:endParaRPr lang="es-ES" sz="1400" b="1" i="0" u="none" strike="noStrike">
                        <a:solidFill>
                          <a:srgbClr val="31849B"/>
                        </a:solidFill>
                        <a:latin typeface="Calibri"/>
                      </a:endParaRPr>
                    </a:p>
                  </a:txBody>
                  <a:tcPr marL="9525" marR="9525" marT="9525" marB="0" anchor="b"/>
                </a:tc>
                <a:tc>
                  <a:txBody>
                    <a:bodyPr/>
                    <a:lstStyle/>
                    <a:p>
                      <a:pPr algn="ctr" fontAlgn="ctr"/>
                      <a:r>
                        <a:rPr lang="es-ES" sz="1400" b="1" u="none" strike="noStrike" dirty="0"/>
                        <a:t>2,1%</a:t>
                      </a:r>
                      <a:endParaRPr lang="es-ES" sz="1400" b="1" i="0" u="none" strike="noStrike" dirty="0">
                        <a:solidFill>
                          <a:srgbClr val="31849B"/>
                        </a:solidFill>
                        <a:latin typeface="Calibri"/>
                      </a:endParaRPr>
                    </a:p>
                  </a:txBody>
                  <a:tcPr marL="9525" marR="9525" marT="9525" marB="0" anchor="ctr"/>
                </a:tc>
              </a:tr>
            </a:tbl>
          </a:graphicData>
        </a:graphic>
      </p:graphicFrame>
      <p:sp>
        <p:nvSpPr>
          <p:cNvPr id="10" name="9 CuadroTexto"/>
          <p:cNvSpPr txBox="1"/>
          <p:nvPr/>
        </p:nvSpPr>
        <p:spPr>
          <a:xfrm>
            <a:off x="83820" y="1687225"/>
            <a:ext cx="3276600" cy="584775"/>
          </a:xfrm>
          <a:prstGeom prst="rect">
            <a:avLst/>
          </a:prstGeom>
          <a:noFill/>
        </p:spPr>
        <p:txBody>
          <a:bodyPr wrap="square" rtlCol="0">
            <a:spAutoFit/>
          </a:bodyPr>
          <a:lstStyle/>
          <a:p>
            <a:pPr algn="ctr"/>
            <a:r>
              <a:rPr lang="es-ES" sz="1600" b="1" dirty="0" smtClean="0">
                <a:latin typeface="Urufont" pitchFamily="50" charset="0"/>
              </a:rPr>
              <a:t>Participación en el PIB mundial</a:t>
            </a:r>
            <a:endParaRPr lang="es-ES" sz="1600" b="1" dirty="0">
              <a:latin typeface="Urufont" pitchFamily="50" charset="0"/>
            </a:endParaRPr>
          </a:p>
        </p:txBody>
      </p:sp>
      <p:graphicFrame>
        <p:nvGraphicFramePr>
          <p:cNvPr id="12" name="1 Gráfico"/>
          <p:cNvGraphicFramePr/>
          <p:nvPr/>
        </p:nvGraphicFramePr>
        <p:xfrm>
          <a:off x="3746500" y="2557780"/>
          <a:ext cx="5295900" cy="3130551"/>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4229100" y="2113914"/>
            <a:ext cx="4483100" cy="338554"/>
          </a:xfrm>
          <a:prstGeom prst="rect">
            <a:avLst/>
          </a:prstGeom>
          <a:noFill/>
        </p:spPr>
        <p:txBody>
          <a:bodyPr wrap="square" rtlCol="0">
            <a:spAutoFit/>
          </a:bodyPr>
          <a:lstStyle/>
          <a:p>
            <a:pPr algn="ctr"/>
            <a:r>
              <a:rPr lang="es-ES" sz="1600" b="1" dirty="0" smtClean="0">
                <a:latin typeface="Urufont" pitchFamily="50" charset="0"/>
              </a:rPr>
              <a:t>Crecimiento del PBI (Var % anual)</a:t>
            </a:r>
          </a:p>
        </p:txBody>
      </p:sp>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5"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China en el </a:t>
            </a:r>
            <a:r>
              <a:rPr lang="en-US" b="1" dirty="0" err="1" smtClean="0">
                <a:solidFill>
                  <a:srgbClr val="FFFFFF"/>
                </a:solidFill>
                <a:latin typeface="Urufont"/>
                <a:cs typeface="Urufont"/>
              </a:rPr>
              <a:t>mundo</a:t>
            </a:r>
            <a:endParaRPr lang="es-ES" dirty="0">
              <a:solidFill>
                <a:srgbClr val="FFFFFF"/>
              </a:solidFill>
              <a:latin typeface="Urufont"/>
              <a:cs typeface="Urufont"/>
            </a:endParaRPr>
          </a:p>
        </p:txBody>
      </p:sp>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FMI y UNCTAD</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graphicFrame>
        <p:nvGraphicFramePr>
          <p:cNvPr id="9" name="4 Gráfico"/>
          <p:cNvGraphicFramePr/>
          <p:nvPr/>
        </p:nvGraphicFramePr>
        <p:xfrm>
          <a:off x="-101600" y="2129876"/>
          <a:ext cx="4686300" cy="2654013"/>
        </p:xfrm>
        <a:graphic>
          <a:graphicData uri="http://schemas.openxmlformats.org/drawingml/2006/chart">
            <c:chart xmlns:c="http://schemas.openxmlformats.org/drawingml/2006/chart" xmlns:r="http://schemas.openxmlformats.org/officeDocument/2006/relationships" r:id="rId4"/>
          </a:graphicData>
        </a:graphic>
      </p:graphicFrame>
      <p:sp>
        <p:nvSpPr>
          <p:cNvPr id="10" name="9 CuadroTexto"/>
          <p:cNvSpPr txBox="1"/>
          <p:nvPr/>
        </p:nvSpPr>
        <p:spPr>
          <a:xfrm>
            <a:off x="71154" y="1595916"/>
            <a:ext cx="4203700" cy="584775"/>
          </a:xfrm>
          <a:prstGeom prst="rect">
            <a:avLst/>
          </a:prstGeom>
          <a:noFill/>
        </p:spPr>
        <p:txBody>
          <a:bodyPr wrap="square" rtlCol="0">
            <a:spAutoFit/>
          </a:bodyPr>
          <a:lstStyle/>
          <a:p>
            <a:pPr algn="ctr"/>
            <a:r>
              <a:rPr lang="es-ES" sz="1600" b="1" dirty="0" smtClean="0">
                <a:latin typeface="Urufont" pitchFamily="50" charset="0"/>
              </a:rPr>
              <a:t>PBI de los BRICS</a:t>
            </a:r>
          </a:p>
          <a:p>
            <a:pPr algn="ctr"/>
            <a:r>
              <a:rPr lang="es-ES" sz="1600" b="1" dirty="0" smtClean="0">
                <a:latin typeface="Urufont" pitchFamily="50" charset="0"/>
              </a:rPr>
              <a:t> (Part. %)</a:t>
            </a:r>
            <a:endParaRPr lang="es-ES" sz="1600" b="1" dirty="0">
              <a:latin typeface="Urufont" pitchFamily="50" charset="0"/>
            </a:endParaRPr>
          </a:p>
        </p:txBody>
      </p:sp>
      <p:sp>
        <p:nvSpPr>
          <p:cNvPr id="12" name="11 CuadroTexto"/>
          <p:cNvSpPr txBox="1"/>
          <p:nvPr/>
        </p:nvSpPr>
        <p:spPr>
          <a:xfrm>
            <a:off x="5227354" y="3232279"/>
            <a:ext cx="3091146" cy="584775"/>
          </a:xfrm>
          <a:prstGeom prst="rect">
            <a:avLst/>
          </a:prstGeom>
          <a:noFill/>
        </p:spPr>
        <p:txBody>
          <a:bodyPr wrap="square" rtlCol="0">
            <a:spAutoFit/>
          </a:bodyPr>
          <a:lstStyle/>
          <a:p>
            <a:pPr algn="ctr"/>
            <a:r>
              <a:rPr lang="es-ES" sz="1600" b="1" dirty="0" smtClean="0">
                <a:latin typeface="Urufont" pitchFamily="50" charset="0"/>
              </a:rPr>
              <a:t>IED emitida por  los BRICS (Part. %)</a:t>
            </a:r>
            <a:endParaRPr lang="es-ES" sz="1600" b="1" dirty="0">
              <a:latin typeface="Urufont" pitchFamily="50" charset="0"/>
            </a:endParaRPr>
          </a:p>
        </p:txBody>
      </p:sp>
      <p:graphicFrame>
        <p:nvGraphicFramePr>
          <p:cNvPr id="15" name="3 Gráfico"/>
          <p:cNvGraphicFramePr/>
          <p:nvPr/>
        </p:nvGraphicFramePr>
        <p:xfrm>
          <a:off x="4262154" y="4035552"/>
          <a:ext cx="4983446"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Trade Map.</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graphicFrame>
        <p:nvGraphicFramePr>
          <p:cNvPr id="12" name="11 Gráfico"/>
          <p:cNvGraphicFramePr/>
          <p:nvPr/>
        </p:nvGraphicFramePr>
        <p:xfrm>
          <a:off x="0" y="2446577"/>
          <a:ext cx="4851400" cy="4134424"/>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0" y="1739900"/>
            <a:ext cx="4394200" cy="646331"/>
          </a:xfrm>
          <a:prstGeom prst="rect">
            <a:avLst/>
          </a:prstGeom>
          <a:noFill/>
        </p:spPr>
        <p:txBody>
          <a:bodyPr wrap="square" rtlCol="0">
            <a:spAutoFit/>
          </a:bodyPr>
          <a:lstStyle/>
          <a:p>
            <a:pPr algn="ctr"/>
            <a:r>
              <a:rPr lang="es-ES" b="1" dirty="0" smtClean="0">
                <a:latin typeface="Urufont" pitchFamily="50" charset="0"/>
              </a:rPr>
              <a:t>Principales productos importados por China (Part. % 2015)</a:t>
            </a:r>
            <a:endParaRPr lang="es-ES" b="1" dirty="0">
              <a:latin typeface="Urufont" pitchFamily="50" charset="0"/>
            </a:endParaRPr>
          </a:p>
        </p:txBody>
      </p:sp>
      <p:sp>
        <p:nvSpPr>
          <p:cNvPr id="15" name="14 CuadroTexto"/>
          <p:cNvSpPr txBox="1"/>
          <p:nvPr/>
        </p:nvSpPr>
        <p:spPr>
          <a:xfrm>
            <a:off x="4425044" y="1739900"/>
            <a:ext cx="4394200" cy="646331"/>
          </a:xfrm>
          <a:prstGeom prst="rect">
            <a:avLst/>
          </a:prstGeom>
          <a:noFill/>
        </p:spPr>
        <p:txBody>
          <a:bodyPr wrap="square" rtlCol="0">
            <a:spAutoFit/>
          </a:bodyPr>
          <a:lstStyle/>
          <a:p>
            <a:pPr algn="ctr"/>
            <a:r>
              <a:rPr lang="es-ES" b="1" dirty="0" smtClean="0">
                <a:latin typeface="Urufont" pitchFamily="50" charset="0"/>
              </a:rPr>
              <a:t>Principales proveedores de China  </a:t>
            </a:r>
          </a:p>
          <a:p>
            <a:pPr algn="ctr"/>
            <a:r>
              <a:rPr lang="es-ES" b="1" dirty="0" smtClean="0">
                <a:latin typeface="Urufont" pitchFamily="50" charset="0"/>
              </a:rPr>
              <a:t>(Part. % 2015)</a:t>
            </a:r>
            <a:endParaRPr lang="es-ES" b="1" dirty="0">
              <a:latin typeface="Urufont" pitchFamily="50" charset="0"/>
            </a:endParaRPr>
          </a:p>
        </p:txBody>
      </p:sp>
      <p:sp>
        <p:nvSpPr>
          <p:cNvPr id="16"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China en el </a:t>
            </a:r>
            <a:r>
              <a:rPr lang="en-US" b="1" dirty="0" err="1" smtClean="0">
                <a:solidFill>
                  <a:srgbClr val="FFFFFF"/>
                </a:solidFill>
                <a:latin typeface="Urufont"/>
                <a:cs typeface="Urufont"/>
              </a:rPr>
              <a:t>mundo</a:t>
            </a:r>
            <a:endParaRPr lang="es-ES" dirty="0">
              <a:solidFill>
                <a:srgbClr val="FFFFFF"/>
              </a:solidFill>
              <a:latin typeface="Urufont"/>
              <a:cs typeface="Urufont"/>
            </a:endParaRPr>
          </a:p>
        </p:txBody>
      </p:sp>
      <p:graphicFrame>
        <p:nvGraphicFramePr>
          <p:cNvPr id="18" name="1 Gráfico"/>
          <p:cNvGraphicFramePr/>
          <p:nvPr/>
        </p:nvGraphicFramePr>
        <p:xfrm>
          <a:off x="3604192" y="2446577"/>
          <a:ext cx="5379754" cy="37324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6" name="CuadroTexto 5"/>
          <p:cNvSpPr txBox="1"/>
          <p:nvPr/>
        </p:nvSpPr>
        <p:spPr>
          <a:xfrm>
            <a:off x="2283944" y="1631871"/>
            <a:ext cx="4632615" cy="646331"/>
          </a:xfrm>
          <a:prstGeom prst="rect">
            <a:avLst/>
          </a:prstGeom>
          <a:noFill/>
        </p:spPr>
        <p:txBody>
          <a:bodyPr wrap="none" rtlCol="0">
            <a:spAutoFit/>
          </a:bodyPr>
          <a:lstStyle/>
          <a:p>
            <a:pPr algn="ctr"/>
            <a:r>
              <a:rPr lang="es-UY" b="1" dirty="0" smtClean="0">
                <a:latin typeface="Urufont" pitchFamily="50" charset="0"/>
              </a:rPr>
              <a:t>Importaciones de Alimentos de China</a:t>
            </a:r>
          </a:p>
          <a:p>
            <a:pPr algn="ctr"/>
            <a:r>
              <a:rPr lang="es-UY" b="1" dirty="0" smtClean="0">
                <a:latin typeface="Urufont" pitchFamily="50" charset="0"/>
              </a:rPr>
              <a:t>(Millones de US$)</a:t>
            </a:r>
            <a:endParaRPr lang="es-ES" b="1" dirty="0">
              <a:latin typeface="Urufont" pitchFamily="50" charset="0"/>
            </a:endParaRPr>
          </a:p>
        </p:txBody>
      </p:sp>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Trade Map.</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graphicFrame>
        <p:nvGraphicFramePr>
          <p:cNvPr id="10" name="1 Gráfico"/>
          <p:cNvGraphicFramePr/>
          <p:nvPr/>
        </p:nvGraphicFramePr>
        <p:xfrm>
          <a:off x="952500" y="2057400"/>
          <a:ext cx="7416800" cy="39751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China en el </a:t>
            </a:r>
            <a:r>
              <a:rPr lang="en-US" b="1" dirty="0" err="1" smtClean="0">
                <a:solidFill>
                  <a:srgbClr val="FFFFFF"/>
                </a:solidFill>
                <a:latin typeface="Urufont"/>
                <a:cs typeface="Urufont"/>
              </a:rPr>
              <a:t>mundo</a:t>
            </a:r>
            <a:endParaRPr lang="es-ES" dirty="0">
              <a:solidFill>
                <a:srgbClr val="FFFFFF"/>
              </a:solidFill>
              <a:latin typeface="Urufont"/>
              <a:cs typeface="Urufont"/>
            </a:endParaRPr>
          </a:p>
        </p:txBody>
      </p:sp>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Uruguay XXI en base a Trade Map</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pic>
        <p:nvPicPr>
          <p:cNvPr id="9" name="Picture 2"/>
          <p:cNvPicPr>
            <a:picLocks noChangeAspect="1" noChangeArrowheads="1"/>
          </p:cNvPicPr>
          <p:nvPr/>
        </p:nvPicPr>
        <p:blipFill>
          <a:blip r:embed="rId3"/>
          <a:srcRect l="29724" t="31548" r="29722" b="10041"/>
          <a:stretch>
            <a:fillRect/>
          </a:stretch>
        </p:blipFill>
        <p:spPr bwMode="auto">
          <a:xfrm>
            <a:off x="1539875" y="1461179"/>
            <a:ext cx="6376141" cy="5163363"/>
          </a:xfrm>
          <a:prstGeom prst="rect">
            <a:avLst/>
          </a:prstGeom>
          <a:noFill/>
          <a:ln w="9525">
            <a:noFill/>
            <a:miter lim="800000"/>
            <a:headEnd/>
            <a:tailEnd/>
          </a:ln>
        </p:spPr>
      </p:pic>
      <p:sp>
        <p:nvSpPr>
          <p:cNvPr id="10" name="9 CuadroTexto"/>
          <p:cNvSpPr txBox="1"/>
          <p:nvPr/>
        </p:nvSpPr>
        <p:spPr>
          <a:xfrm rot="16200000">
            <a:off x="6937950" y="4868425"/>
            <a:ext cx="940151" cy="492443"/>
          </a:xfrm>
          <a:prstGeom prst="rect">
            <a:avLst/>
          </a:prstGeom>
          <a:noFill/>
        </p:spPr>
        <p:txBody>
          <a:bodyPr wrap="square" rtlCol="0">
            <a:spAutoFit/>
          </a:bodyPr>
          <a:lstStyle/>
          <a:p>
            <a:r>
              <a:rPr lang="es-ES" sz="1400" b="1" dirty="0" smtClean="0">
                <a:solidFill>
                  <a:schemeClr val="bg1"/>
                </a:solidFill>
                <a:latin typeface="Arial" pitchFamily="34" charset="0"/>
                <a:cs typeface="Arial" pitchFamily="34" charset="0"/>
              </a:rPr>
              <a:t>Uruguay </a:t>
            </a:r>
          </a:p>
          <a:p>
            <a:r>
              <a:rPr lang="es-ES" sz="1200" b="1" dirty="0" smtClean="0">
                <a:solidFill>
                  <a:schemeClr val="bg1"/>
                </a:solidFill>
                <a:latin typeface="Arial" pitchFamily="34" charset="0"/>
                <a:cs typeface="Arial" pitchFamily="34" charset="0"/>
              </a:rPr>
              <a:t>1,5%</a:t>
            </a:r>
            <a:endParaRPr lang="es-ES" sz="1200" b="1" dirty="0">
              <a:solidFill>
                <a:schemeClr val="bg1"/>
              </a:solidFill>
              <a:latin typeface="Arial" pitchFamily="34" charset="0"/>
              <a:cs typeface="Arial" pitchFamily="34" charset="0"/>
            </a:endParaRPr>
          </a:p>
        </p:txBody>
      </p:sp>
      <p:sp>
        <p:nvSpPr>
          <p:cNvPr id="12" name="11 CuadroTexto"/>
          <p:cNvSpPr txBox="1"/>
          <p:nvPr/>
        </p:nvSpPr>
        <p:spPr>
          <a:xfrm>
            <a:off x="5611933" y="5345760"/>
            <a:ext cx="940151" cy="492443"/>
          </a:xfrm>
          <a:prstGeom prst="rect">
            <a:avLst/>
          </a:prstGeom>
          <a:noFill/>
        </p:spPr>
        <p:txBody>
          <a:bodyPr wrap="square" rtlCol="0">
            <a:spAutoFit/>
          </a:bodyPr>
          <a:lstStyle/>
          <a:p>
            <a:r>
              <a:rPr lang="es-ES" sz="1400" b="1" dirty="0" smtClean="0">
                <a:solidFill>
                  <a:schemeClr val="bg1"/>
                </a:solidFill>
                <a:latin typeface="Arial" pitchFamily="34" charset="0"/>
                <a:cs typeface="Arial" pitchFamily="34" charset="0"/>
              </a:rPr>
              <a:t>Ucrania </a:t>
            </a:r>
          </a:p>
          <a:p>
            <a:r>
              <a:rPr lang="es-ES" sz="1200" b="1" dirty="0" smtClean="0">
                <a:solidFill>
                  <a:schemeClr val="bg1"/>
                </a:solidFill>
                <a:latin typeface="Arial" pitchFamily="34" charset="0"/>
                <a:cs typeface="Arial" pitchFamily="34" charset="0"/>
              </a:rPr>
              <a:t>1,6%</a:t>
            </a:r>
            <a:endParaRPr lang="es-ES" sz="1200" b="1" dirty="0">
              <a:solidFill>
                <a:schemeClr val="bg1"/>
              </a:solidFill>
              <a:latin typeface="Arial" pitchFamily="34" charset="0"/>
              <a:cs typeface="Arial" pitchFamily="34" charset="0"/>
            </a:endParaRPr>
          </a:p>
        </p:txBody>
      </p:sp>
      <p:sp>
        <p:nvSpPr>
          <p:cNvPr id="14" name="13 CuadroTexto"/>
          <p:cNvSpPr txBox="1"/>
          <p:nvPr/>
        </p:nvSpPr>
        <p:spPr>
          <a:xfrm rot="16200000">
            <a:off x="7021267" y="5831699"/>
            <a:ext cx="1098489" cy="400110"/>
          </a:xfrm>
          <a:prstGeom prst="rect">
            <a:avLst/>
          </a:prstGeom>
          <a:noFill/>
        </p:spPr>
        <p:txBody>
          <a:bodyPr wrap="square" rtlCol="0">
            <a:spAutoFit/>
          </a:bodyPr>
          <a:lstStyle/>
          <a:p>
            <a:r>
              <a:rPr lang="es-ES" sz="1000" b="1" dirty="0" smtClean="0">
                <a:solidFill>
                  <a:schemeClr val="bg1"/>
                </a:solidFill>
                <a:latin typeface="Arial" pitchFamily="34" charset="0"/>
                <a:cs typeface="Arial" pitchFamily="34" charset="0"/>
              </a:rPr>
              <a:t>República de Corea </a:t>
            </a:r>
            <a:r>
              <a:rPr lang="es-ES" sz="900" b="1" dirty="0" smtClean="0">
                <a:solidFill>
                  <a:schemeClr val="bg1"/>
                </a:solidFill>
                <a:latin typeface="Arial" pitchFamily="34" charset="0"/>
                <a:cs typeface="Arial" pitchFamily="34" charset="0"/>
              </a:rPr>
              <a:t>0,8%</a:t>
            </a:r>
            <a:endParaRPr lang="es-ES" sz="900" b="1" dirty="0">
              <a:solidFill>
                <a:schemeClr val="bg1"/>
              </a:solidFill>
              <a:latin typeface="Arial" pitchFamily="34" charset="0"/>
              <a:cs typeface="Arial" pitchFamily="34" charset="0"/>
            </a:endParaRPr>
          </a:p>
        </p:txBody>
      </p:sp>
      <p:sp>
        <p:nvSpPr>
          <p:cNvPr id="16" name="15 CuadroTexto"/>
          <p:cNvSpPr txBox="1"/>
          <p:nvPr/>
        </p:nvSpPr>
        <p:spPr>
          <a:xfrm>
            <a:off x="6496969" y="6088558"/>
            <a:ext cx="940151" cy="492443"/>
          </a:xfrm>
          <a:prstGeom prst="rect">
            <a:avLst/>
          </a:prstGeom>
          <a:noFill/>
        </p:spPr>
        <p:txBody>
          <a:bodyPr wrap="square" rtlCol="0">
            <a:spAutoFit/>
          </a:bodyPr>
          <a:lstStyle/>
          <a:p>
            <a:r>
              <a:rPr lang="es-ES" sz="1300" b="1" dirty="0" smtClean="0">
                <a:solidFill>
                  <a:schemeClr val="bg1"/>
                </a:solidFill>
                <a:latin typeface="Arial" pitchFamily="34" charset="0"/>
                <a:cs typeface="Arial" pitchFamily="34" charset="0"/>
              </a:rPr>
              <a:t>España</a:t>
            </a:r>
            <a:r>
              <a:rPr lang="es-ES" sz="1400" b="1" dirty="0" smtClean="0">
                <a:solidFill>
                  <a:schemeClr val="bg1"/>
                </a:solidFill>
                <a:latin typeface="Arial" pitchFamily="34" charset="0"/>
                <a:cs typeface="Arial" pitchFamily="34" charset="0"/>
              </a:rPr>
              <a:t> </a:t>
            </a:r>
          </a:p>
          <a:p>
            <a:r>
              <a:rPr lang="es-ES" sz="1100" b="1" dirty="0" smtClean="0">
                <a:solidFill>
                  <a:schemeClr val="bg1"/>
                </a:solidFill>
                <a:latin typeface="Arial" pitchFamily="34" charset="0"/>
                <a:cs typeface="Arial" pitchFamily="34" charset="0"/>
              </a:rPr>
              <a:t>0,9%</a:t>
            </a:r>
            <a:endParaRPr lang="es-ES" sz="1100" b="1" dirty="0">
              <a:solidFill>
                <a:schemeClr val="bg1"/>
              </a:solidFill>
              <a:latin typeface="Arial" pitchFamily="34" charset="0"/>
              <a:cs typeface="Arial" pitchFamily="34" charset="0"/>
            </a:endParaRPr>
          </a:p>
        </p:txBody>
      </p:sp>
      <p:sp>
        <p:nvSpPr>
          <p:cNvPr id="15"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China en el </a:t>
            </a:r>
            <a:r>
              <a:rPr lang="en-US" b="1" dirty="0" err="1" smtClean="0">
                <a:solidFill>
                  <a:srgbClr val="FFFFFF"/>
                </a:solidFill>
                <a:latin typeface="Urufont"/>
                <a:cs typeface="Urufont"/>
              </a:rPr>
              <a:t>mundo</a:t>
            </a:r>
            <a:endParaRPr lang="es-ES" dirty="0">
              <a:solidFill>
                <a:srgbClr val="FFFFFF"/>
              </a:solidFill>
              <a:latin typeface="Urufont"/>
              <a:cs typeface="Urufont"/>
            </a:endParaRPr>
          </a:p>
        </p:txBody>
      </p:sp>
      <p:sp>
        <p:nvSpPr>
          <p:cNvPr id="17" name="16 CuadroTexto"/>
          <p:cNvSpPr txBox="1"/>
          <p:nvPr/>
        </p:nvSpPr>
        <p:spPr>
          <a:xfrm>
            <a:off x="3309620" y="749300"/>
            <a:ext cx="4394200" cy="646331"/>
          </a:xfrm>
          <a:prstGeom prst="rect">
            <a:avLst/>
          </a:prstGeom>
          <a:noFill/>
        </p:spPr>
        <p:txBody>
          <a:bodyPr wrap="square" rtlCol="0">
            <a:spAutoFit/>
          </a:bodyPr>
          <a:lstStyle/>
          <a:p>
            <a:pPr algn="ctr"/>
            <a:r>
              <a:rPr lang="es-ES" b="1" dirty="0" smtClean="0">
                <a:latin typeface="Urufont" pitchFamily="50" charset="0"/>
              </a:rPr>
              <a:t>Proveedores de China de alimentos  </a:t>
            </a:r>
          </a:p>
          <a:p>
            <a:pPr algn="ctr"/>
            <a:r>
              <a:rPr lang="es-ES" b="1" dirty="0" smtClean="0">
                <a:latin typeface="Urufont" pitchFamily="50" charset="0"/>
              </a:rPr>
              <a:t>(Part. % 2015)</a:t>
            </a:r>
            <a:endParaRPr lang="es-ES" b="1" dirty="0">
              <a:latin typeface="Urufont" pitchFamily="50" charset="0"/>
            </a:endParaRPr>
          </a:p>
        </p:txBody>
      </p:sp>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6" name="CuadroTexto 5"/>
          <p:cNvSpPr txBox="1"/>
          <p:nvPr/>
        </p:nvSpPr>
        <p:spPr>
          <a:xfrm>
            <a:off x="1347454" y="1417638"/>
            <a:ext cx="6376426" cy="369332"/>
          </a:xfrm>
          <a:prstGeom prst="rect">
            <a:avLst/>
          </a:prstGeom>
          <a:noFill/>
        </p:spPr>
        <p:txBody>
          <a:bodyPr wrap="none" rtlCol="0">
            <a:spAutoFit/>
          </a:bodyPr>
          <a:lstStyle/>
          <a:p>
            <a:pPr algn="ctr"/>
            <a:r>
              <a:rPr lang="es-UY" b="1" dirty="0" smtClean="0">
                <a:latin typeface="Urufont" pitchFamily="50" charset="0"/>
              </a:rPr>
              <a:t>Exportaciones de Alimentos de la región hacia China</a:t>
            </a:r>
            <a:endParaRPr lang="es-ES" b="1" dirty="0">
              <a:latin typeface="Urufont" pitchFamily="50" charset="0"/>
            </a:endParaRPr>
          </a:p>
        </p:txBody>
      </p:sp>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Trade Map, DNA y Zonas Francas.</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graphicFrame>
        <p:nvGraphicFramePr>
          <p:cNvPr id="12" name="4 Gráfico"/>
          <p:cNvGraphicFramePr/>
          <p:nvPr/>
        </p:nvGraphicFramePr>
        <p:xfrm>
          <a:off x="1333500" y="1981200"/>
          <a:ext cx="6438900" cy="4254500"/>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4"/>
          <p:cNvSpPr txBox="1"/>
          <p:nvPr/>
        </p:nvSpPr>
        <p:spPr>
          <a:xfrm>
            <a:off x="150939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China en el </a:t>
            </a:r>
            <a:r>
              <a:rPr lang="en-US" b="1" dirty="0" err="1" smtClean="0">
                <a:solidFill>
                  <a:srgbClr val="FFFFFF"/>
                </a:solidFill>
                <a:latin typeface="Urufont"/>
                <a:cs typeface="Urufont"/>
              </a:rPr>
              <a:t>mundo</a:t>
            </a:r>
            <a:endParaRPr lang="es-ES" dirty="0">
              <a:solidFill>
                <a:srgbClr val="FFFFFF"/>
              </a:solidFill>
              <a:latin typeface="Urufont"/>
              <a:cs typeface="Urufont"/>
            </a:endParaRPr>
          </a:p>
        </p:txBody>
      </p:sp>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descr="C:\Users\eleira\Downloads\1-01.jpg"/>
          <p:cNvPicPr>
            <a:picLocks noChangeAspect="1" noChangeArrowheads="1"/>
          </p:cNvPicPr>
          <p:nvPr/>
        </p:nvPicPr>
        <p:blipFill>
          <a:blip r:embed="rId2"/>
          <a:srcRect/>
          <a:stretch>
            <a:fillRect/>
          </a:stretch>
        </p:blipFill>
        <p:spPr bwMode="auto">
          <a:xfrm>
            <a:off x="750" y="0"/>
            <a:ext cx="9144000" cy="6858000"/>
          </a:xfrm>
          <a:prstGeom prst="rect">
            <a:avLst/>
          </a:prstGeom>
          <a:noFill/>
        </p:spPr>
      </p:pic>
      <p:sp>
        <p:nvSpPr>
          <p:cNvPr id="5" name="4 CuadroTexto"/>
          <p:cNvSpPr txBox="1"/>
          <p:nvPr/>
        </p:nvSpPr>
        <p:spPr>
          <a:xfrm>
            <a:off x="406400" y="1813560"/>
            <a:ext cx="8610600" cy="2246769"/>
          </a:xfrm>
          <a:prstGeom prst="rect">
            <a:avLst/>
          </a:prstGeom>
          <a:noFill/>
        </p:spPr>
        <p:txBody>
          <a:bodyPr wrap="square" rtlCol="0">
            <a:spAutoFit/>
          </a:bodyPr>
          <a:lstStyle/>
          <a:p>
            <a:pPr marL="400050" indent="-400050">
              <a:lnSpc>
                <a:spcPct val="250000"/>
              </a:lnSpc>
              <a:buFont typeface="+mj-lt"/>
              <a:buAutoNum type="romanUcPeriod"/>
            </a:pPr>
            <a:r>
              <a:rPr lang="es-ES" sz="2800" dirty="0" smtClean="0">
                <a:solidFill>
                  <a:schemeClr val="accent5">
                    <a:lumMod val="50000"/>
                  </a:schemeClr>
                </a:solidFill>
                <a:latin typeface="Urufont" pitchFamily="50" charset="0"/>
              </a:rPr>
              <a:t>China en el mundo</a:t>
            </a:r>
          </a:p>
          <a:p>
            <a:pPr marL="400050" indent="-400050">
              <a:lnSpc>
                <a:spcPct val="250000"/>
              </a:lnSpc>
              <a:buFont typeface="+mj-lt"/>
              <a:buAutoNum type="romanUcPeriod"/>
            </a:pPr>
            <a:r>
              <a:rPr lang="es-ES" sz="2800" b="1" dirty="0" smtClean="0">
                <a:solidFill>
                  <a:schemeClr val="accent5">
                    <a:lumMod val="50000"/>
                  </a:schemeClr>
                </a:solidFill>
                <a:latin typeface="Urufont" pitchFamily="50" charset="0"/>
              </a:rPr>
              <a:t>Relaciones económicas Uruguay - China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5"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Canal Comercial</a:t>
            </a:r>
            <a:endParaRPr lang="es-ES" dirty="0">
              <a:solidFill>
                <a:srgbClr val="FFFFFF"/>
              </a:solidFill>
              <a:latin typeface="Urufont"/>
              <a:cs typeface="Urufont"/>
            </a:endParaRPr>
          </a:p>
        </p:txBody>
      </p:sp>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BCU y Zonas Francas.</a:t>
            </a:r>
            <a:endParaRPr lang="es-ES" sz="1200" dirty="0">
              <a:solidFill>
                <a:srgbClr val="7F7F7F"/>
              </a:solidFill>
              <a:latin typeface="Graphik Light"/>
              <a:cs typeface="Graphik Light"/>
            </a:endParaRPr>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6" name="15 CuadroTexto"/>
          <p:cNvSpPr txBox="1"/>
          <p:nvPr/>
        </p:nvSpPr>
        <p:spPr>
          <a:xfrm>
            <a:off x="5540829" y="3239188"/>
            <a:ext cx="3187700" cy="523220"/>
          </a:xfrm>
          <a:prstGeom prst="rect">
            <a:avLst/>
          </a:prstGeom>
          <a:noFill/>
        </p:spPr>
        <p:txBody>
          <a:bodyPr wrap="square" rtlCol="0">
            <a:spAutoFit/>
          </a:bodyPr>
          <a:lstStyle/>
          <a:p>
            <a:pPr algn="ctr"/>
            <a:r>
              <a:rPr lang="es-ES" sz="1400" b="1" dirty="0" smtClean="0">
                <a:latin typeface="Urufont" pitchFamily="50" charset="0"/>
              </a:rPr>
              <a:t>Matriz Exportadora de Uruguay a China (Part. % 2015)</a:t>
            </a:r>
            <a:endParaRPr lang="es-ES" sz="1400" b="1" dirty="0">
              <a:solidFill>
                <a:srgbClr val="FF0000"/>
              </a:solidFill>
              <a:latin typeface="Urufont" pitchFamily="50" charset="0"/>
            </a:endParaRPr>
          </a:p>
        </p:txBody>
      </p:sp>
      <p:graphicFrame>
        <p:nvGraphicFramePr>
          <p:cNvPr id="12" name="1 Gráfico"/>
          <p:cNvGraphicFramePr/>
          <p:nvPr/>
        </p:nvGraphicFramePr>
        <p:xfrm>
          <a:off x="-253036" y="1500018"/>
          <a:ext cx="4403725" cy="3492500"/>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134252" y="1631406"/>
            <a:ext cx="3403600" cy="523220"/>
          </a:xfrm>
          <a:prstGeom prst="rect">
            <a:avLst/>
          </a:prstGeom>
          <a:noFill/>
        </p:spPr>
        <p:txBody>
          <a:bodyPr wrap="square" rtlCol="0">
            <a:spAutoFit/>
          </a:bodyPr>
          <a:lstStyle/>
          <a:p>
            <a:pPr algn="ctr"/>
            <a:r>
              <a:rPr lang="es-ES" sz="1400" b="1" dirty="0" smtClean="0">
                <a:latin typeface="Urufont" pitchFamily="50" charset="0"/>
              </a:rPr>
              <a:t>Exportaciones  de Uruguay a China (Millones US$)</a:t>
            </a:r>
            <a:endParaRPr lang="es-ES" sz="1400" b="1" dirty="0">
              <a:solidFill>
                <a:srgbClr val="FF0000"/>
              </a:solidFill>
              <a:latin typeface="Urufont" pitchFamily="50" charset="0"/>
            </a:endParaRPr>
          </a:p>
        </p:txBody>
      </p:sp>
      <p:graphicFrame>
        <p:nvGraphicFramePr>
          <p:cNvPr id="24" name="2 Gráfico"/>
          <p:cNvGraphicFramePr/>
          <p:nvPr/>
        </p:nvGraphicFramePr>
        <p:xfrm>
          <a:off x="4180114" y="3541487"/>
          <a:ext cx="5036457" cy="2989942"/>
        </p:xfrm>
        <a:graphic>
          <a:graphicData uri="http://schemas.openxmlformats.org/drawingml/2006/chart">
            <c:chart xmlns:c="http://schemas.openxmlformats.org/drawingml/2006/chart" xmlns:r="http://schemas.openxmlformats.org/officeDocument/2006/relationships" r:id="rId5"/>
          </a:graphicData>
        </a:graphic>
      </p:graphicFrame>
      <p:grpSp>
        <p:nvGrpSpPr>
          <p:cNvPr id="27" name="26 Grupo"/>
          <p:cNvGrpSpPr/>
          <p:nvPr/>
        </p:nvGrpSpPr>
        <p:grpSpPr>
          <a:xfrm>
            <a:off x="210462" y="4691350"/>
            <a:ext cx="3663495" cy="663608"/>
            <a:chOff x="210462" y="4909060"/>
            <a:chExt cx="3663495" cy="663608"/>
          </a:xfrm>
        </p:grpSpPr>
        <p:sp>
          <p:nvSpPr>
            <p:cNvPr id="18" name="17 CuadroTexto"/>
            <p:cNvSpPr txBox="1"/>
            <p:nvPr/>
          </p:nvSpPr>
          <p:spPr>
            <a:xfrm>
              <a:off x="210462" y="4909060"/>
              <a:ext cx="370114" cy="292388"/>
            </a:xfrm>
            <a:prstGeom prst="rect">
              <a:avLst/>
            </a:prstGeom>
            <a:noFill/>
          </p:spPr>
          <p:txBody>
            <a:bodyPr wrap="square" rtlCol="0">
              <a:spAutoFit/>
            </a:bodyPr>
            <a:lstStyle/>
            <a:p>
              <a:r>
                <a:rPr lang="es-ES" sz="1300" b="1" dirty="0" smtClean="0"/>
                <a:t>(3)</a:t>
              </a:r>
              <a:endParaRPr lang="es-ES" sz="1300" b="1" dirty="0"/>
            </a:p>
          </p:txBody>
        </p:sp>
        <p:sp>
          <p:nvSpPr>
            <p:cNvPr id="19" name="18 CuadroTexto"/>
            <p:cNvSpPr txBox="1"/>
            <p:nvPr/>
          </p:nvSpPr>
          <p:spPr>
            <a:xfrm>
              <a:off x="1074050" y="4909060"/>
              <a:ext cx="370114" cy="292388"/>
            </a:xfrm>
            <a:prstGeom prst="rect">
              <a:avLst/>
            </a:prstGeom>
            <a:noFill/>
          </p:spPr>
          <p:txBody>
            <a:bodyPr wrap="square" rtlCol="0">
              <a:spAutoFit/>
            </a:bodyPr>
            <a:lstStyle/>
            <a:p>
              <a:r>
                <a:rPr lang="es-ES" sz="1300" b="1" dirty="0" smtClean="0"/>
                <a:t>(4)</a:t>
              </a:r>
              <a:endParaRPr lang="es-ES" sz="1300" b="1" dirty="0"/>
            </a:p>
          </p:txBody>
        </p:sp>
        <p:sp>
          <p:nvSpPr>
            <p:cNvPr id="20" name="19 CuadroTexto"/>
            <p:cNvSpPr txBox="1"/>
            <p:nvPr/>
          </p:nvSpPr>
          <p:spPr>
            <a:xfrm>
              <a:off x="2712587" y="4909060"/>
              <a:ext cx="370114" cy="292388"/>
            </a:xfrm>
            <a:prstGeom prst="rect">
              <a:avLst/>
            </a:prstGeom>
            <a:noFill/>
          </p:spPr>
          <p:txBody>
            <a:bodyPr wrap="square" rtlCol="0">
              <a:spAutoFit/>
            </a:bodyPr>
            <a:lstStyle/>
            <a:p>
              <a:r>
                <a:rPr lang="es-ES" sz="1300" b="1" dirty="0" smtClean="0"/>
                <a:t>(2)</a:t>
              </a:r>
              <a:endParaRPr lang="es-ES" sz="1300" b="1" dirty="0"/>
            </a:p>
          </p:txBody>
        </p:sp>
        <p:sp>
          <p:nvSpPr>
            <p:cNvPr id="21" name="20 CuadroTexto"/>
            <p:cNvSpPr txBox="1"/>
            <p:nvPr/>
          </p:nvSpPr>
          <p:spPr>
            <a:xfrm>
              <a:off x="3503843" y="4909060"/>
              <a:ext cx="370114" cy="292388"/>
            </a:xfrm>
            <a:prstGeom prst="rect">
              <a:avLst/>
            </a:prstGeom>
            <a:noFill/>
          </p:spPr>
          <p:txBody>
            <a:bodyPr wrap="square" rtlCol="0">
              <a:spAutoFit/>
            </a:bodyPr>
            <a:lstStyle/>
            <a:p>
              <a:r>
                <a:rPr lang="es-ES" sz="1300" b="1" dirty="0" smtClean="0"/>
                <a:t>(1)</a:t>
              </a:r>
              <a:endParaRPr lang="es-ES" sz="1300" b="1" dirty="0"/>
            </a:p>
          </p:txBody>
        </p:sp>
        <p:sp>
          <p:nvSpPr>
            <p:cNvPr id="23" name="22 CuadroTexto"/>
            <p:cNvSpPr txBox="1"/>
            <p:nvPr/>
          </p:nvSpPr>
          <p:spPr>
            <a:xfrm>
              <a:off x="580577" y="5280280"/>
              <a:ext cx="3293380" cy="292388"/>
            </a:xfrm>
            <a:prstGeom prst="rect">
              <a:avLst/>
            </a:prstGeom>
            <a:noFill/>
          </p:spPr>
          <p:txBody>
            <a:bodyPr wrap="square" rtlCol="0">
              <a:spAutoFit/>
            </a:bodyPr>
            <a:lstStyle/>
            <a:p>
              <a:pPr algn="ctr"/>
              <a:r>
                <a:rPr lang="es-ES" sz="1300" b="1" dirty="0" smtClean="0"/>
                <a:t>Posicion de China en el Ranking</a:t>
              </a:r>
              <a:endParaRPr lang="es-ES" sz="1300" b="1" dirty="0"/>
            </a:p>
          </p:txBody>
        </p:sp>
        <p:sp>
          <p:nvSpPr>
            <p:cNvPr id="26" name="25 CuadroTexto"/>
            <p:cNvSpPr txBox="1"/>
            <p:nvPr/>
          </p:nvSpPr>
          <p:spPr>
            <a:xfrm>
              <a:off x="1865079" y="4916317"/>
              <a:ext cx="370114" cy="292388"/>
            </a:xfrm>
            <a:prstGeom prst="rect">
              <a:avLst/>
            </a:prstGeom>
            <a:noFill/>
          </p:spPr>
          <p:txBody>
            <a:bodyPr wrap="square" rtlCol="0">
              <a:spAutoFit/>
            </a:bodyPr>
            <a:lstStyle/>
            <a:p>
              <a:r>
                <a:rPr lang="es-ES" sz="1300" b="1" dirty="0" smtClean="0"/>
                <a:t>(7)</a:t>
              </a:r>
              <a:endParaRPr lang="es-ES" sz="1300" b="1" dirty="0"/>
            </a:p>
          </p:txBody>
        </p:sp>
      </p:grpSp>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5"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Canal Comercial</a:t>
            </a:r>
            <a:endParaRPr lang="es-ES" dirty="0">
              <a:solidFill>
                <a:srgbClr val="FFFFFF"/>
              </a:solidFill>
              <a:latin typeface="Urufont"/>
              <a:cs typeface="Urufont"/>
            </a:endParaRPr>
          </a:p>
        </p:txBody>
      </p:sp>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BCU y Zonas Francas.</a:t>
            </a:r>
            <a:endParaRPr lang="es-ES" sz="1200" dirty="0">
              <a:solidFill>
                <a:srgbClr val="7F7F7F"/>
              </a:solidFill>
              <a:latin typeface="Graphik Light"/>
              <a:cs typeface="Graphik Light"/>
            </a:endParaRPr>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6" name="15 CuadroTexto"/>
          <p:cNvSpPr txBox="1"/>
          <p:nvPr/>
        </p:nvSpPr>
        <p:spPr>
          <a:xfrm>
            <a:off x="5499100" y="2165144"/>
            <a:ext cx="3187700" cy="523220"/>
          </a:xfrm>
          <a:prstGeom prst="rect">
            <a:avLst/>
          </a:prstGeom>
          <a:noFill/>
        </p:spPr>
        <p:txBody>
          <a:bodyPr wrap="square" rtlCol="0">
            <a:spAutoFit/>
          </a:bodyPr>
          <a:lstStyle/>
          <a:p>
            <a:pPr algn="ctr"/>
            <a:r>
              <a:rPr lang="es-ES" sz="1400" b="1" dirty="0" smtClean="0">
                <a:latin typeface="Urufont" pitchFamily="50" charset="0"/>
              </a:rPr>
              <a:t>Matriz Importadora de Uruguay desde China (Part. % 2015)</a:t>
            </a:r>
            <a:endParaRPr lang="es-ES" sz="1400" b="1" dirty="0">
              <a:solidFill>
                <a:srgbClr val="FF0000"/>
              </a:solidFill>
              <a:latin typeface="Urufont" pitchFamily="50" charset="0"/>
            </a:endParaRPr>
          </a:p>
        </p:txBody>
      </p:sp>
      <p:graphicFrame>
        <p:nvGraphicFramePr>
          <p:cNvPr id="12" name="1 Gráfico"/>
          <p:cNvGraphicFramePr/>
          <p:nvPr/>
        </p:nvGraphicFramePr>
        <p:xfrm>
          <a:off x="52145" y="1469814"/>
          <a:ext cx="4403725" cy="3492500"/>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7928" y="1385374"/>
            <a:ext cx="3403600" cy="523220"/>
          </a:xfrm>
          <a:prstGeom prst="rect">
            <a:avLst/>
          </a:prstGeom>
          <a:noFill/>
        </p:spPr>
        <p:txBody>
          <a:bodyPr wrap="square" rtlCol="0">
            <a:spAutoFit/>
          </a:bodyPr>
          <a:lstStyle/>
          <a:p>
            <a:pPr algn="ctr"/>
            <a:r>
              <a:rPr lang="es-ES" sz="1400" b="1" dirty="0" smtClean="0">
                <a:latin typeface="Urufont" pitchFamily="50" charset="0"/>
              </a:rPr>
              <a:t>Importaciones de Uruguay desde China (Millones US$)</a:t>
            </a:r>
            <a:endParaRPr lang="es-ES" sz="1400" b="1" dirty="0">
              <a:latin typeface="Urufont" pitchFamily="50" charset="0"/>
            </a:endParaRPr>
          </a:p>
        </p:txBody>
      </p:sp>
      <p:grpSp>
        <p:nvGrpSpPr>
          <p:cNvPr id="26" name="25 Grupo"/>
          <p:cNvGrpSpPr/>
          <p:nvPr/>
        </p:nvGrpSpPr>
        <p:grpSpPr>
          <a:xfrm>
            <a:off x="229277" y="4870874"/>
            <a:ext cx="3663495" cy="299645"/>
            <a:chOff x="210462" y="4909060"/>
            <a:chExt cx="3663495" cy="299645"/>
          </a:xfrm>
        </p:grpSpPr>
        <p:sp>
          <p:nvSpPr>
            <p:cNvPr id="27" name="26 CuadroTexto"/>
            <p:cNvSpPr txBox="1"/>
            <p:nvPr/>
          </p:nvSpPr>
          <p:spPr>
            <a:xfrm>
              <a:off x="210462" y="4909061"/>
              <a:ext cx="554498" cy="292388"/>
            </a:xfrm>
            <a:prstGeom prst="rect">
              <a:avLst/>
            </a:prstGeom>
            <a:noFill/>
          </p:spPr>
          <p:txBody>
            <a:bodyPr wrap="square" rtlCol="0">
              <a:spAutoFit/>
            </a:bodyPr>
            <a:lstStyle/>
            <a:p>
              <a:r>
                <a:rPr lang="es-ES" sz="1300" b="1" dirty="0" smtClean="0"/>
                <a:t>(14)</a:t>
              </a:r>
              <a:endParaRPr lang="es-ES" sz="1300" b="1" dirty="0"/>
            </a:p>
          </p:txBody>
        </p:sp>
        <p:sp>
          <p:nvSpPr>
            <p:cNvPr id="28" name="27 CuadroTexto"/>
            <p:cNvSpPr txBox="1"/>
            <p:nvPr/>
          </p:nvSpPr>
          <p:spPr>
            <a:xfrm>
              <a:off x="1074050" y="4909060"/>
              <a:ext cx="370114" cy="292388"/>
            </a:xfrm>
            <a:prstGeom prst="rect">
              <a:avLst/>
            </a:prstGeom>
            <a:noFill/>
          </p:spPr>
          <p:txBody>
            <a:bodyPr wrap="square" rtlCol="0">
              <a:spAutoFit/>
            </a:bodyPr>
            <a:lstStyle/>
            <a:p>
              <a:r>
                <a:rPr lang="es-ES" sz="1300" b="1" dirty="0" smtClean="0"/>
                <a:t>(6)</a:t>
              </a:r>
              <a:endParaRPr lang="es-ES" sz="1300" b="1" dirty="0"/>
            </a:p>
          </p:txBody>
        </p:sp>
        <p:sp>
          <p:nvSpPr>
            <p:cNvPr id="29" name="28 CuadroTexto"/>
            <p:cNvSpPr txBox="1"/>
            <p:nvPr/>
          </p:nvSpPr>
          <p:spPr>
            <a:xfrm>
              <a:off x="2712587" y="4909060"/>
              <a:ext cx="370114" cy="292388"/>
            </a:xfrm>
            <a:prstGeom prst="rect">
              <a:avLst/>
            </a:prstGeom>
            <a:noFill/>
          </p:spPr>
          <p:txBody>
            <a:bodyPr wrap="square" rtlCol="0">
              <a:spAutoFit/>
            </a:bodyPr>
            <a:lstStyle/>
            <a:p>
              <a:r>
                <a:rPr lang="es-ES" sz="1300" b="1" dirty="0" smtClean="0"/>
                <a:t>(3)</a:t>
              </a:r>
              <a:endParaRPr lang="es-ES" sz="1300" b="1" dirty="0"/>
            </a:p>
          </p:txBody>
        </p:sp>
        <p:sp>
          <p:nvSpPr>
            <p:cNvPr id="30" name="29 CuadroTexto"/>
            <p:cNvSpPr txBox="1"/>
            <p:nvPr/>
          </p:nvSpPr>
          <p:spPr>
            <a:xfrm>
              <a:off x="3503843" y="4909060"/>
              <a:ext cx="370114" cy="292388"/>
            </a:xfrm>
            <a:prstGeom prst="rect">
              <a:avLst/>
            </a:prstGeom>
            <a:noFill/>
          </p:spPr>
          <p:txBody>
            <a:bodyPr wrap="square" rtlCol="0">
              <a:spAutoFit/>
            </a:bodyPr>
            <a:lstStyle/>
            <a:p>
              <a:r>
                <a:rPr lang="es-ES" sz="1300" b="1" dirty="0" smtClean="0"/>
                <a:t>(1)</a:t>
              </a:r>
              <a:endParaRPr lang="es-ES" sz="1300" b="1" dirty="0"/>
            </a:p>
          </p:txBody>
        </p:sp>
        <p:sp>
          <p:nvSpPr>
            <p:cNvPr id="32" name="31 CuadroTexto"/>
            <p:cNvSpPr txBox="1"/>
            <p:nvPr/>
          </p:nvSpPr>
          <p:spPr>
            <a:xfrm>
              <a:off x="1865079" y="4916317"/>
              <a:ext cx="370114" cy="292388"/>
            </a:xfrm>
            <a:prstGeom prst="rect">
              <a:avLst/>
            </a:prstGeom>
            <a:noFill/>
          </p:spPr>
          <p:txBody>
            <a:bodyPr wrap="square" rtlCol="0">
              <a:spAutoFit/>
            </a:bodyPr>
            <a:lstStyle/>
            <a:p>
              <a:r>
                <a:rPr lang="es-ES" sz="1300" b="1" dirty="0" smtClean="0"/>
                <a:t>(4)</a:t>
              </a:r>
              <a:endParaRPr lang="es-ES" sz="1300" b="1" dirty="0"/>
            </a:p>
          </p:txBody>
        </p:sp>
      </p:grpSp>
      <p:graphicFrame>
        <p:nvGraphicFramePr>
          <p:cNvPr id="33" name="3 Gráfico"/>
          <p:cNvGraphicFramePr/>
          <p:nvPr/>
        </p:nvGraphicFramePr>
        <p:xfrm>
          <a:off x="3892772" y="2688363"/>
          <a:ext cx="5118699" cy="3892637"/>
        </p:xfrm>
        <a:graphic>
          <a:graphicData uri="http://schemas.openxmlformats.org/drawingml/2006/chart">
            <c:chart xmlns:c="http://schemas.openxmlformats.org/drawingml/2006/chart" xmlns:r="http://schemas.openxmlformats.org/officeDocument/2006/relationships" r:id="rId5"/>
          </a:graphicData>
        </a:graphic>
      </p:graphicFrame>
      <p:sp>
        <p:nvSpPr>
          <p:cNvPr id="19" name="18 CuadroTexto"/>
          <p:cNvSpPr txBox="1"/>
          <p:nvPr/>
        </p:nvSpPr>
        <p:spPr>
          <a:xfrm>
            <a:off x="457200" y="5339569"/>
            <a:ext cx="3293380" cy="292388"/>
          </a:xfrm>
          <a:prstGeom prst="rect">
            <a:avLst/>
          </a:prstGeom>
          <a:noFill/>
        </p:spPr>
        <p:txBody>
          <a:bodyPr wrap="square" rtlCol="0">
            <a:spAutoFit/>
          </a:bodyPr>
          <a:lstStyle/>
          <a:p>
            <a:pPr algn="ctr"/>
            <a:r>
              <a:rPr lang="es-ES" sz="1300" b="1" dirty="0" smtClean="0"/>
              <a:t>Posicion de China en el Ranking</a:t>
            </a:r>
            <a:endParaRPr lang="es-ES" sz="1300" b="1" dirty="0"/>
          </a:p>
        </p:txBody>
      </p:sp>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3" y="188640"/>
            <a:ext cx="7848872" cy="6525344"/>
          </a:xfrm>
        </p:spPr>
        <p:txBody>
          <a:bodyPr>
            <a:normAutofit/>
          </a:bodyPr>
          <a:lstStyle/>
          <a:p>
            <a:pPr algn="just">
              <a:defRPr/>
            </a:pPr>
            <a:r>
              <a:rPr lang="es-UY" sz="2800" dirty="0">
                <a:latin typeface="Cambria" panose="02040503050406030204" pitchFamily="18" charset="0"/>
              </a:rPr>
              <a:t>Facilidad para deslocalizar tareas lo que genera l</a:t>
            </a:r>
            <a:r>
              <a:rPr lang="es-ES" sz="2800" dirty="0">
                <a:latin typeface="Cambria" panose="02040503050406030204" pitchFamily="18" charset="0"/>
              </a:rPr>
              <a:t>a creciente fragmentación de los procesos  productivos y el fenómeno conocido como cadenas globales de valor (</a:t>
            </a:r>
            <a:r>
              <a:rPr lang="es-UY" sz="2800" dirty="0" err="1">
                <a:latin typeface="Cambria" panose="02040503050406030204" pitchFamily="18" charset="0"/>
              </a:rPr>
              <a:t>Blyde</a:t>
            </a:r>
            <a:r>
              <a:rPr lang="es-UY" sz="2800" dirty="0">
                <a:latin typeface="Cambria" panose="02040503050406030204" pitchFamily="18" charset="0"/>
              </a:rPr>
              <a:t> 2014)</a:t>
            </a:r>
            <a:r>
              <a:rPr lang="es-ES" sz="2800" dirty="0">
                <a:latin typeface="Cambria" panose="02040503050406030204" pitchFamily="18" charset="0"/>
              </a:rPr>
              <a:t>. </a:t>
            </a:r>
            <a:endParaRPr lang="es-ES" sz="2800" dirty="0" smtClean="0">
              <a:latin typeface="Cambria" panose="02040503050406030204" pitchFamily="18" charset="0"/>
            </a:endParaRPr>
          </a:p>
          <a:p>
            <a:pPr algn="just">
              <a:defRPr/>
            </a:pPr>
            <a:endParaRPr lang="es-ES" sz="2800" dirty="0">
              <a:latin typeface="Cambria" panose="02040503050406030204" pitchFamily="18" charset="0"/>
            </a:endParaRPr>
          </a:p>
          <a:p>
            <a:pPr algn="just">
              <a:defRPr/>
            </a:pPr>
            <a:r>
              <a:rPr lang="es-ES" sz="2600" b="1" dirty="0" smtClean="0">
                <a:latin typeface="Cambria" panose="02040503050406030204" pitchFamily="18" charset="0"/>
              </a:rPr>
              <a:t>Característica distintiva de la CGV del siglo XXI: </a:t>
            </a:r>
          </a:p>
          <a:p>
            <a:pPr marL="0" indent="0" algn="just">
              <a:buNone/>
              <a:defRPr/>
            </a:pPr>
            <a:endParaRPr lang="es-ES" sz="2600" b="1" dirty="0" smtClean="0">
              <a:latin typeface="Cambria" panose="02040503050406030204" pitchFamily="18" charset="0"/>
            </a:endParaRPr>
          </a:p>
          <a:p>
            <a:pPr algn="just">
              <a:defRPr/>
            </a:pPr>
            <a:r>
              <a:rPr lang="es-ES" sz="2600" dirty="0" smtClean="0">
                <a:latin typeface="Cambria" panose="02040503050406030204" pitchFamily="18" charset="0"/>
              </a:rPr>
              <a:t>“</a:t>
            </a:r>
            <a:r>
              <a:rPr lang="es-ES" sz="2600" dirty="0" err="1" smtClean="0">
                <a:latin typeface="Cambria" panose="02040503050406030204" pitchFamily="18" charset="0"/>
              </a:rPr>
              <a:t>Servificación</a:t>
            </a:r>
            <a:r>
              <a:rPr lang="es-ES" sz="2600" dirty="0">
                <a:latin typeface="Cambria" panose="02040503050406030204" pitchFamily="18" charset="0"/>
              </a:rPr>
              <a:t>” del comercio </a:t>
            </a:r>
            <a:r>
              <a:rPr lang="es-ES" sz="2600" dirty="0" smtClean="0">
                <a:latin typeface="Cambria" panose="02040503050406030204" pitchFamily="18" charset="0"/>
              </a:rPr>
              <a:t>mundial, </a:t>
            </a:r>
            <a:r>
              <a:rPr lang="es-ES" sz="2600" dirty="0" err="1">
                <a:latin typeface="Cambria" panose="02040503050406030204" pitchFamily="18" charset="0"/>
              </a:rPr>
              <a:t>Lalanne</a:t>
            </a:r>
            <a:r>
              <a:rPr lang="es-ES" sz="2600" dirty="0">
                <a:latin typeface="Cambria" panose="02040503050406030204" pitchFamily="18" charset="0"/>
              </a:rPr>
              <a:t> y </a:t>
            </a:r>
            <a:r>
              <a:rPr lang="es-ES" sz="2600" dirty="0" err="1">
                <a:latin typeface="Cambria" panose="02040503050406030204" pitchFamily="18" charset="0"/>
              </a:rPr>
              <a:t>Vaillant</a:t>
            </a:r>
            <a:r>
              <a:rPr lang="es-ES" sz="2600" dirty="0">
                <a:latin typeface="Cambria" panose="02040503050406030204" pitchFamily="18" charset="0"/>
              </a:rPr>
              <a:t> (2014</a:t>
            </a:r>
            <a:r>
              <a:rPr lang="es-ES" sz="2600" dirty="0" smtClean="0">
                <a:latin typeface="Cambria" panose="02040503050406030204" pitchFamily="18" charset="0"/>
              </a:rPr>
              <a:t>)</a:t>
            </a:r>
          </a:p>
          <a:p>
            <a:pPr marL="0" indent="0" algn="just">
              <a:buNone/>
              <a:defRPr/>
            </a:pPr>
            <a:endParaRPr lang="es-ES" sz="2600" dirty="0" smtClean="0">
              <a:latin typeface="Cambria" panose="02040503050406030204" pitchFamily="18" charset="0"/>
            </a:endParaRPr>
          </a:p>
          <a:p>
            <a:pPr algn="just">
              <a:defRPr/>
            </a:pPr>
            <a:r>
              <a:rPr lang="es-UY" sz="2600" dirty="0" smtClean="0">
                <a:latin typeface="Cambria" panose="02040503050406030204" pitchFamily="18" charset="0"/>
              </a:rPr>
              <a:t>El comercio </a:t>
            </a:r>
            <a:r>
              <a:rPr lang="es-UY" sz="2600" dirty="0">
                <a:latin typeface="Cambria" panose="02040503050406030204" pitchFamily="18" charset="0"/>
              </a:rPr>
              <a:t>internacional </a:t>
            </a:r>
            <a:r>
              <a:rPr lang="es-UY" sz="2600" dirty="0" smtClean="0">
                <a:latin typeface="Cambria" panose="02040503050406030204" pitchFamily="18" charset="0"/>
              </a:rPr>
              <a:t>se encuentra en una nueva </a:t>
            </a:r>
            <a:r>
              <a:rPr lang="es-UY" sz="2600" dirty="0">
                <a:latin typeface="Cambria" panose="02040503050406030204" pitchFamily="18" charset="0"/>
              </a:rPr>
              <a:t>etapa que Grossman y </a:t>
            </a:r>
            <a:r>
              <a:rPr lang="es-UY" sz="2600" dirty="0" err="1">
                <a:latin typeface="Cambria" panose="02040503050406030204" pitchFamily="18" charset="0"/>
              </a:rPr>
              <a:t>Rossi-Hansberg</a:t>
            </a:r>
            <a:r>
              <a:rPr lang="es-UY" sz="2600" dirty="0">
                <a:latin typeface="Cambria" panose="02040503050406030204" pitchFamily="18" charset="0"/>
              </a:rPr>
              <a:t> (2008) denominan comercio de tareas. </a:t>
            </a:r>
          </a:p>
          <a:p>
            <a:pPr algn="just">
              <a:defRPr/>
            </a:pPr>
            <a:endParaRPr lang="es-ES" sz="2800" dirty="0">
              <a:latin typeface="Cambria" panose="02040503050406030204" pitchFamily="18" charset="0"/>
            </a:endParaRPr>
          </a:p>
          <a:p>
            <a:pPr lvl="1" algn="just">
              <a:defRPr/>
            </a:pPr>
            <a:endParaRPr lang="es-ES" sz="3100" dirty="0" smtClean="0">
              <a:latin typeface="Cambria" panose="02040503050406030204" pitchFamily="18" charset="0"/>
            </a:endParaRPr>
          </a:p>
          <a:p>
            <a:pPr algn="just">
              <a:defRPr/>
            </a:pPr>
            <a:endParaRPr lang="es-ES" sz="3100" dirty="0" smtClean="0">
              <a:latin typeface="Cambria" panose="02040503050406030204" pitchFamily="18" charset="0"/>
            </a:endParaRPr>
          </a:p>
          <a:p>
            <a:pPr marL="0" indent="0" algn="just">
              <a:buNone/>
              <a:defRPr/>
            </a:pPr>
            <a:endParaRPr lang="es-ES" sz="2600" dirty="0" smtClean="0">
              <a:latin typeface="Cambria" panose="02040503050406030204" pitchFamily="18" charset="0"/>
            </a:endParaRPr>
          </a:p>
        </p:txBody>
      </p:sp>
    </p:spTree>
    <p:extLst>
      <p:ext uri="{BB962C8B-B14F-4D97-AF65-F5344CB8AC3E}">
        <p14:creationId xmlns:p14="http://schemas.microsoft.com/office/powerpoint/2010/main" val="2574765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5"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Canal Comercial</a:t>
            </a:r>
            <a:endParaRPr lang="es-ES" dirty="0">
              <a:solidFill>
                <a:srgbClr val="FFFFFF"/>
              </a:solidFill>
              <a:latin typeface="Urufont"/>
              <a:cs typeface="Urufont"/>
            </a:endParaRPr>
          </a:p>
        </p:txBody>
      </p:sp>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DNA</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0" name="9 CuadroTexto"/>
          <p:cNvSpPr txBox="1"/>
          <p:nvPr/>
        </p:nvSpPr>
        <p:spPr>
          <a:xfrm>
            <a:off x="894322" y="1725386"/>
            <a:ext cx="3468914" cy="523220"/>
          </a:xfrm>
          <a:prstGeom prst="rect">
            <a:avLst/>
          </a:prstGeom>
          <a:noFill/>
        </p:spPr>
        <p:txBody>
          <a:bodyPr wrap="square" rtlCol="0">
            <a:spAutoFit/>
          </a:bodyPr>
          <a:lstStyle/>
          <a:p>
            <a:pPr algn="ctr"/>
            <a:r>
              <a:rPr lang="es-ES" sz="1400" b="1" dirty="0" smtClean="0">
                <a:latin typeface="Urufont" pitchFamily="50" charset="0"/>
              </a:rPr>
              <a:t>Exportaciones de Uruguay a China (Part. % 2015)</a:t>
            </a:r>
            <a:endParaRPr lang="es-ES" sz="1400" b="1" dirty="0">
              <a:latin typeface="Urufont" pitchFamily="50" charset="0"/>
            </a:endParaRPr>
          </a:p>
        </p:txBody>
      </p:sp>
      <p:graphicFrame>
        <p:nvGraphicFramePr>
          <p:cNvPr id="12" name="3 Gráfico"/>
          <p:cNvGraphicFramePr/>
          <p:nvPr/>
        </p:nvGraphicFramePr>
        <p:xfrm>
          <a:off x="4452136" y="2373532"/>
          <a:ext cx="4572000" cy="3676650"/>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4893129" y="1763486"/>
            <a:ext cx="4020457" cy="523220"/>
          </a:xfrm>
          <a:prstGeom prst="rect">
            <a:avLst/>
          </a:prstGeom>
          <a:noFill/>
        </p:spPr>
        <p:txBody>
          <a:bodyPr wrap="square" rtlCol="0">
            <a:spAutoFit/>
          </a:bodyPr>
          <a:lstStyle/>
          <a:p>
            <a:pPr algn="ctr"/>
            <a:r>
              <a:rPr lang="es-ES" sz="1400" b="1" dirty="0" smtClean="0">
                <a:latin typeface="Urufont" pitchFamily="50" charset="0"/>
              </a:rPr>
              <a:t>Importaciones de Uruguay desde China (Part. % 2015)</a:t>
            </a:r>
            <a:endParaRPr lang="es-ES" sz="1400" b="1" dirty="0">
              <a:latin typeface="Urufont" pitchFamily="50" charset="0"/>
            </a:endParaRPr>
          </a:p>
        </p:txBody>
      </p:sp>
      <p:graphicFrame>
        <p:nvGraphicFramePr>
          <p:cNvPr id="16" name="2 Gráfico"/>
          <p:cNvGraphicFramePr/>
          <p:nvPr/>
        </p:nvGraphicFramePr>
        <p:xfrm>
          <a:off x="137884" y="2381248"/>
          <a:ext cx="4637316" cy="36276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5"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Canal  de la Inversion</a:t>
            </a:r>
            <a:endParaRPr lang="es-ES" dirty="0">
              <a:solidFill>
                <a:srgbClr val="FFFFFF"/>
              </a:solidFill>
              <a:latin typeface="Urufont"/>
              <a:cs typeface="Urufont"/>
            </a:endParaRPr>
          </a:p>
        </p:txBody>
      </p:sp>
      <p:sp>
        <p:nvSpPr>
          <p:cNvPr id="6" name="CuadroTexto 5"/>
          <p:cNvSpPr txBox="1"/>
          <p:nvPr/>
        </p:nvSpPr>
        <p:spPr>
          <a:xfrm>
            <a:off x="3167746" y="1417638"/>
            <a:ext cx="4269374" cy="584775"/>
          </a:xfrm>
          <a:prstGeom prst="rect">
            <a:avLst/>
          </a:prstGeom>
          <a:noFill/>
        </p:spPr>
        <p:txBody>
          <a:bodyPr wrap="none" rtlCol="0">
            <a:spAutoFit/>
          </a:bodyPr>
          <a:lstStyle/>
          <a:p>
            <a:pPr algn="ctr"/>
            <a:r>
              <a:rPr lang="es-UY" sz="1600" b="1" dirty="0" smtClean="0">
                <a:latin typeface="Urufont" pitchFamily="50" charset="0"/>
              </a:rPr>
              <a:t>Flujos de Inversión Extranjera de China</a:t>
            </a:r>
          </a:p>
          <a:p>
            <a:pPr algn="ctr"/>
            <a:r>
              <a:rPr lang="es-UY" sz="1600" b="1" dirty="0" smtClean="0">
                <a:latin typeface="Urufont" pitchFamily="50" charset="0"/>
              </a:rPr>
              <a:t>(Millones de U$S)</a:t>
            </a:r>
            <a:endParaRPr lang="es-ES" sz="1600" b="1" dirty="0">
              <a:latin typeface="Urufont" pitchFamily="50" charset="0"/>
            </a:endParaRPr>
          </a:p>
        </p:txBody>
      </p:sp>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datos de la UNCTAD.</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graphicFrame>
        <p:nvGraphicFramePr>
          <p:cNvPr id="10" name="1 Gráfico"/>
          <p:cNvGraphicFramePr/>
          <p:nvPr/>
        </p:nvGraphicFramePr>
        <p:xfrm>
          <a:off x="1411685" y="2002413"/>
          <a:ext cx="6737905" cy="38629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
            <a:ext cx="9144000" cy="6854952"/>
          </a:xfrm>
          <a:prstGeom prst="rect">
            <a:avLst/>
          </a:prstGeom>
        </p:spPr>
      </p:pic>
      <p:sp>
        <p:nvSpPr>
          <p:cNvPr id="6" name="CuadroTexto 5"/>
          <p:cNvSpPr txBox="1"/>
          <p:nvPr/>
        </p:nvSpPr>
        <p:spPr>
          <a:xfrm>
            <a:off x="3167864" y="985540"/>
            <a:ext cx="3449983" cy="338554"/>
          </a:xfrm>
          <a:prstGeom prst="rect">
            <a:avLst/>
          </a:prstGeom>
          <a:noFill/>
        </p:spPr>
        <p:txBody>
          <a:bodyPr wrap="none" rtlCol="0">
            <a:spAutoFit/>
          </a:bodyPr>
          <a:lstStyle/>
          <a:p>
            <a:pPr algn="ctr"/>
            <a:r>
              <a:rPr lang="es-UY" sz="1600" b="1" dirty="0" smtClean="0">
                <a:latin typeface="Urufont" pitchFamily="50" charset="0"/>
              </a:rPr>
              <a:t>IED de China en América Latina</a:t>
            </a:r>
            <a:endParaRPr lang="es-ES" sz="1600" b="1" dirty="0">
              <a:latin typeface="Urufont" pitchFamily="50" charset="0"/>
            </a:endParaRPr>
          </a:p>
        </p:txBody>
      </p:sp>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FDI </a:t>
            </a:r>
            <a:r>
              <a:rPr lang="es-ES" sz="1200" dirty="0" err="1" smtClean="0">
                <a:solidFill>
                  <a:srgbClr val="7F7F7F"/>
                </a:solidFill>
                <a:latin typeface="Graphik Light"/>
                <a:cs typeface="Graphik Light"/>
              </a:rPr>
              <a:t>Markets</a:t>
            </a:r>
            <a:r>
              <a:rPr lang="es-ES" sz="1200" dirty="0" smtClean="0">
                <a:solidFill>
                  <a:srgbClr val="7F7F7F"/>
                </a:solidFill>
                <a:latin typeface="Graphik Light"/>
                <a:cs typeface="Graphik Light"/>
              </a:rPr>
              <a:t>.</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graphicFrame>
        <p:nvGraphicFramePr>
          <p:cNvPr id="9" name="2 Gráfico"/>
          <p:cNvGraphicFramePr/>
          <p:nvPr/>
        </p:nvGraphicFramePr>
        <p:xfrm>
          <a:off x="4411946" y="3020080"/>
          <a:ext cx="4732054" cy="3070754"/>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457200" y="1930399"/>
            <a:ext cx="3954746" cy="523220"/>
          </a:xfrm>
          <a:prstGeom prst="rect">
            <a:avLst/>
          </a:prstGeom>
          <a:noFill/>
        </p:spPr>
        <p:txBody>
          <a:bodyPr wrap="square" rtlCol="0">
            <a:spAutoFit/>
          </a:bodyPr>
          <a:lstStyle/>
          <a:p>
            <a:pPr algn="ctr"/>
            <a:r>
              <a:rPr lang="es-ES" sz="1400" b="1" dirty="0" smtClean="0">
                <a:latin typeface="Urufont" pitchFamily="50" charset="0"/>
              </a:rPr>
              <a:t>Proyectos de Inversión de China en América Latina- Destino</a:t>
            </a:r>
            <a:endParaRPr lang="es-ES" sz="1400" b="1" dirty="0">
              <a:latin typeface="Urufont" pitchFamily="50" charset="0"/>
            </a:endParaRPr>
          </a:p>
        </p:txBody>
      </p:sp>
      <p:graphicFrame>
        <p:nvGraphicFramePr>
          <p:cNvPr id="15" name="5 Gráfico"/>
          <p:cNvGraphicFramePr/>
          <p:nvPr/>
        </p:nvGraphicFramePr>
        <p:xfrm>
          <a:off x="0" y="2453619"/>
          <a:ext cx="5181465" cy="4008035"/>
        </p:xfrm>
        <a:graphic>
          <a:graphicData uri="http://schemas.openxmlformats.org/drawingml/2006/chart">
            <c:chart xmlns:c="http://schemas.openxmlformats.org/drawingml/2006/chart" xmlns:r="http://schemas.openxmlformats.org/officeDocument/2006/relationships" r:id="rId5"/>
          </a:graphicData>
        </a:graphic>
      </p:graphicFrame>
      <p:sp>
        <p:nvSpPr>
          <p:cNvPr id="16" name="15 CuadroTexto"/>
          <p:cNvSpPr txBox="1"/>
          <p:nvPr/>
        </p:nvSpPr>
        <p:spPr>
          <a:xfrm>
            <a:off x="4732054" y="2082799"/>
            <a:ext cx="3954746" cy="523220"/>
          </a:xfrm>
          <a:prstGeom prst="rect">
            <a:avLst/>
          </a:prstGeom>
          <a:noFill/>
        </p:spPr>
        <p:txBody>
          <a:bodyPr wrap="square" rtlCol="0">
            <a:spAutoFit/>
          </a:bodyPr>
          <a:lstStyle/>
          <a:p>
            <a:pPr algn="ctr"/>
            <a:r>
              <a:rPr lang="es-ES" sz="1400" b="1" dirty="0" smtClean="0">
                <a:latin typeface="Urufont" pitchFamily="50" charset="0"/>
              </a:rPr>
              <a:t>Proyectos de Inversión de China en América Latina- Sector  (Part.% 2015)</a:t>
            </a:r>
            <a:endParaRPr lang="es-ES" sz="1400" b="1" dirty="0">
              <a:latin typeface="Urufont" pitchFamily="50" charset="0"/>
            </a:endParaRPr>
          </a:p>
        </p:txBody>
      </p:sp>
      <p:sp>
        <p:nvSpPr>
          <p:cNvPr id="17"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Canal  de la Inversion</a:t>
            </a:r>
            <a:endParaRPr lang="es-ES" dirty="0">
              <a:solidFill>
                <a:srgbClr val="FFFFFF"/>
              </a:solidFill>
              <a:latin typeface="Urufont"/>
              <a:cs typeface="Urufont"/>
            </a:endParaRPr>
          </a:p>
        </p:txBody>
      </p:sp>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FDI </a:t>
            </a:r>
            <a:r>
              <a:rPr lang="es-ES" sz="1200" dirty="0" err="1" smtClean="0">
                <a:solidFill>
                  <a:srgbClr val="7F7F7F"/>
                </a:solidFill>
                <a:latin typeface="Graphik Light"/>
                <a:cs typeface="Graphik Light"/>
              </a:rPr>
              <a:t>Markets</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0"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Canal  de la Inversion</a:t>
            </a:r>
            <a:endParaRPr lang="es-ES" dirty="0">
              <a:solidFill>
                <a:srgbClr val="FFFFFF"/>
              </a:solidFill>
              <a:latin typeface="Urufont"/>
              <a:cs typeface="Urufont"/>
            </a:endParaRPr>
          </a:p>
        </p:txBody>
      </p:sp>
      <p:graphicFrame>
        <p:nvGraphicFramePr>
          <p:cNvPr id="12" name="1 Gráfico"/>
          <p:cNvGraphicFramePr/>
          <p:nvPr/>
        </p:nvGraphicFramePr>
        <p:xfrm>
          <a:off x="1539875" y="2548943"/>
          <a:ext cx="7438570" cy="3930460"/>
        </p:xfrm>
        <a:graphic>
          <a:graphicData uri="http://schemas.openxmlformats.org/drawingml/2006/chart">
            <c:chart xmlns:c="http://schemas.openxmlformats.org/drawingml/2006/chart" xmlns:r="http://schemas.openxmlformats.org/officeDocument/2006/relationships" r:id="rId4"/>
          </a:graphicData>
        </a:graphic>
      </p:graphicFrame>
      <p:sp>
        <p:nvSpPr>
          <p:cNvPr id="16" name="15 CuadroTexto"/>
          <p:cNvSpPr txBox="1"/>
          <p:nvPr/>
        </p:nvSpPr>
        <p:spPr>
          <a:xfrm>
            <a:off x="457200" y="1625613"/>
            <a:ext cx="8229600" cy="923330"/>
          </a:xfrm>
          <a:prstGeom prst="rect">
            <a:avLst/>
          </a:prstGeom>
          <a:noFill/>
        </p:spPr>
        <p:txBody>
          <a:bodyPr wrap="square" rtlCol="0">
            <a:spAutoFit/>
          </a:bodyPr>
          <a:lstStyle/>
          <a:p>
            <a:pPr algn="ctr"/>
            <a:r>
              <a:rPr lang="es-ES" b="1" dirty="0" smtClean="0">
                <a:latin typeface="Urufont" pitchFamily="50" charset="0"/>
              </a:rPr>
              <a:t>Proyectos de inversión desde China en sectores priorizados por Uruguay</a:t>
            </a:r>
          </a:p>
          <a:p>
            <a:pPr algn="ctr"/>
            <a:r>
              <a:rPr lang="es-ES" sz="1600" b="1" dirty="0" smtClean="0">
                <a:latin typeface="Urufont" pitchFamily="50" charset="0"/>
              </a:rPr>
              <a:t>(2013-2015-Nº)</a:t>
            </a:r>
            <a:endParaRPr lang="es-ES" sz="1600" b="1" dirty="0">
              <a:latin typeface="Urufont" pitchFamily="50" charset="0"/>
            </a:endParaRPr>
          </a:p>
        </p:txBody>
      </p:sp>
      <p:sp>
        <p:nvSpPr>
          <p:cNvPr id="18" name="CuadroTexto 5"/>
          <p:cNvSpPr txBox="1"/>
          <p:nvPr/>
        </p:nvSpPr>
        <p:spPr>
          <a:xfrm>
            <a:off x="3167864" y="831652"/>
            <a:ext cx="4560864" cy="338554"/>
          </a:xfrm>
          <a:prstGeom prst="rect">
            <a:avLst/>
          </a:prstGeom>
          <a:noFill/>
        </p:spPr>
        <p:txBody>
          <a:bodyPr wrap="none" rtlCol="0">
            <a:spAutoFit/>
          </a:bodyPr>
          <a:lstStyle/>
          <a:p>
            <a:pPr algn="ctr"/>
            <a:r>
              <a:rPr lang="es-UY" sz="1600" b="1" dirty="0" smtClean="0">
                <a:latin typeface="Urufont" pitchFamily="50" charset="0"/>
              </a:rPr>
              <a:t>Oportunidades de Inversión en Uruguay</a:t>
            </a:r>
            <a:endParaRPr lang="es-ES" sz="1600" b="1" dirty="0">
              <a:latin typeface="Urufont" pitchFamily="50" charset="0"/>
            </a:endParaRPr>
          </a:p>
        </p:txBody>
      </p:sp>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Uruguay XXI</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9" name="CuadroTexto 5"/>
          <p:cNvSpPr txBox="1"/>
          <p:nvPr/>
        </p:nvSpPr>
        <p:spPr>
          <a:xfrm>
            <a:off x="3167864" y="831652"/>
            <a:ext cx="4560864" cy="338554"/>
          </a:xfrm>
          <a:prstGeom prst="rect">
            <a:avLst/>
          </a:prstGeom>
          <a:noFill/>
        </p:spPr>
        <p:txBody>
          <a:bodyPr wrap="none" rtlCol="0">
            <a:spAutoFit/>
          </a:bodyPr>
          <a:lstStyle/>
          <a:p>
            <a:pPr algn="ctr"/>
            <a:r>
              <a:rPr lang="es-UY" sz="1600" b="1" dirty="0" smtClean="0">
                <a:latin typeface="Urufont" pitchFamily="50" charset="0"/>
              </a:rPr>
              <a:t>Oportunidades de Inversión en Uruguay</a:t>
            </a:r>
            <a:endParaRPr lang="es-ES" sz="1600" b="1" dirty="0">
              <a:latin typeface="Urufont" pitchFamily="50" charset="0"/>
            </a:endParaRPr>
          </a:p>
        </p:txBody>
      </p:sp>
      <p:sp>
        <p:nvSpPr>
          <p:cNvPr id="10"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Canal  de la Inversion</a:t>
            </a:r>
            <a:endParaRPr lang="es-ES" dirty="0">
              <a:solidFill>
                <a:srgbClr val="FFFFFF"/>
              </a:solidFill>
              <a:latin typeface="Urufont"/>
              <a:cs typeface="Urufont"/>
            </a:endParaRPr>
          </a:p>
        </p:txBody>
      </p:sp>
      <p:graphicFrame>
        <p:nvGraphicFramePr>
          <p:cNvPr id="14" name="1 Gráfico"/>
          <p:cNvGraphicFramePr/>
          <p:nvPr/>
        </p:nvGraphicFramePr>
        <p:xfrm>
          <a:off x="1670501" y="2467433"/>
          <a:ext cx="6364333" cy="3910372"/>
        </p:xfrm>
        <a:graphic>
          <a:graphicData uri="http://schemas.openxmlformats.org/drawingml/2006/chart">
            <c:chart xmlns:c="http://schemas.openxmlformats.org/drawingml/2006/chart" xmlns:r="http://schemas.openxmlformats.org/officeDocument/2006/relationships" r:id="rId4"/>
          </a:graphicData>
        </a:graphic>
      </p:graphicFrame>
      <p:sp>
        <p:nvSpPr>
          <p:cNvPr id="15" name="14 CuadroTexto"/>
          <p:cNvSpPr txBox="1"/>
          <p:nvPr/>
        </p:nvSpPr>
        <p:spPr>
          <a:xfrm>
            <a:off x="2470932" y="1646931"/>
            <a:ext cx="4365293" cy="646331"/>
          </a:xfrm>
          <a:prstGeom prst="rect">
            <a:avLst/>
          </a:prstGeom>
          <a:noFill/>
        </p:spPr>
        <p:txBody>
          <a:bodyPr wrap="square" rtlCol="0">
            <a:spAutoFit/>
          </a:bodyPr>
          <a:lstStyle/>
          <a:p>
            <a:pPr algn="ctr"/>
            <a:r>
              <a:rPr lang="es-ES" b="1" dirty="0" smtClean="0">
                <a:latin typeface="Urufont" pitchFamily="50" charset="0"/>
              </a:rPr>
              <a:t>Consultas de inversión desde China  (Part.% 2015)</a:t>
            </a:r>
            <a:endParaRPr lang="es-ES" b="1" dirty="0">
              <a:latin typeface="Urufont" pitchFamily="50" charset="0"/>
            </a:endParaRPr>
          </a:p>
        </p:txBody>
      </p:sp>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Imagen 3" descr="Fondo 1-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952"/>
          </a:xfrm>
          <a:prstGeom prst="rect">
            <a:avLst/>
          </a:prstGeom>
        </p:spPr>
      </p:pic>
      <p:sp>
        <p:nvSpPr>
          <p:cNvPr id="6" name="CuadroTexto 5"/>
          <p:cNvSpPr txBox="1"/>
          <p:nvPr/>
        </p:nvSpPr>
        <p:spPr>
          <a:xfrm>
            <a:off x="3167864" y="878860"/>
            <a:ext cx="4403000" cy="338554"/>
          </a:xfrm>
          <a:prstGeom prst="rect">
            <a:avLst/>
          </a:prstGeom>
          <a:noFill/>
        </p:spPr>
        <p:txBody>
          <a:bodyPr wrap="none" rtlCol="0">
            <a:spAutoFit/>
          </a:bodyPr>
          <a:lstStyle/>
          <a:p>
            <a:pPr algn="ctr"/>
            <a:r>
              <a:rPr lang="es-UY" sz="1600" b="1" dirty="0" smtClean="0">
                <a:latin typeface="Urufont" pitchFamily="50" charset="0"/>
              </a:rPr>
              <a:t>Empresas Chinas instaladas en Uruguay</a:t>
            </a:r>
            <a:endParaRPr lang="es-ES" sz="1600" b="1" dirty="0">
              <a:latin typeface="Urufont" pitchFamily="50" charset="0"/>
            </a:endParaRPr>
          </a:p>
        </p:txBody>
      </p:sp>
      <p:sp>
        <p:nvSpPr>
          <p:cNvPr id="8" name="CuadroTexto 7"/>
          <p:cNvSpPr txBox="1"/>
          <p:nvPr/>
        </p:nvSpPr>
        <p:spPr>
          <a:xfrm>
            <a:off x="0" y="6581001"/>
            <a:ext cx="8983946" cy="276999"/>
          </a:xfrm>
          <a:prstGeom prst="rect">
            <a:avLst/>
          </a:prstGeom>
          <a:noFill/>
        </p:spPr>
        <p:txBody>
          <a:bodyPr wrap="square" rtlCol="0">
            <a:spAutoFit/>
          </a:bodyPr>
          <a:lstStyle/>
          <a:p>
            <a:r>
              <a:rPr lang="es-ES" sz="1200" dirty="0" smtClean="0">
                <a:solidFill>
                  <a:srgbClr val="7F7F7F"/>
                </a:solidFill>
                <a:latin typeface="Graphik Light"/>
                <a:cs typeface="Graphik Light"/>
              </a:rPr>
              <a:t>Fuente: Elaborado por Uruguay XXI en base a datos de INE, DGI, Zonas Francas</a:t>
            </a:r>
            <a:endParaRPr lang="es-ES" sz="1200" dirty="0">
              <a:solidFill>
                <a:srgbClr val="7F7F7F"/>
              </a:solidFill>
              <a:latin typeface="Graphik Light"/>
              <a:cs typeface="Graphik Light"/>
            </a:endParaRPr>
          </a:p>
        </p:txBody>
      </p:sp>
      <p:sp>
        <p:nvSpPr>
          <p:cNvPr id="11" name="Rectángulo 10"/>
          <p:cNvSpPr/>
          <p:nvPr/>
        </p:nvSpPr>
        <p:spPr>
          <a:xfrm>
            <a:off x="7437120" y="3547110"/>
            <a:ext cx="712470" cy="205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sp>
        <p:nvSpPr>
          <p:cNvPr id="13" name="Rectángulo 12"/>
          <p:cNvSpPr/>
          <p:nvPr/>
        </p:nvSpPr>
        <p:spPr>
          <a:xfrm>
            <a:off x="7437120" y="3262313"/>
            <a:ext cx="654368" cy="1857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Y"/>
          </a:p>
        </p:txBody>
      </p:sp>
      <p:graphicFrame>
        <p:nvGraphicFramePr>
          <p:cNvPr id="9" name="8 Tabla"/>
          <p:cNvGraphicFramePr>
            <a:graphicFrameLocks noGrp="1"/>
          </p:cNvGraphicFramePr>
          <p:nvPr/>
        </p:nvGraphicFramePr>
        <p:xfrm>
          <a:off x="457200" y="1417641"/>
          <a:ext cx="8229600" cy="4654377"/>
        </p:xfrm>
        <a:graphic>
          <a:graphicData uri="http://schemas.openxmlformats.org/drawingml/2006/table">
            <a:tbl>
              <a:tblPr/>
              <a:tblGrid>
                <a:gridCol w="2979399"/>
                <a:gridCol w="2323535"/>
                <a:gridCol w="2926666"/>
              </a:tblGrid>
              <a:tr h="233064">
                <a:tc>
                  <a:txBody>
                    <a:bodyPr/>
                    <a:lstStyle/>
                    <a:p>
                      <a:pPr algn="ctr" fontAlgn="b"/>
                      <a:r>
                        <a:rPr lang="es-ES" sz="1800" b="1" i="0" u="none" strike="noStrike" dirty="0">
                          <a:solidFill>
                            <a:srgbClr val="1F497D"/>
                          </a:solidFill>
                          <a:latin typeface="Calibri"/>
                        </a:rPr>
                        <a:t>Empresa</a:t>
                      </a:r>
                    </a:p>
                  </a:txBody>
                  <a:tcPr marL="7327" marR="7327" marT="7327" marB="0" anchor="b">
                    <a:lnL>
                      <a:noFill/>
                    </a:lnL>
                    <a:lnR>
                      <a:noFill/>
                    </a:lnR>
                    <a:lnT>
                      <a:noFill/>
                    </a:lnT>
                    <a:lnB w="12700" cap="flat" cmpd="sng" algn="ctr">
                      <a:solidFill>
                        <a:srgbClr val="DBE5F1"/>
                      </a:solidFill>
                      <a:prstDash val="solid"/>
                      <a:round/>
                      <a:headEnd type="none" w="med" len="med"/>
                      <a:tailEnd type="none" w="med" len="med"/>
                    </a:lnB>
                    <a:solidFill>
                      <a:srgbClr val="DBE5F1"/>
                    </a:solidFill>
                  </a:tcPr>
                </a:tc>
                <a:tc>
                  <a:txBody>
                    <a:bodyPr/>
                    <a:lstStyle/>
                    <a:p>
                      <a:pPr algn="ctr" fontAlgn="b"/>
                      <a:r>
                        <a:rPr lang="es-ES" sz="1800" b="1" i="0" u="none" strike="noStrike">
                          <a:solidFill>
                            <a:srgbClr val="1F497D"/>
                          </a:solidFill>
                          <a:latin typeface="Calibri"/>
                        </a:rPr>
                        <a:t>Grupo Internacional</a:t>
                      </a:r>
                    </a:p>
                  </a:txBody>
                  <a:tcPr marL="7327" marR="7327" marT="7327" marB="0" anchor="b">
                    <a:lnL>
                      <a:noFill/>
                    </a:lnL>
                    <a:lnR>
                      <a:noFill/>
                    </a:lnR>
                    <a:lnT>
                      <a:noFill/>
                    </a:lnT>
                    <a:lnB w="12700" cap="flat" cmpd="sng" algn="ctr">
                      <a:solidFill>
                        <a:srgbClr val="DBE5F1"/>
                      </a:solidFill>
                      <a:prstDash val="solid"/>
                      <a:round/>
                      <a:headEnd type="none" w="med" len="med"/>
                      <a:tailEnd type="none" w="med" len="med"/>
                    </a:lnB>
                    <a:solidFill>
                      <a:srgbClr val="DBE5F1"/>
                    </a:solidFill>
                  </a:tcPr>
                </a:tc>
                <a:tc>
                  <a:txBody>
                    <a:bodyPr/>
                    <a:lstStyle/>
                    <a:p>
                      <a:pPr algn="ctr" fontAlgn="b"/>
                      <a:r>
                        <a:rPr lang="es-ES" sz="1800" b="1" i="0" u="none" strike="noStrike" dirty="0">
                          <a:solidFill>
                            <a:srgbClr val="1F497D"/>
                          </a:solidFill>
                          <a:latin typeface="Calibri"/>
                        </a:rPr>
                        <a:t>Sector de Actividad</a:t>
                      </a:r>
                    </a:p>
                  </a:txBody>
                  <a:tcPr marL="7327" marR="7327" marT="7327" marB="0" anchor="b">
                    <a:lnL>
                      <a:noFill/>
                    </a:lnL>
                    <a:lnR>
                      <a:noFill/>
                    </a:lnR>
                    <a:lnT>
                      <a:noFill/>
                    </a:lnT>
                    <a:lnB w="12700" cap="flat" cmpd="sng" algn="ctr">
                      <a:solidFill>
                        <a:srgbClr val="DBE5F1"/>
                      </a:solidFill>
                      <a:prstDash val="solid"/>
                      <a:round/>
                      <a:headEnd type="none" w="med" len="med"/>
                      <a:tailEnd type="none" w="med" len="med"/>
                    </a:lnB>
                    <a:solidFill>
                      <a:srgbClr val="DBE5F1"/>
                    </a:solidFill>
                  </a:tcPr>
                </a:tc>
              </a:tr>
              <a:tr h="455031">
                <a:tc>
                  <a:txBody>
                    <a:bodyPr/>
                    <a:lstStyle/>
                    <a:p>
                      <a:pPr algn="ctr" fontAlgn="ctr"/>
                      <a:r>
                        <a:rPr lang="es-ES" sz="1200" b="1" i="0" u="none" strike="noStrike" dirty="0">
                          <a:solidFill>
                            <a:srgbClr val="000000"/>
                          </a:solidFill>
                          <a:latin typeface="Calibri"/>
                        </a:rPr>
                        <a:t>ANIKTO SA</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ChongQing Lifan</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Fabricación de partes y accesorios para motores de vehículos automotores</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233064">
                <a:tc>
                  <a:txBody>
                    <a:bodyPr/>
                    <a:lstStyle/>
                    <a:p>
                      <a:pPr algn="ctr" fontAlgn="ctr"/>
                      <a:r>
                        <a:rPr lang="es-ES" sz="1200" b="1" i="0" u="none" strike="noStrike" dirty="0">
                          <a:solidFill>
                            <a:srgbClr val="000000"/>
                          </a:solidFill>
                          <a:latin typeface="Calibri"/>
                        </a:rPr>
                        <a:t>BBCA URUGUAY BIOCHEMICAL SA</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BBCA BIOCHEMICAL CO LTD</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Fabricación de otros productos químicos</a:t>
                      </a:r>
                    </a:p>
                  </a:txBody>
                  <a:tcPr marL="7327" marR="7327" marT="7327" marB="0" anchor="b">
                    <a:lnL>
                      <a:noFill/>
                    </a:lnL>
                    <a:lnR>
                      <a:noFill/>
                    </a:lnR>
                    <a:lnT w="12700" cap="flat" cmpd="sng" algn="ctr">
                      <a:solidFill>
                        <a:srgbClr val="DBE5F1"/>
                      </a:solidFill>
                      <a:prstDash val="solid"/>
                      <a:round/>
                      <a:headEnd type="none" w="med" len="med"/>
                      <a:tailEnd type="none" w="med" len="med"/>
                    </a:lnT>
                    <a:lnB>
                      <a:noFill/>
                    </a:lnB>
                  </a:tcPr>
                </a:tc>
              </a:tr>
              <a:tr h="233064">
                <a:tc>
                  <a:txBody>
                    <a:bodyPr/>
                    <a:lstStyle/>
                    <a:p>
                      <a:pPr algn="ctr" fontAlgn="ctr"/>
                      <a:r>
                        <a:rPr lang="es-ES" sz="1200" b="1" i="0" u="none" strike="noStrike" dirty="0">
                          <a:solidFill>
                            <a:srgbClr val="000000"/>
                          </a:solidFill>
                          <a:latin typeface="Calibri"/>
                        </a:rPr>
                        <a:t>LIFAN</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ChongQing Lifan</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Fabricación de vehículos automotores</a:t>
                      </a:r>
                    </a:p>
                  </a:txBody>
                  <a:tcPr marL="7327" marR="7327" marT="7327" marB="0" anchor="b">
                    <a:lnL>
                      <a:noFill/>
                    </a:lnL>
                    <a:lnR>
                      <a:noFill/>
                    </a:lnR>
                    <a:lnT>
                      <a:noFill/>
                    </a:lnT>
                    <a:lnB w="12700" cap="flat" cmpd="sng" algn="ctr">
                      <a:solidFill>
                        <a:srgbClr val="DBE5F1"/>
                      </a:solidFill>
                      <a:prstDash val="solid"/>
                      <a:round/>
                      <a:headEnd type="none" w="med" len="med"/>
                      <a:tailEnd type="none" w="med" len="med"/>
                    </a:lnB>
                  </a:tcPr>
                </a:tc>
              </a:tr>
              <a:tr h="233064">
                <a:tc>
                  <a:txBody>
                    <a:bodyPr/>
                    <a:lstStyle/>
                    <a:p>
                      <a:pPr algn="ctr" fontAlgn="ctr"/>
                      <a:r>
                        <a:rPr lang="en-US" sz="1200" b="1" i="0" u="none" strike="noStrike" dirty="0">
                          <a:solidFill>
                            <a:srgbClr val="000000"/>
                          </a:solidFill>
                          <a:latin typeface="Calibri"/>
                        </a:rPr>
                        <a:t>BIG PLASTIC INDUSTRY CORPORATION SA</a:t>
                      </a:r>
                      <a:endParaRPr lang="es-ES" sz="1200" b="1" i="0" u="none" strike="noStrike" dirty="0">
                        <a:solidFill>
                          <a:srgbClr val="000000"/>
                        </a:solidFill>
                        <a:latin typeface="Calibri"/>
                      </a:endParaRP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 </a:t>
                      </a:r>
                      <a:endParaRPr lang="es-ES" sz="1200" b="0" i="0" u="none" strike="noStrike">
                        <a:solidFill>
                          <a:srgbClr val="000000"/>
                        </a:solidFill>
                        <a:latin typeface="Calibri"/>
                      </a:endParaRP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Fabricación de otros productos de plástico</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233064">
                <a:tc>
                  <a:txBody>
                    <a:bodyPr/>
                    <a:lstStyle/>
                    <a:p>
                      <a:pPr algn="ctr" fontAlgn="ctr"/>
                      <a:r>
                        <a:rPr lang="es-ES" sz="1200" b="1" i="0" u="none" strike="noStrike" dirty="0">
                          <a:solidFill>
                            <a:srgbClr val="000000"/>
                          </a:solidFill>
                          <a:latin typeface="Calibri"/>
                        </a:rPr>
                        <a:t>COSCO URUGUAY SA</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COSCO GROUP</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Agentes de transporte marítimo</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455031">
                <a:tc>
                  <a:txBody>
                    <a:bodyPr/>
                    <a:lstStyle/>
                    <a:p>
                      <a:pPr algn="ctr" fontAlgn="ctr"/>
                      <a:r>
                        <a:rPr lang="en-US" sz="1200" b="1" i="0" u="none" strike="noStrike" dirty="0">
                          <a:solidFill>
                            <a:srgbClr val="000000"/>
                          </a:solidFill>
                          <a:latin typeface="Calibri"/>
                        </a:rPr>
                        <a:t>ESSO STANDARD OIL CO URUGUAY SA*                                                                                                                      </a:t>
                      </a:r>
                      <a:endParaRPr lang="es-ES" sz="1200" b="1" i="0" u="none" strike="noStrike" dirty="0">
                        <a:solidFill>
                          <a:srgbClr val="000000"/>
                        </a:solidFill>
                        <a:latin typeface="Calibri"/>
                      </a:endParaRP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AXION (50% propiedad de BCNOOC LTD.)</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Comercio al por mayor de combustibles sólidos, liquidos y gaseosos</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233064">
                <a:tc>
                  <a:txBody>
                    <a:bodyPr/>
                    <a:lstStyle/>
                    <a:p>
                      <a:pPr algn="ctr" fontAlgn="ctr"/>
                      <a:r>
                        <a:rPr lang="es-ES" sz="1200" b="1" i="0" u="none" strike="noStrike" dirty="0">
                          <a:solidFill>
                            <a:srgbClr val="000000"/>
                          </a:solidFill>
                          <a:latin typeface="Calibri"/>
                        </a:rPr>
                        <a:t>GEELY INTERNATIONAL URUGUAY</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GEELY INTERNATIONAL CORP</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Fabricación de vehículos automotores</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455031">
                <a:tc>
                  <a:txBody>
                    <a:bodyPr/>
                    <a:lstStyle/>
                    <a:p>
                      <a:pPr algn="ctr" fontAlgn="ctr"/>
                      <a:r>
                        <a:rPr lang="es-ES" sz="1200" b="1" i="0" u="none" strike="noStrike" dirty="0">
                          <a:solidFill>
                            <a:srgbClr val="000000"/>
                          </a:solidFill>
                          <a:latin typeface="Calibri"/>
                        </a:rPr>
                        <a:t>HUAWEI TECHNOLOGIES URUGUAY SA</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HUAWEI </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Comercio al por mayor de computadoras, periféricos y software</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233064">
                <a:tc>
                  <a:txBody>
                    <a:bodyPr/>
                    <a:lstStyle/>
                    <a:p>
                      <a:pPr algn="ctr" fontAlgn="ctr"/>
                      <a:r>
                        <a:rPr lang="es-ES" sz="1200" b="1" i="0" u="none" strike="noStrike">
                          <a:solidFill>
                            <a:srgbClr val="000000"/>
                          </a:solidFill>
                          <a:latin typeface="Calibri"/>
                        </a:rPr>
                        <a:t>PARKEDAL</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n/d</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233064">
                <a:tc>
                  <a:txBody>
                    <a:bodyPr/>
                    <a:lstStyle/>
                    <a:p>
                      <a:pPr algn="ctr" fontAlgn="ctr"/>
                      <a:r>
                        <a:rPr lang="es-ES" sz="1200" b="1" i="0" u="none" strike="noStrike">
                          <a:solidFill>
                            <a:srgbClr val="000000"/>
                          </a:solidFill>
                          <a:latin typeface="Calibri"/>
                        </a:rPr>
                        <a:t>ZTE CORPORATION URUGUAY</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ZTE CORPORATION</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Construcción de infraestructura de servicios</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455031">
                <a:tc>
                  <a:txBody>
                    <a:bodyPr/>
                    <a:lstStyle/>
                    <a:p>
                      <a:pPr algn="ctr" fontAlgn="ctr"/>
                      <a:r>
                        <a:rPr lang="es-ES" sz="1200" b="1" i="0" u="none" strike="noStrike">
                          <a:solidFill>
                            <a:srgbClr val="000000"/>
                          </a:solidFill>
                          <a:latin typeface="Calibri"/>
                        </a:rPr>
                        <a:t>Terminales Graneleras Uruguayas Sociedad Anonima*</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COFCO</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Actividades de servicios secundarios de transporte vía acuática</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233064">
                <a:tc>
                  <a:txBody>
                    <a:bodyPr/>
                    <a:lstStyle/>
                    <a:p>
                      <a:pPr algn="ctr" fontAlgn="ctr"/>
                      <a:r>
                        <a:rPr lang="es-ES" sz="1200" b="1" i="0" u="none" strike="noStrike">
                          <a:solidFill>
                            <a:srgbClr val="000000"/>
                          </a:solidFill>
                          <a:latin typeface="Calibri"/>
                        </a:rPr>
                        <a:t>NOBLE SERVICES S.A.*</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NOBLE GROUP</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Otras </a:t>
                      </a:r>
                      <a:r>
                        <a:rPr lang="es-ES" sz="1200" b="0" i="0" u="none" strike="noStrike" dirty="0" err="1">
                          <a:solidFill>
                            <a:srgbClr val="000000"/>
                          </a:solidFill>
                          <a:latin typeface="Calibri"/>
                        </a:rPr>
                        <a:t>act</a:t>
                      </a:r>
                      <a:r>
                        <a:rPr lang="es-ES" sz="1200" b="0" i="0" u="none" strike="noStrike" dirty="0">
                          <a:solidFill>
                            <a:srgbClr val="000000"/>
                          </a:solidFill>
                          <a:latin typeface="Calibri"/>
                        </a:rPr>
                        <a:t>. Profesionales, científicas y técnicas</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233064">
                <a:tc>
                  <a:txBody>
                    <a:bodyPr/>
                    <a:lstStyle/>
                    <a:p>
                      <a:pPr algn="ctr" fontAlgn="ctr"/>
                      <a:r>
                        <a:rPr lang="es-ES" sz="1200" b="1" i="0" u="none" strike="noStrike">
                          <a:solidFill>
                            <a:srgbClr val="000000"/>
                          </a:solidFill>
                          <a:latin typeface="Calibri"/>
                        </a:rPr>
                        <a:t>Evera Sociedad Anónima Comercial*</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NOBLE GROUP</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n/d</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233064">
                <a:tc>
                  <a:txBody>
                    <a:bodyPr/>
                    <a:lstStyle/>
                    <a:p>
                      <a:pPr algn="ctr" fontAlgn="ctr"/>
                      <a:r>
                        <a:rPr lang="es-ES" sz="1200" b="1" i="0" u="none" strike="noStrike" dirty="0">
                          <a:solidFill>
                            <a:srgbClr val="000000"/>
                          </a:solidFill>
                          <a:latin typeface="Calibri"/>
                        </a:rPr>
                        <a:t>Lafertin S.A</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ChongQing Lifan</a:t>
                      </a:r>
                    </a:p>
                  </a:txBody>
                  <a:tcPr marL="7327" marR="7327" marT="7327" marB="0" anchor="ctr">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n/d</a:t>
                      </a:r>
                    </a:p>
                  </a:txBody>
                  <a:tcPr marL="7327" marR="7327" marT="7327" marB="0" anchor="b">
                    <a:lnL>
                      <a:noFill/>
                    </a:lnL>
                    <a:lnR>
                      <a:noFill/>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r>
              <a:tr h="221966">
                <a:tc gridSpan="3">
                  <a:txBody>
                    <a:bodyPr/>
                    <a:lstStyle/>
                    <a:p>
                      <a:pPr algn="ctr" fontAlgn="b"/>
                      <a:r>
                        <a:rPr lang="es-ES" sz="1200" b="0" i="1" u="none" strike="noStrike" dirty="0">
                          <a:solidFill>
                            <a:srgbClr val="000000"/>
                          </a:solidFill>
                          <a:latin typeface="Calibri"/>
                        </a:rPr>
                        <a:t>Nota(*): Empresas de capital mixto</a:t>
                      </a:r>
                    </a:p>
                  </a:txBody>
                  <a:tcPr marL="7327" marR="7327" marT="7327" marB="0" anchor="b">
                    <a:lnL>
                      <a:noFill/>
                    </a:lnL>
                    <a:lnR>
                      <a:noFill/>
                    </a:lnR>
                    <a:lnT w="12700" cap="flat" cmpd="sng" algn="ctr">
                      <a:solidFill>
                        <a:srgbClr val="DBE5F1"/>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r>
            </a:tbl>
          </a:graphicData>
        </a:graphic>
      </p:graphicFrame>
      <p:sp>
        <p:nvSpPr>
          <p:cNvPr id="10" name="CuadroTexto 4"/>
          <p:cNvSpPr txBox="1"/>
          <p:nvPr/>
        </p:nvSpPr>
        <p:spPr>
          <a:xfrm>
            <a:off x="1539875" y="523875"/>
            <a:ext cx="1531937" cy="646331"/>
          </a:xfrm>
          <a:prstGeom prst="rect">
            <a:avLst/>
          </a:prstGeom>
          <a:noFill/>
        </p:spPr>
        <p:txBody>
          <a:bodyPr wrap="square" rtlCol="0">
            <a:spAutoFit/>
          </a:bodyPr>
          <a:lstStyle/>
          <a:p>
            <a:r>
              <a:rPr lang="en-US" b="1" dirty="0" smtClean="0">
                <a:solidFill>
                  <a:srgbClr val="FFFFFF"/>
                </a:solidFill>
                <a:latin typeface="Urufont"/>
                <a:cs typeface="Urufont"/>
              </a:rPr>
              <a:t>Canal  de la Inversion</a:t>
            </a:r>
            <a:endParaRPr lang="es-ES" dirty="0">
              <a:solidFill>
                <a:srgbClr val="FFFFFF"/>
              </a:solidFill>
              <a:latin typeface="Urufont"/>
              <a:cs typeface="Urufont"/>
            </a:endParaRPr>
          </a:p>
        </p:txBody>
      </p:sp>
    </p:spTree>
    <p:extLst>
      <p:ext uri="{BB962C8B-B14F-4D97-AF65-F5344CB8AC3E}">
        <p14:creationId xmlns:p14="http://schemas.microsoft.com/office/powerpoint/2010/main" val="364338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613" y="188640"/>
            <a:ext cx="8060579" cy="6165304"/>
          </a:xfrm>
        </p:spPr>
        <p:txBody>
          <a:bodyPr>
            <a:normAutofit/>
          </a:bodyPr>
          <a:lstStyle/>
          <a:p>
            <a:pPr algn="just">
              <a:defRPr/>
            </a:pPr>
            <a:r>
              <a:rPr lang="es-UY" sz="2600" b="1" dirty="0" smtClean="0">
                <a:latin typeface="Cambria" panose="02040503050406030204" pitchFamily="18" charset="0"/>
              </a:rPr>
              <a:t>Asistimos a una nueva revolución tecnológica completamente innovadora y disruptiva</a:t>
            </a:r>
            <a:endParaRPr lang="es-UY" sz="2600" dirty="0" smtClean="0">
              <a:latin typeface="Cambria" panose="02040503050406030204" pitchFamily="18" charset="0"/>
            </a:endParaRPr>
          </a:p>
          <a:p>
            <a:pPr marL="0" indent="0" algn="just">
              <a:buNone/>
              <a:defRPr/>
            </a:pPr>
            <a:endParaRPr lang="es-ES" sz="3100" dirty="0" smtClean="0">
              <a:latin typeface="Cambria" panose="02040503050406030204" pitchFamily="18" charset="0"/>
            </a:endParaRPr>
          </a:p>
          <a:p>
            <a:pPr algn="just">
              <a:defRPr/>
            </a:pPr>
            <a:endParaRPr lang="es-ES" sz="3100" dirty="0" smtClean="0">
              <a:latin typeface="Cambria" panose="02040503050406030204" pitchFamily="18" charset="0"/>
            </a:endParaRPr>
          </a:p>
          <a:p>
            <a:pPr marL="0" indent="0" algn="just">
              <a:buNone/>
              <a:defRPr/>
            </a:pPr>
            <a:endParaRPr lang="es-ES" sz="2600" dirty="0" smtClean="0">
              <a:latin typeface="Cambria" panose="020405030504060302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752475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522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1 Elipse"/>
          <p:cNvSpPr>
            <a:spLocks noChangeArrowheads="1"/>
          </p:cNvSpPr>
          <p:nvPr/>
        </p:nvSpPr>
        <p:spPr bwMode="auto">
          <a:xfrm>
            <a:off x="1325563" y="2582863"/>
            <a:ext cx="1663700" cy="1549400"/>
          </a:xfrm>
          <a:prstGeom prst="ellipse">
            <a:avLst/>
          </a:prstGeom>
          <a:noFill/>
          <a:ln w="317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a:r>
              <a:rPr lang="es-MX" altLang="es-UY" sz="1400" b="1" dirty="0">
                <a:latin typeface="Calibri" pitchFamily="34" charset="0"/>
                <a:ea typeface="Calibri" pitchFamily="34" charset="0"/>
                <a:cs typeface="Calibri" pitchFamily="34" charset="0"/>
              </a:rPr>
              <a:t>Decide </a:t>
            </a:r>
            <a:r>
              <a:rPr lang="es-MX" altLang="es-UY" sz="1600" b="1" dirty="0">
                <a:solidFill>
                  <a:schemeClr val="bg1">
                    <a:lumMod val="10000"/>
                  </a:schemeClr>
                </a:solidFill>
                <a:latin typeface="Calibri" pitchFamily="34" charset="0"/>
                <a:ea typeface="Calibri" pitchFamily="34" charset="0"/>
                <a:cs typeface="Calibri" pitchFamily="34" charset="0"/>
              </a:rPr>
              <a:t>deslocalizar </a:t>
            </a:r>
            <a:r>
              <a:rPr lang="es-MX" altLang="es-UY" sz="1600" b="1" dirty="0">
                <a:latin typeface="Calibri" pitchFamily="34" charset="0"/>
                <a:ea typeface="Calibri" pitchFamily="34" charset="0"/>
                <a:cs typeface="Calibri" pitchFamily="34" charset="0"/>
              </a:rPr>
              <a:t> </a:t>
            </a:r>
            <a:r>
              <a:rPr lang="es-MX" altLang="es-UY" sz="1400" b="1" dirty="0">
                <a:latin typeface="Calibri" pitchFamily="34" charset="0"/>
                <a:ea typeface="Calibri" pitchFamily="34" charset="0"/>
                <a:cs typeface="Calibri" pitchFamily="34" charset="0"/>
              </a:rPr>
              <a:t>una tarea que puede hacerse en:</a:t>
            </a:r>
            <a:endParaRPr lang="es-UY" altLang="es-UY" sz="1400" b="1" dirty="0">
              <a:latin typeface="Calibri" pitchFamily="34" charset="0"/>
              <a:ea typeface="Calibri" pitchFamily="34" charset="0"/>
              <a:cs typeface="Calibri" pitchFamily="34" charset="0"/>
            </a:endParaRPr>
          </a:p>
        </p:txBody>
      </p:sp>
      <p:sp>
        <p:nvSpPr>
          <p:cNvPr id="33795" name="2 Rectángulo"/>
          <p:cNvSpPr>
            <a:spLocks noChangeArrowheads="1"/>
          </p:cNvSpPr>
          <p:nvPr/>
        </p:nvSpPr>
        <p:spPr bwMode="auto">
          <a:xfrm>
            <a:off x="304800" y="260350"/>
            <a:ext cx="8229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s-UY" altLang="es-UY" sz="2600" b="1" dirty="0">
                <a:solidFill>
                  <a:schemeClr val="bg1">
                    <a:lumMod val="10000"/>
                  </a:schemeClr>
                </a:solidFill>
                <a:latin typeface="Calibri" pitchFamily="34" charset="0"/>
                <a:ea typeface="MS PGothic" pitchFamily="34" charset="-128"/>
              </a:rPr>
              <a:t>Fragmentación de la producción + Tecnología: </a:t>
            </a:r>
          </a:p>
          <a:p>
            <a:pPr algn="ctr" eaLnBrk="1" hangingPunct="1"/>
            <a:r>
              <a:rPr lang="es-UY" altLang="es-UY" sz="2600" b="1" dirty="0" smtClean="0">
                <a:solidFill>
                  <a:schemeClr val="bg1">
                    <a:lumMod val="10000"/>
                  </a:schemeClr>
                </a:solidFill>
                <a:latin typeface="Calibri" pitchFamily="34" charset="0"/>
                <a:ea typeface="MS PGothic" pitchFamily="34" charset="-128"/>
              </a:rPr>
              <a:t>Cadenas Globales de Valor (CGV)</a:t>
            </a:r>
          </a:p>
        </p:txBody>
      </p:sp>
      <p:grpSp>
        <p:nvGrpSpPr>
          <p:cNvPr id="33796" name="6 Grupo"/>
          <p:cNvGrpSpPr>
            <a:grpSpLocks/>
          </p:cNvGrpSpPr>
          <p:nvPr/>
        </p:nvGrpSpPr>
        <p:grpSpPr bwMode="auto">
          <a:xfrm>
            <a:off x="195050" y="1854201"/>
            <a:ext cx="7835490" cy="3652837"/>
            <a:chOff x="370259" y="3961285"/>
            <a:chExt cx="6802788" cy="2949122"/>
          </a:xfrm>
        </p:grpSpPr>
        <p:sp>
          <p:nvSpPr>
            <p:cNvPr id="8" name="7 Rectángulo"/>
            <p:cNvSpPr/>
            <p:nvPr/>
          </p:nvSpPr>
          <p:spPr bwMode="auto">
            <a:xfrm>
              <a:off x="370259" y="5014818"/>
              <a:ext cx="830361" cy="398599"/>
            </a:xfrm>
            <a:prstGeom prst="rect">
              <a:avLst/>
            </a:prstGeom>
            <a:noFill/>
            <a:ln>
              <a:solidFill>
                <a:schemeClr val="tx2">
                  <a:lumMod val="7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lang="es-UY" sz="1600" b="1" dirty="0">
                  <a:solidFill>
                    <a:schemeClr val="tx1"/>
                  </a:solidFill>
                  <a:latin typeface="Calibri" pitchFamily="34" charset="0"/>
                  <a:cs typeface="Calibri" pitchFamily="34" charset="0"/>
                </a:rPr>
                <a:t>Empresa</a:t>
              </a:r>
            </a:p>
          </p:txBody>
        </p:sp>
        <p:cxnSp>
          <p:nvCxnSpPr>
            <p:cNvPr id="9" name="7 Conector recto de flecha"/>
            <p:cNvCxnSpPr>
              <a:cxnSpLocks noChangeShapeType="1"/>
            </p:cNvCxnSpPr>
            <p:nvPr/>
          </p:nvCxnSpPr>
          <p:spPr bwMode="auto">
            <a:xfrm flipV="1">
              <a:off x="1882429" y="4179169"/>
              <a:ext cx="361855" cy="372966"/>
            </a:xfrm>
            <a:prstGeom prst="straightConnector1">
              <a:avLst/>
            </a:prstGeom>
            <a:noFill/>
            <a:ln w="12700" algn="ctr">
              <a:solidFill>
                <a:schemeClr val="tx2">
                  <a:lumMod val="75000"/>
                </a:schemeClr>
              </a:solidFill>
              <a:round/>
              <a:headEnd/>
              <a:tailEnd type="arrow" w="med" len="med"/>
            </a:ln>
          </p:spPr>
        </p:cxnSp>
        <p:cxnSp>
          <p:nvCxnSpPr>
            <p:cNvPr id="10" name="9 Conector recto de flecha"/>
            <p:cNvCxnSpPr>
              <a:cxnSpLocks noChangeShapeType="1"/>
            </p:cNvCxnSpPr>
            <p:nvPr/>
          </p:nvCxnSpPr>
          <p:spPr bwMode="auto">
            <a:xfrm>
              <a:off x="1882429" y="5810734"/>
              <a:ext cx="299641" cy="288376"/>
            </a:xfrm>
            <a:prstGeom prst="straightConnector1">
              <a:avLst/>
            </a:prstGeom>
            <a:noFill/>
            <a:ln w="12700" algn="ctr">
              <a:solidFill>
                <a:schemeClr val="tx2">
                  <a:lumMod val="75000"/>
                </a:schemeClr>
              </a:solidFill>
              <a:round/>
              <a:headEnd/>
              <a:tailEnd type="arrow" w="med" len="med"/>
            </a:ln>
          </p:spPr>
        </p:cxnSp>
        <p:sp>
          <p:nvSpPr>
            <p:cNvPr id="11" name="10 Rectángulo"/>
            <p:cNvSpPr/>
            <p:nvPr/>
          </p:nvSpPr>
          <p:spPr bwMode="auto">
            <a:xfrm>
              <a:off x="2268407" y="3961285"/>
              <a:ext cx="1255699" cy="420388"/>
            </a:xfrm>
            <a:prstGeom prst="rect">
              <a:avLst/>
            </a:prstGeom>
            <a:noFill/>
            <a:ln>
              <a:solidFill>
                <a:schemeClr val="tx2">
                  <a:lumMod val="7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lang="en-US" sz="1600" b="1" dirty="0">
                  <a:solidFill>
                    <a:schemeClr val="tx1"/>
                  </a:solidFill>
                  <a:latin typeface="Calibri" pitchFamily="34" charset="0"/>
                  <a:cs typeface="Calibri" pitchFamily="34" charset="0"/>
                </a:rPr>
                <a:t>País de Origen</a:t>
              </a:r>
            </a:p>
          </p:txBody>
        </p:sp>
        <p:sp>
          <p:nvSpPr>
            <p:cNvPr id="12" name="11 Rectángulo"/>
            <p:cNvSpPr/>
            <p:nvPr/>
          </p:nvSpPr>
          <p:spPr bwMode="auto">
            <a:xfrm>
              <a:off x="2244284" y="5817143"/>
              <a:ext cx="1009383" cy="434486"/>
            </a:xfrm>
            <a:prstGeom prst="rect">
              <a:avLst/>
            </a:prstGeom>
            <a:noFill/>
            <a:ln>
              <a:solidFill>
                <a:schemeClr val="tx2">
                  <a:lumMod val="7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lang="es-UY" sz="1600" b="1" dirty="0">
                  <a:solidFill>
                    <a:schemeClr val="tx1"/>
                  </a:solidFill>
                  <a:latin typeface="Calibri" pitchFamily="34" charset="0"/>
                  <a:cs typeface="Calibri" pitchFamily="34" charset="0"/>
                </a:rPr>
                <a:t>Extranjero</a:t>
              </a:r>
            </a:p>
          </p:txBody>
        </p:sp>
        <p:grpSp>
          <p:nvGrpSpPr>
            <p:cNvPr id="33808" name="29 Grupo"/>
            <p:cNvGrpSpPr>
              <a:grpSpLocks/>
            </p:cNvGrpSpPr>
            <p:nvPr/>
          </p:nvGrpSpPr>
          <p:grpSpPr bwMode="auto">
            <a:xfrm>
              <a:off x="3524106" y="4004866"/>
              <a:ext cx="1924813" cy="412698"/>
              <a:chOff x="4155522" y="3920908"/>
              <a:chExt cx="1966354" cy="412949"/>
            </a:xfrm>
          </p:grpSpPr>
          <p:cxnSp>
            <p:nvCxnSpPr>
              <p:cNvPr id="29" name="13 Conector recto de flecha"/>
              <p:cNvCxnSpPr>
                <a:cxnSpLocks noChangeShapeType="1"/>
              </p:cNvCxnSpPr>
              <p:nvPr/>
            </p:nvCxnSpPr>
            <p:spPr bwMode="auto">
              <a:xfrm>
                <a:off x="4155522" y="4087627"/>
                <a:ext cx="372259" cy="0"/>
              </a:xfrm>
              <a:prstGeom prst="straightConnector1">
                <a:avLst/>
              </a:prstGeom>
              <a:noFill/>
              <a:ln w="12700" algn="ctr">
                <a:solidFill>
                  <a:schemeClr val="tx2">
                    <a:lumMod val="75000"/>
                  </a:schemeClr>
                </a:solidFill>
                <a:round/>
                <a:headEnd/>
                <a:tailEnd type="arrow" w="med" len="med"/>
              </a:ln>
            </p:spPr>
          </p:cxnSp>
          <p:sp>
            <p:nvSpPr>
              <p:cNvPr id="31" name="30 Rectángulo"/>
              <p:cNvSpPr/>
              <p:nvPr/>
            </p:nvSpPr>
            <p:spPr bwMode="auto">
              <a:xfrm>
                <a:off x="4542049" y="3920908"/>
                <a:ext cx="1579827" cy="412949"/>
              </a:xfrm>
              <a:prstGeom prst="rect">
                <a:avLst/>
              </a:prstGeom>
              <a:noFill/>
              <a:ln w="12700" cap="flat" cmpd="sng" algn="ctr">
                <a:solidFill>
                  <a:schemeClr val="tx2">
                    <a:lumMod val="75000"/>
                  </a:schemeClr>
                </a:solidFill>
                <a:prstDash val="solid"/>
                <a:round/>
                <a:headEnd type="none" w="med" len="med"/>
                <a:tailEnd type="none" w="med" len="med"/>
              </a:ln>
              <a:effectLst/>
            </p:spPr>
            <p:txBody>
              <a:bodyPr/>
              <a:lstStyle/>
              <a:p>
                <a:pPr algn="ctr" eaLnBrk="0" hangingPunct="0">
                  <a:defRPr/>
                </a:pPr>
                <a:r>
                  <a:rPr lang="es-UY" sz="1600" b="1" dirty="0">
                    <a:latin typeface="Calibri" pitchFamily="34" charset="0"/>
                    <a:cs typeface="Calibri" pitchFamily="34" charset="0"/>
                  </a:rPr>
                  <a:t>Terceros ajenos a la empresa</a:t>
                </a:r>
              </a:p>
              <a:p>
                <a:pPr algn="ctr" eaLnBrk="0" hangingPunct="0">
                  <a:defRPr/>
                </a:pPr>
                <a:endParaRPr lang="es-UY" sz="1600" b="1" dirty="0">
                  <a:latin typeface="Calibri" pitchFamily="34" charset="0"/>
                  <a:cs typeface="Calibri" pitchFamily="34" charset="0"/>
                </a:endParaRPr>
              </a:p>
            </p:txBody>
          </p:sp>
        </p:grpSp>
        <p:sp>
          <p:nvSpPr>
            <p:cNvPr id="15" name="14 Rectángulo"/>
            <p:cNvSpPr/>
            <p:nvPr/>
          </p:nvSpPr>
          <p:spPr bwMode="auto">
            <a:xfrm>
              <a:off x="3789466" y="5222448"/>
              <a:ext cx="983991" cy="466528"/>
            </a:xfrm>
            <a:prstGeom prst="rect">
              <a:avLst/>
            </a:prstGeom>
            <a:noFill/>
            <a:ln w="12700" cap="flat" cmpd="sng" algn="ctr">
              <a:solidFill>
                <a:schemeClr val="tx2">
                  <a:lumMod val="75000"/>
                </a:schemeClr>
              </a:solidFill>
              <a:prstDash val="solid"/>
              <a:round/>
              <a:headEnd type="none" w="med" len="med"/>
              <a:tailEnd type="none" w="med" len="med"/>
            </a:ln>
            <a:effectLst/>
          </p:spPr>
          <p:txBody>
            <a:bodyPr/>
            <a:lstStyle/>
            <a:p>
              <a:pPr algn="ctr">
                <a:defRPr/>
              </a:pPr>
              <a:r>
                <a:rPr lang="es-UY" sz="1600" b="1" dirty="0">
                  <a:latin typeface="Calibri" pitchFamily="34" charset="0"/>
                  <a:cs typeface="Calibri" pitchFamily="34" charset="0"/>
                </a:rPr>
                <a:t>Filial de la empresa</a:t>
              </a:r>
            </a:p>
          </p:txBody>
        </p:sp>
        <p:sp>
          <p:nvSpPr>
            <p:cNvPr id="16" name="15 Rectángulo"/>
            <p:cNvSpPr/>
            <p:nvPr/>
          </p:nvSpPr>
          <p:spPr bwMode="auto">
            <a:xfrm>
              <a:off x="3775500" y="5999140"/>
              <a:ext cx="1188406" cy="688256"/>
            </a:xfrm>
            <a:prstGeom prst="rect">
              <a:avLst/>
            </a:prstGeom>
            <a:noFill/>
            <a:ln w="12700" cap="flat" cmpd="sng" algn="ctr">
              <a:solidFill>
                <a:schemeClr val="tx2">
                  <a:lumMod val="75000"/>
                </a:schemeClr>
              </a:solidFill>
              <a:prstDash val="solid"/>
              <a:round/>
              <a:headEnd type="none" w="med" len="med"/>
              <a:tailEnd type="none" w="med" len="med"/>
            </a:ln>
            <a:effectLst/>
          </p:spPr>
          <p:txBody>
            <a:bodyPr/>
            <a:lstStyle/>
            <a:p>
              <a:pPr algn="ctr">
                <a:defRPr/>
              </a:pPr>
              <a:r>
                <a:rPr lang="es-UY" sz="1600" b="1" dirty="0">
                  <a:latin typeface="Calibri" pitchFamily="34" charset="0"/>
                  <a:cs typeface="Calibri" pitchFamily="34" charset="0"/>
                </a:rPr>
                <a:t>Empresa local ya instalada</a:t>
              </a:r>
            </a:p>
          </p:txBody>
        </p:sp>
        <p:sp>
          <p:nvSpPr>
            <p:cNvPr id="22" name="21 Rectángulo"/>
            <p:cNvSpPr/>
            <p:nvPr/>
          </p:nvSpPr>
          <p:spPr bwMode="auto">
            <a:xfrm>
              <a:off x="5381625" y="5269870"/>
              <a:ext cx="1345928" cy="257616"/>
            </a:xfrm>
            <a:prstGeom prst="rect">
              <a:avLst/>
            </a:prstGeom>
            <a:noFill/>
            <a:ln>
              <a:solidFill>
                <a:schemeClr val="tx2">
                  <a:lumMod val="7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lang="es-UY" sz="1600" dirty="0">
                  <a:solidFill>
                    <a:schemeClr val="tx1"/>
                  </a:solidFill>
                  <a:latin typeface="Calibri" pitchFamily="34" charset="0"/>
                  <a:cs typeface="Calibri" pitchFamily="34" charset="0"/>
                </a:rPr>
                <a:t> IED</a:t>
              </a:r>
            </a:p>
          </p:txBody>
        </p:sp>
        <p:grpSp>
          <p:nvGrpSpPr>
            <p:cNvPr id="33812" name="41 Grupo"/>
            <p:cNvGrpSpPr>
              <a:grpSpLocks/>
            </p:cNvGrpSpPr>
            <p:nvPr/>
          </p:nvGrpSpPr>
          <p:grpSpPr bwMode="auto">
            <a:xfrm>
              <a:off x="3242029" y="5528107"/>
              <a:ext cx="433369" cy="615977"/>
              <a:chOff x="2746699" y="4435591"/>
              <a:chExt cx="433369" cy="615977"/>
            </a:xfrm>
          </p:grpSpPr>
          <p:cxnSp>
            <p:nvCxnSpPr>
              <p:cNvPr id="26" name="12 Conector recto de flecha"/>
              <p:cNvCxnSpPr>
                <a:cxnSpLocks noChangeShapeType="1"/>
              </p:cNvCxnSpPr>
              <p:nvPr/>
            </p:nvCxnSpPr>
            <p:spPr bwMode="auto">
              <a:xfrm flipV="1">
                <a:off x="2750719" y="4434969"/>
                <a:ext cx="429147" cy="348614"/>
              </a:xfrm>
              <a:prstGeom prst="straightConnector1">
                <a:avLst/>
              </a:prstGeom>
              <a:noFill/>
              <a:ln w="12700" algn="ctr">
                <a:solidFill>
                  <a:schemeClr val="tx2">
                    <a:lumMod val="75000"/>
                  </a:schemeClr>
                </a:solidFill>
                <a:round/>
                <a:headEnd/>
                <a:tailEnd type="arrow" w="med" len="med"/>
              </a:ln>
            </p:spPr>
          </p:cxnSp>
          <p:cxnSp>
            <p:nvCxnSpPr>
              <p:cNvPr id="27" name="13 Conector recto de flecha"/>
              <p:cNvCxnSpPr>
                <a:cxnSpLocks noChangeShapeType="1"/>
              </p:cNvCxnSpPr>
              <p:nvPr/>
            </p:nvCxnSpPr>
            <p:spPr bwMode="auto">
              <a:xfrm>
                <a:off x="2746910" y="4789992"/>
                <a:ext cx="427877" cy="260180"/>
              </a:xfrm>
              <a:prstGeom prst="straightConnector1">
                <a:avLst/>
              </a:prstGeom>
              <a:noFill/>
              <a:ln w="12700" algn="ctr">
                <a:solidFill>
                  <a:schemeClr val="tx2">
                    <a:lumMod val="75000"/>
                  </a:schemeClr>
                </a:solidFill>
                <a:round/>
                <a:headEnd/>
                <a:tailEnd type="arrow" w="med" len="med"/>
              </a:ln>
            </p:spPr>
          </p:cxnSp>
        </p:grpSp>
        <p:sp>
          <p:nvSpPr>
            <p:cNvPr id="24" name="23 Rectángulo"/>
            <p:cNvSpPr/>
            <p:nvPr/>
          </p:nvSpPr>
          <p:spPr bwMode="auto">
            <a:xfrm>
              <a:off x="5381625" y="6046561"/>
              <a:ext cx="1415677" cy="363994"/>
            </a:xfrm>
            <a:prstGeom prst="rect">
              <a:avLst/>
            </a:prstGeom>
            <a:noFill/>
            <a:ln>
              <a:solidFill>
                <a:schemeClr val="tx2">
                  <a:lumMod val="7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lang="es-UY" sz="1600" dirty="0">
                  <a:solidFill>
                    <a:schemeClr val="tx1"/>
                  </a:solidFill>
                  <a:latin typeface="Calibri" pitchFamily="34" charset="0"/>
                  <a:cs typeface="Calibri" pitchFamily="34" charset="0"/>
                </a:rPr>
                <a:t>OUTSOURCING</a:t>
              </a:r>
            </a:p>
          </p:txBody>
        </p:sp>
        <p:sp>
          <p:nvSpPr>
            <p:cNvPr id="25" name="24 Rectángulo"/>
            <p:cNvSpPr/>
            <p:nvPr/>
          </p:nvSpPr>
          <p:spPr bwMode="auto">
            <a:xfrm>
              <a:off x="3670118" y="4785398"/>
              <a:ext cx="3502929" cy="2125009"/>
            </a:xfrm>
            <a:prstGeom prst="rect">
              <a:avLst/>
            </a:prstGeom>
            <a:noFill/>
            <a:ln w="28575" cap="flat" cmpd="sng" algn="ctr">
              <a:solidFill>
                <a:schemeClr val="accent5">
                  <a:lumMod val="50000"/>
                </a:schemeClr>
              </a:solidFill>
              <a:prstDash val="dash"/>
              <a:round/>
              <a:headEnd type="none" w="med" len="med"/>
              <a:tailEnd type="none" w="med" len="med"/>
            </a:ln>
            <a:effectLst/>
          </p:spPr>
          <p:txBody>
            <a:bodyPr/>
            <a:lstStyle/>
            <a:p>
              <a:pPr algn="ctr" eaLnBrk="0" hangingPunct="0">
                <a:defRPr/>
              </a:pPr>
              <a:endParaRPr lang="en-US">
                <a:latin typeface="Arial" charset="0"/>
              </a:endParaRPr>
            </a:p>
          </p:txBody>
        </p:sp>
      </p:grpSp>
      <p:sp>
        <p:nvSpPr>
          <p:cNvPr id="60" name="59 Rectángulo"/>
          <p:cNvSpPr/>
          <p:nvPr/>
        </p:nvSpPr>
        <p:spPr bwMode="auto">
          <a:xfrm>
            <a:off x="6443178" y="2038355"/>
            <a:ext cx="1436688" cy="427038"/>
          </a:xfrm>
          <a:prstGeom prst="rect">
            <a:avLst/>
          </a:prstGeom>
          <a:no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lang="es-UY" sz="1600" dirty="0">
                <a:solidFill>
                  <a:schemeClr val="tx1"/>
                </a:solidFill>
                <a:latin typeface="Calibri" pitchFamily="34" charset="0"/>
                <a:cs typeface="Calibri" pitchFamily="34" charset="0"/>
              </a:rPr>
              <a:t>OUTSOURCING</a:t>
            </a:r>
          </a:p>
        </p:txBody>
      </p:sp>
      <p:sp>
        <p:nvSpPr>
          <p:cNvPr id="33" name="AutoShape 15"/>
          <p:cNvSpPr>
            <a:spLocks noChangeArrowheads="1"/>
          </p:cNvSpPr>
          <p:nvPr/>
        </p:nvSpPr>
        <p:spPr bwMode="auto">
          <a:xfrm>
            <a:off x="5724128" y="3151188"/>
            <a:ext cx="1872208" cy="2071687"/>
          </a:xfrm>
          <a:prstGeom prst="roundRect">
            <a:avLst>
              <a:gd name="adj" fmla="val 16667"/>
            </a:avLst>
          </a:prstGeom>
          <a:noFill/>
          <a:ln w="57150" algn="ctr">
            <a:solidFill>
              <a:srgbClr val="FF0000"/>
            </a:solidFill>
            <a:prstDash val="sysDot"/>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endParaRPr lang="es-ES" altLang="es-UY"/>
          </a:p>
        </p:txBody>
      </p:sp>
      <p:sp>
        <p:nvSpPr>
          <p:cNvPr id="34" name="33 Rectángulo"/>
          <p:cNvSpPr/>
          <p:nvPr/>
        </p:nvSpPr>
        <p:spPr bwMode="auto">
          <a:xfrm>
            <a:off x="5943217" y="5689600"/>
            <a:ext cx="1585912" cy="301625"/>
          </a:xfrm>
          <a:prstGeom prst="rect">
            <a:avLst/>
          </a:prstGeom>
          <a:noFill/>
          <a:ln>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lang="es-UY" sz="1600" dirty="0">
                <a:solidFill>
                  <a:srgbClr val="FF0000"/>
                </a:solidFill>
                <a:latin typeface="Calibri" pitchFamily="34" charset="0"/>
                <a:cs typeface="Calibri" pitchFamily="34" charset="0"/>
              </a:rPr>
              <a:t>OFFSHORING</a:t>
            </a:r>
          </a:p>
        </p:txBody>
      </p:sp>
      <p:cxnSp>
        <p:nvCxnSpPr>
          <p:cNvPr id="33800" name="35 Conector recto de flecha"/>
          <p:cNvCxnSpPr>
            <a:cxnSpLocks noChangeShapeType="1"/>
          </p:cNvCxnSpPr>
          <p:nvPr/>
        </p:nvCxnSpPr>
        <p:spPr bwMode="auto">
          <a:xfrm>
            <a:off x="5436632" y="4724853"/>
            <a:ext cx="287496" cy="1224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01" name="38 Conector recto de flecha"/>
          <p:cNvCxnSpPr>
            <a:cxnSpLocks noChangeShapeType="1"/>
          </p:cNvCxnSpPr>
          <p:nvPr/>
        </p:nvCxnSpPr>
        <p:spPr bwMode="auto">
          <a:xfrm>
            <a:off x="5976304" y="2209800"/>
            <a:ext cx="414338"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02" name="39 Conector recto de flecha"/>
          <p:cNvCxnSpPr>
            <a:cxnSpLocks noChangeShapeType="1"/>
          </p:cNvCxnSpPr>
          <p:nvPr/>
        </p:nvCxnSpPr>
        <p:spPr bwMode="auto">
          <a:xfrm>
            <a:off x="5258900" y="3680620"/>
            <a:ext cx="465228"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475591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35" presetClass="emph" presetSubtype="0" repeatCount="indefinite" fill="hold" grpId="1" nodeType="withEffect">
                                  <p:stCondLst>
                                    <p:cond delay="0"/>
                                  </p:stCondLst>
                                  <p:endCondLst>
                                    <p:cond evt="onNext" delay="0">
                                      <p:tgtEl>
                                        <p:sldTgt/>
                                      </p:tgtEl>
                                    </p:cond>
                                  </p:endCondLst>
                                  <p:childTnLst>
                                    <p:anim calcmode="discrete" valueType="str">
                                      <p:cBhvr>
                                        <p:cTn id="11" dur="1000"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2"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9" presetClass="emph" presetSubtype="0" grpId="3" nodeType="withEffect">
                                  <p:stCondLst>
                                    <p:cond delay="0"/>
                                  </p:stCondLst>
                                  <p:childTnLst>
                                    <p:set>
                                      <p:cBhvr rctx="PPT">
                                        <p:cTn id="17" dur="indefinite"/>
                                        <p:tgtEl>
                                          <p:spTgt spid="33"/>
                                        </p:tgtEl>
                                        <p:attrNameLst>
                                          <p:attrName>style.opacity</p:attrName>
                                        </p:attrNameLst>
                                      </p:cBhvr>
                                      <p:to>
                                        <p:strVal val="0.5"/>
                                      </p:to>
                                    </p:set>
                                    <p:animEffect filter="image" prLst="opacity: 0.5">
                                      <p:cBhvr rctx="IE">
                                        <p:cTn id="18" dur="indefinite"/>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Rectángulo"/>
          <p:cNvSpPr>
            <a:spLocks noChangeArrowheads="1"/>
          </p:cNvSpPr>
          <p:nvPr/>
        </p:nvSpPr>
        <p:spPr bwMode="auto">
          <a:xfrm>
            <a:off x="310154" y="44624"/>
            <a:ext cx="82296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s-UY" altLang="es-UY" sz="2600" b="1" dirty="0" smtClean="0">
                <a:solidFill>
                  <a:schemeClr val="bg1">
                    <a:lumMod val="10000"/>
                  </a:schemeClr>
                </a:solidFill>
                <a:latin typeface="Calibri" pitchFamily="34" charset="0"/>
                <a:ea typeface="MS PGothic" pitchFamily="34" charset="-128"/>
              </a:rPr>
              <a:t>Cadenas Globales de Valor (CGV)</a:t>
            </a:r>
          </a:p>
          <a:p>
            <a:pPr algn="ctr" eaLnBrk="1" hangingPunct="1"/>
            <a:endParaRPr lang="es-UY" altLang="es-UY" sz="2600" b="1" dirty="0" smtClean="0">
              <a:solidFill>
                <a:schemeClr val="bg1">
                  <a:lumMod val="10000"/>
                </a:schemeClr>
              </a:solidFill>
              <a:latin typeface="Calibri" pitchFamily="34" charset="0"/>
              <a:ea typeface="MS PGothic" pitchFamily="34" charset="-128"/>
            </a:endParaRPr>
          </a:p>
          <a:p>
            <a:pPr algn="ctr" eaLnBrk="1" hangingPunct="1"/>
            <a:r>
              <a:rPr lang="es-UY" altLang="es-UY" sz="2600" b="1" dirty="0" smtClean="0">
                <a:solidFill>
                  <a:schemeClr val="bg1">
                    <a:lumMod val="10000"/>
                  </a:schemeClr>
                </a:solidFill>
                <a:latin typeface="Calibri" pitchFamily="34" charset="0"/>
                <a:ea typeface="MS PGothic" pitchFamily="34" charset="-128"/>
              </a:rPr>
              <a:t>Curva Sonrisa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1268760"/>
            <a:ext cx="5591175"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04469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Rectángulo"/>
          <p:cNvSpPr>
            <a:spLocks noChangeArrowheads="1"/>
          </p:cNvSpPr>
          <p:nvPr/>
        </p:nvSpPr>
        <p:spPr bwMode="auto">
          <a:xfrm>
            <a:off x="310154" y="44624"/>
            <a:ext cx="82296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s-UY" altLang="es-UY" sz="2600" b="1" dirty="0" smtClean="0">
                <a:solidFill>
                  <a:schemeClr val="bg1">
                    <a:lumMod val="10000"/>
                  </a:schemeClr>
                </a:solidFill>
                <a:latin typeface="Calibri" pitchFamily="34" charset="0"/>
                <a:ea typeface="MS PGothic" pitchFamily="34" charset="-128"/>
              </a:rPr>
              <a:t>Cadenas Globales de Valor (CGV)</a:t>
            </a:r>
          </a:p>
          <a:p>
            <a:pPr algn="ctr" eaLnBrk="1" hangingPunct="1"/>
            <a:endParaRPr lang="es-UY" altLang="es-UY" sz="2600" b="1" dirty="0" smtClean="0">
              <a:solidFill>
                <a:schemeClr val="bg1">
                  <a:lumMod val="10000"/>
                </a:schemeClr>
              </a:solidFill>
              <a:latin typeface="Calibri" pitchFamily="34" charset="0"/>
              <a:ea typeface="MS PGothic" pitchFamily="34" charset="-128"/>
            </a:endParaRPr>
          </a:p>
          <a:p>
            <a:pPr algn="ctr" eaLnBrk="1" hangingPunct="1"/>
            <a:r>
              <a:rPr lang="es-UY" altLang="es-UY" sz="2600" b="1" dirty="0" smtClean="0">
                <a:solidFill>
                  <a:schemeClr val="bg1">
                    <a:lumMod val="10000"/>
                  </a:schemeClr>
                </a:solidFill>
                <a:latin typeface="Calibri" pitchFamily="34" charset="0"/>
                <a:ea typeface="MS PGothic" pitchFamily="34" charset="-128"/>
              </a:rPr>
              <a:t>Curva Sonrisa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1268760"/>
            <a:ext cx="5591175"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bwMode="auto">
          <a:xfrm>
            <a:off x="3635896" y="1772816"/>
            <a:ext cx="1296144" cy="4104456"/>
          </a:xfrm>
          <a:prstGeom prst="rect">
            <a:avLst/>
          </a:prstGeom>
          <a:noFill/>
          <a:ln w="31750" cap="flat" cmpd="sng" algn="ctr">
            <a:solidFill>
              <a:srgbClr val="FF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UY" sz="1800" b="0" i="0" u="none" strike="noStrike" cap="none" normalizeH="0" baseline="0" smtClean="0">
              <a:ln>
                <a:noFill/>
              </a:ln>
              <a:solidFill>
                <a:schemeClr val="tx1"/>
              </a:solidFill>
              <a:effectLst/>
              <a:latin typeface="Times New Roman" pitchFamily="18" charset="0"/>
            </a:endParaRPr>
          </a:p>
        </p:txBody>
      </p:sp>
      <p:sp>
        <p:nvSpPr>
          <p:cNvPr id="4" name="3 CuadroTexto"/>
          <p:cNvSpPr txBox="1"/>
          <p:nvPr/>
        </p:nvSpPr>
        <p:spPr>
          <a:xfrm>
            <a:off x="3779912" y="2048347"/>
            <a:ext cx="1152128" cy="369332"/>
          </a:xfrm>
          <a:prstGeom prst="rect">
            <a:avLst/>
          </a:prstGeom>
          <a:noFill/>
        </p:spPr>
        <p:txBody>
          <a:bodyPr wrap="square" rtlCol="0">
            <a:spAutoFit/>
          </a:bodyPr>
          <a:lstStyle/>
          <a:p>
            <a:pPr algn="ctr"/>
            <a:r>
              <a:rPr lang="es-UY" b="1" dirty="0" smtClean="0">
                <a:solidFill>
                  <a:srgbClr val="FF0000"/>
                </a:solidFill>
                <a:effectLst>
                  <a:outerShdw blurRad="38100" dist="38100" dir="2700000" algn="tl">
                    <a:srgbClr val="000000">
                      <a:alpha val="43137"/>
                    </a:srgbClr>
                  </a:outerShdw>
                </a:effectLst>
              </a:rPr>
              <a:t>Bienes</a:t>
            </a:r>
            <a:endParaRPr lang="es-UY"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221766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a:spLocks noChangeArrowheads="1"/>
          </p:cNvSpPr>
          <p:nvPr/>
        </p:nvSpPr>
        <p:spPr bwMode="auto">
          <a:xfrm>
            <a:off x="107504" y="188640"/>
            <a:ext cx="7765253" cy="646331"/>
          </a:xfrm>
          <a:prstGeom prst="rect">
            <a:avLst/>
          </a:prstGeom>
          <a:noFill/>
          <a:ln w="9525">
            <a:noFill/>
            <a:miter lim="800000"/>
            <a:headEnd/>
            <a:tailEnd/>
          </a:ln>
        </p:spPr>
        <p:txBody>
          <a:bodyPr wrap="square">
            <a:spAutoFit/>
          </a:bodyPr>
          <a:lstStyle/>
          <a:p>
            <a:pPr algn="ctr">
              <a:defRPr/>
            </a:pPr>
            <a:r>
              <a:rPr lang="es-MX" sz="3600" dirty="0" smtClean="0">
                <a:solidFill>
                  <a:srgbClr val="C00000"/>
                </a:solidFill>
                <a:latin typeface="Cambria" panose="02040503050406030204" pitchFamily="18" charset="0"/>
              </a:rPr>
              <a:t>Evolución empleo industrial en EEUU</a:t>
            </a:r>
            <a:endParaRPr lang="es-UY" sz="3600" dirty="0">
              <a:solidFill>
                <a:srgbClr val="C00000"/>
              </a:solidFill>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7549229"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495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a:spLocks noChangeArrowheads="1"/>
          </p:cNvSpPr>
          <p:nvPr/>
        </p:nvSpPr>
        <p:spPr bwMode="auto">
          <a:xfrm>
            <a:off x="115278" y="0"/>
            <a:ext cx="7913106" cy="1200329"/>
          </a:xfrm>
          <a:prstGeom prst="rect">
            <a:avLst/>
          </a:prstGeom>
          <a:noFill/>
          <a:ln w="9525">
            <a:noFill/>
            <a:miter lim="800000"/>
            <a:headEnd/>
            <a:tailEnd/>
          </a:ln>
        </p:spPr>
        <p:txBody>
          <a:bodyPr wrap="square">
            <a:spAutoFit/>
          </a:bodyPr>
          <a:lstStyle/>
          <a:p>
            <a:pPr algn="ctr">
              <a:defRPr/>
            </a:pPr>
            <a:r>
              <a:rPr lang="es-MX" sz="3600" dirty="0" smtClean="0">
                <a:solidFill>
                  <a:srgbClr val="C00000"/>
                </a:solidFill>
                <a:latin typeface="Cambria" panose="02040503050406030204" pitchFamily="18" charset="0"/>
              </a:rPr>
              <a:t>Tareas en la industria de la vestimenta en EEUU</a:t>
            </a:r>
            <a:endParaRPr lang="es-UY" sz="3600" dirty="0">
              <a:solidFill>
                <a:srgbClr val="C00000"/>
              </a:solidFill>
              <a:latin typeface="Cambria" panose="02040503050406030204" pitchFamily="18" charset="0"/>
            </a:endParaRPr>
          </a:p>
        </p:txBody>
      </p:sp>
      <p:sp>
        <p:nvSpPr>
          <p:cNvPr id="10" name="9 CuadroTexto"/>
          <p:cNvSpPr txBox="1"/>
          <p:nvPr/>
        </p:nvSpPr>
        <p:spPr>
          <a:xfrm>
            <a:off x="115278" y="6411977"/>
            <a:ext cx="8424937" cy="461665"/>
          </a:xfrm>
          <a:prstGeom prst="rect">
            <a:avLst/>
          </a:prstGeom>
          <a:noFill/>
        </p:spPr>
        <p:txBody>
          <a:bodyPr wrap="square" rtlCol="0">
            <a:spAutoFit/>
          </a:bodyPr>
          <a:lstStyle/>
          <a:p>
            <a:r>
              <a:rPr lang="es-UY" sz="1200" dirty="0" smtClean="0"/>
              <a:t>Fuente: </a:t>
            </a:r>
            <a:r>
              <a:rPr lang="en-US" sz="1200" dirty="0" err="1"/>
              <a:t>Moongate</a:t>
            </a:r>
            <a:r>
              <a:rPr lang="en-US" sz="1200" dirty="0"/>
              <a:t> Association (2012). Analyzing the Value Chain for Apparel Designed in the United States and Manufactured Overseas</a:t>
            </a:r>
            <a:endParaRPr lang="es-UY" sz="12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3609"/>
            <a:ext cx="9036496"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7759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a:spLocks noChangeArrowheads="1"/>
          </p:cNvSpPr>
          <p:nvPr/>
        </p:nvSpPr>
        <p:spPr bwMode="auto">
          <a:xfrm>
            <a:off x="115278" y="0"/>
            <a:ext cx="7913106" cy="646331"/>
          </a:xfrm>
          <a:prstGeom prst="rect">
            <a:avLst/>
          </a:prstGeom>
          <a:noFill/>
          <a:ln w="9525">
            <a:noFill/>
            <a:miter lim="800000"/>
            <a:headEnd/>
            <a:tailEnd/>
          </a:ln>
        </p:spPr>
        <p:txBody>
          <a:bodyPr wrap="square">
            <a:spAutoFit/>
          </a:bodyPr>
          <a:lstStyle/>
          <a:p>
            <a:pPr algn="ctr">
              <a:defRPr/>
            </a:pPr>
            <a:r>
              <a:rPr lang="es-MX" sz="3600" dirty="0" smtClean="0">
                <a:solidFill>
                  <a:srgbClr val="C00000"/>
                </a:solidFill>
                <a:latin typeface="Cambria" panose="02040503050406030204" pitchFamily="18" charset="0"/>
              </a:rPr>
              <a:t>Distribución del valor del iPhone, 2010</a:t>
            </a:r>
            <a:endParaRPr lang="es-UY" sz="3600" dirty="0">
              <a:solidFill>
                <a:srgbClr val="C00000"/>
              </a:solidFill>
              <a:latin typeface="Cambria" panose="02040503050406030204" pitchFamily="18" charset="0"/>
            </a:endParaRPr>
          </a:p>
        </p:txBody>
      </p:sp>
      <p:sp>
        <p:nvSpPr>
          <p:cNvPr id="10" name="9 CuadroTexto"/>
          <p:cNvSpPr txBox="1"/>
          <p:nvPr/>
        </p:nvSpPr>
        <p:spPr>
          <a:xfrm>
            <a:off x="115278" y="6411977"/>
            <a:ext cx="8424937" cy="461665"/>
          </a:xfrm>
          <a:prstGeom prst="rect">
            <a:avLst/>
          </a:prstGeom>
          <a:noFill/>
        </p:spPr>
        <p:txBody>
          <a:bodyPr wrap="square" rtlCol="0">
            <a:spAutoFit/>
          </a:bodyPr>
          <a:lstStyle/>
          <a:p>
            <a:r>
              <a:rPr lang="es-UY" sz="1200" dirty="0" smtClean="0"/>
              <a:t>Fuente: </a:t>
            </a:r>
            <a:r>
              <a:rPr lang="en-US" sz="1200" dirty="0" err="1"/>
              <a:t>Moongate</a:t>
            </a:r>
            <a:r>
              <a:rPr lang="en-US" sz="1200" dirty="0"/>
              <a:t> Association (2012). Analyzing the Value Chain for Apparel Designed in the United States and Manufactured Overseas</a:t>
            </a:r>
            <a:endParaRPr lang="es-UY" sz="1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071" y="1628800"/>
            <a:ext cx="47053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7228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2483</TotalTime>
  <Words>2158</Words>
  <Application>Microsoft Office PowerPoint</Application>
  <PresentationFormat>Presentación en pantalla (4:3)</PresentationFormat>
  <Paragraphs>244</Paragraphs>
  <Slides>25</Slides>
  <Notes>18</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Uruguay XXI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Federico Tucci</dc:creator>
  <cp:lastModifiedBy>carolina del rio</cp:lastModifiedBy>
  <cp:revision>254</cp:revision>
  <dcterms:created xsi:type="dcterms:W3CDTF">2016-05-11T15:30:29Z</dcterms:created>
  <dcterms:modified xsi:type="dcterms:W3CDTF">2018-10-16T13:54:57Z</dcterms:modified>
</cp:coreProperties>
</file>