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5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>
        <p:scale>
          <a:sx n="70" d="100"/>
          <a:sy n="70" d="100"/>
        </p:scale>
        <p:origin x="-738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76F2E6-F9DD-4B67-804B-10EB4C5640ED}" type="datetimeFigureOut">
              <a:rPr lang="es-ES" smtClean="0"/>
              <a:t>25/04/2020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FDACE9-9ED7-418D-8856-0264F2948BED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40686" y="917431"/>
            <a:ext cx="7969312" cy="3181082"/>
          </a:xfrm>
        </p:spPr>
        <p:txBody>
          <a:bodyPr>
            <a:normAutofit/>
          </a:bodyPr>
          <a:lstStyle/>
          <a:p>
            <a:pPr algn="ctr"/>
            <a:r>
              <a:rPr lang="es-UY" dirty="0"/>
              <a:t>Ley 18.473.</a:t>
            </a:r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UY" sz="1600" dirty="0"/>
              <a:t>REGULACIÓN DE VOLUNTAD ANTICIPADA EN TRATAMIENTOS Y PROCEDIMIENTOS MÉDICOS QUE PROLONGUEN LA VIDA EN CASOS TERMINALES.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66030" y="4468499"/>
            <a:ext cx="8209806" cy="1623208"/>
          </a:xfrm>
        </p:spPr>
        <p:txBody>
          <a:bodyPr>
            <a:normAutofit fontScale="32500" lnSpcReduction="20000"/>
          </a:bodyPr>
          <a:lstStyle/>
          <a:p>
            <a:r>
              <a:rPr lang="es-ES" sz="6400" dirty="0"/>
              <a:t>Asignatura: Técnica Notarial III</a:t>
            </a:r>
          </a:p>
          <a:p>
            <a:pPr algn="r"/>
            <a:r>
              <a:rPr lang="es-ES" sz="6400" dirty="0" smtClean="0"/>
              <a:t>Docente </a:t>
            </a:r>
            <a:r>
              <a:rPr lang="es-ES" sz="6400" dirty="0"/>
              <a:t>encargado </a:t>
            </a:r>
            <a:r>
              <a:rPr lang="es-ES" sz="6400" dirty="0" smtClean="0"/>
              <a:t>del </a:t>
            </a:r>
            <a:r>
              <a:rPr lang="es-ES" sz="6400" dirty="0"/>
              <a:t>curso</a:t>
            </a:r>
            <a:r>
              <a:rPr lang="es-ES" sz="6400" dirty="0" smtClean="0"/>
              <a:t>: Dra. </a:t>
            </a:r>
            <a:r>
              <a:rPr lang="es-ES" sz="6400" dirty="0"/>
              <a:t>Esc. </a:t>
            </a:r>
            <a:r>
              <a:rPr lang="es-ES" sz="6400" dirty="0" smtClean="0"/>
              <a:t>Rossina Merello</a:t>
            </a:r>
          </a:p>
          <a:p>
            <a:pPr algn="r"/>
            <a:r>
              <a:rPr lang="es-ES" sz="6400" dirty="0" smtClean="0"/>
              <a:t>Material </a:t>
            </a:r>
            <a:r>
              <a:rPr lang="es-ES" sz="6400" dirty="0"/>
              <a:t>elaborado por:  Esc. </a:t>
            </a:r>
            <a:r>
              <a:rPr lang="es-ES" sz="6400" dirty="0" smtClean="0"/>
              <a:t>Claudio Giménez</a:t>
            </a:r>
          </a:p>
          <a:p>
            <a:pPr algn="r"/>
            <a:r>
              <a:rPr lang="es-ES" sz="6400" dirty="0" smtClean="0"/>
              <a:t>Abril 2020</a:t>
            </a:r>
            <a:endParaRPr lang="es-ES" sz="6400" dirty="0"/>
          </a:p>
          <a:p>
            <a:pPr algn="r"/>
            <a:endParaRPr lang="es-ES" dirty="0"/>
          </a:p>
          <a:p>
            <a:pPr algn="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7450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Diagnóstico médico.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r>
              <a:rPr lang="es-UY" dirty="0" smtClean="0"/>
              <a:t>Patología: terminal, incurable e irreversible.</a:t>
            </a:r>
          </a:p>
          <a:p>
            <a:pPr marL="0" indent="0">
              <a:buNone/>
            </a:pPr>
            <a:endParaRPr lang="es-UY" dirty="0" smtClean="0"/>
          </a:p>
          <a:p>
            <a:r>
              <a:rPr lang="es-UY" dirty="0" smtClean="0"/>
              <a:t>Certificado </a:t>
            </a:r>
            <a:r>
              <a:rPr lang="es-UY" dirty="0"/>
              <a:t>por el </a:t>
            </a:r>
            <a:r>
              <a:rPr lang="es-UY" dirty="0" smtClean="0"/>
              <a:t>médico </a:t>
            </a:r>
            <a:r>
              <a:rPr lang="es-UY" dirty="0"/>
              <a:t>tratante y </a:t>
            </a:r>
            <a:r>
              <a:rPr lang="es-UY" dirty="0" smtClean="0"/>
              <a:t>ratificado </a:t>
            </a:r>
            <a:r>
              <a:rPr lang="es-UY" dirty="0"/>
              <a:t>por un segundo </a:t>
            </a:r>
            <a:r>
              <a:rPr lang="es-UY" dirty="0" smtClean="0"/>
              <a:t>galeno, que se hará constar </a:t>
            </a:r>
            <a:r>
              <a:rPr lang="es-UY" dirty="0"/>
              <a:t>en la Historia Clínica del paciente.  </a:t>
            </a:r>
            <a:endParaRPr lang="es-UY" dirty="0" smtClean="0"/>
          </a:p>
          <a:p>
            <a:endParaRPr lang="es-UY" dirty="0"/>
          </a:p>
          <a:p>
            <a:r>
              <a:rPr lang="es-UY" dirty="0" smtClean="0"/>
              <a:t>Ateneo: ante la inexistencia de un segundo </a:t>
            </a:r>
            <a:r>
              <a:rPr lang="es-UY" dirty="0" smtClean="0"/>
              <a:t>médico </a:t>
            </a:r>
            <a:r>
              <a:rPr lang="es-UY" dirty="0" smtClean="0"/>
              <a:t>en el prestador de salud, </a:t>
            </a:r>
            <a:r>
              <a:rPr lang="es-UY" dirty="0" smtClean="0"/>
              <a:t>teniendo éste </a:t>
            </a:r>
            <a:r>
              <a:rPr lang="es-UY" dirty="0" smtClean="0"/>
              <a:t>48 horas para expedirse.</a:t>
            </a:r>
          </a:p>
          <a:p>
            <a:endParaRPr lang="es-UY" dirty="0" smtClean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141911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Representante.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 lnSpcReduction="10000"/>
          </a:bodyPr>
          <a:lstStyle/>
          <a:p>
            <a:r>
              <a:rPr lang="es-UY" dirty="0" smtClean="0"/>
              <a:t>Art. 6 de la Ley.</a:t>
            </a:r>
          </a:p>
          <a:p>
            <a:r>
              <a:rPr lang="es-UY" dirty="0" smtClean="0"/>
              <a:t>Mayor de edad.</a:t>
            </a:r>
          </a:p>
          <a:p>
            <a:r>
              <a:rPr lang="es-UY" dirty="0" smtClean="0"/>
              <a:t>Debe nombrarse para que vele por el cumplimiento de la voluntad, en caso de que el </a:t>
            </a:r>
            <a:r>
              <a:rPr lang="es-UY" dirty="0" smtClean="0"/>
              <a:t>titular sea incapaz de expresar la misma.</a:t>
            </a:r>
            <a:endParaRPr lang="es-UY" dirty="0" smtClean="0"/>
          </a:p>
          <a:p>
            <a:endParaRPr lang="es-UY" dirty="0" smtClean="0"/>
          </a:p>
          <a:p>
            <a:r>
              <a:rPr lang="es-UY" u="sng" dirty="0" smtClean="0"/>
              <a:t>Incompatibilidades</a:t>
            </a:r>
            <a:r>
              <a:rPr lang="es-UY" dirty="0" smtClean="0"/>
              <a:t>:</a:t>
            </a:r>
          </a:p>
          <a:p>
            <a:pPr lvl="1"/>
            <a:r>
              <a:rPr lang="es-UY" dirty="0" smtClean="0"/>
              <a:t>Quienes </a:t>
            </a:r>
            <a:r>
              <a:rPr lang="es-UY" dirty="0"/>
              <a:t>estén retribuidos como profesionales para desarrollar actividades sanitarias realizadas a cualquier título con respecto al </a:t>
            </a:r>
            <a:r>
              <a:rPr lang="es-UY" dirty="0" smtClean="0"/>
              <a:t>titular.</a:t>
            </a:r>
            <a:endParaRPr lang="es-UY" dirty="0"/>
          </a:p>
          <a:p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1127431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sz="2800" dirty="0" smtClean="0"/>
              <a:t>¿Qué pasa si no se expresó la voluntad?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59" y="1594878"/>
            <a:ext cx="10957333" cy="4587558"/>
          </a:xfrm>
        </p:spPr>
        <p:txBody>
          <a:bodyPr>
            <a:normAutofit fontScale="70000" lnSpcReduction="20000"/>
          </a:bodyPr>
          <a:lstStyle/>
          <a:p>
            <a:r>
              <a:rPr lang="es-UY" dirty="0" smtClean="0"/>
              <a:t>La </a:t>
            </a:r>
            <a:r>
              <a:rPr lang="es-UY" dirty="0"/>
              <a:t>ley preceptúa quienes son los que podrán </a:t>
            </a:r>
            <a:r>
              <a:rPr lang="es-UY" dirty="0" smtClean="0"/>
              <a:t>hacerlo, </a:t>
            </a:r>
            <a:r>
              <a:rPr lang="es-UY" dirty="0"/>
              <a:t>cuando el médico tratante propone la suspensión de la aplicación de los tratamientos:</a:t>
            </a:r>
          </a:p>
          <a:p>
            <a:endParaRPr lang="es-UY" dirty="0" smtClean="0"/>
          </a:p>
          <a:p>
            <a:r>
              <a:rPr lang="es-UY" dirty="0" smtClean="0"/>
              <a:t>1. </a:t>
            </a:r>
            <a:r>
              <a:rPr lang="es-UY" dirty="0"/>
              <a:t>Cónyuge (Testimonio de partida de matrimonio o libreta de matrimonio</a:t>
            </a:r>
            <a:r>
              <a:rPr lang="es-UY" dirty="0" smtClean="0"/>
              <a:t>).</a:t>
            </a:r>
          </a:p>
          <a:p>
            <a:endParaRPr lang="es-UY" dirty="0" smtClean="0"/>
          </a:p>
          <a:p>
            <a:r>
              <a:rPr lang="es-UY" dirty="0" smtClean="0"/>
              <a:t>2. </a:t>
            </a:r>
            <a:r>
              <a:rPr lang="es-UY" dirty="0"/>
              <a:t>Concubino (Sentencia declarativa de Unión Concubinaria).</a:t>
            </a:r>
          </a:p>
          <a:p>
            <a:endParaRPr lang="es-UY" dirty="0" smtClean="0"/>
          </a:p>
          <a:p>
            <a:r>
              <a:rPr lang="es-UY" dirty="0" smtClean="0"/>
              <a:t>3. Familiares </a:t>
            </a:r>
            <a:r>
              <a:rPr lang="es-UY" dirty="0"/>
              <a:t>en el primer grado de </a:t>
            </a:r>
            <a:r>
              <a:rPr lang="es-UY" dirty="0" smtClean="0"/>
              <a:t>consanguinidad</a:t>
            </a:r>
            <a:r>
              <a:rPr lang="es-UY" dirty="0"/>
              <a:t>. </a:t>
            </a:r>
            <a:r>
              <a:rPr lang="es-UY" dirty="0" smtClean="0"/>
              <a:t>(Testimonios </a:t>
            </a:r>
            <a:r>
              <a:rPr lang="es-UY" dirty="0"/>
              <a:t>de partidas </a:t>
            </a:r>
            <a:r>
              <a:rPr lang="es-UY" dirty="0" smtClean="0"/>
              <a:t>respectivas)</a:t>
            </a:r>
          </a:p>
          <a:p>
            <a:endParaRPr lang="es-UY" dirty="0"/>
          </a:p>
          <a:p>
            <a:r>
              <a:rPr lang="es-UY" u="sng" dirty="0" smtClean="0"/>
              <a:t>Menores </a:t>
            </a:r>
            <a:r>
              <a:rPr lang="es-UY" u="sng" dirty="0" smtClean="0"/>
              <a:t>e Incapaces</a:t>
            </a:r>
            <a:r>
              <a:rPr lang="es-UY" dirty="0" smtClean="0"/>
              <a:t>: Padres en ejercicio de la patria potestad, tutores y curadores.</a:t>
            </a:r>
          </a:p>
          <a:p>
            <a:pPr marL="0" indent="0">
              <a:buNone/>
            </a:pPr>
            <a:endParaRPr lang="es-UY" dirty="0" smtClean="0"/>
          </a:p>
          <a:p>
            <a:pPr marL="0" indent="0">
              <a:buNone/>
            </a:pPr>
            <a:r>
              <a:rPr lang="es-UY" dirty="0" smtClean="0"/>
              <a:t>Si no se cuenta con la documentación, se deberá acreditar la calidad de cónyuge o concubino, con dos familiares presentes. (Ver cada caso particular).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38564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Aspectos generales: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 fontScale="85000" lnSpcReduction="10000"/>
          </a:bodyPr>
          <a:lstStyle/>
          <a:p>
            <a:r>
              <a:rPr lang="es-UY" u="sng" dirty="0" smtClean="0"/>
              <a:t>Deber de comunicación</a:t>
            </a:r>
            <a:r>
              <a:rPr lang="es-UY" dirty="0" smtClean="0"/>
              <a:t>: Art. 8 Se debe de comunicar por parte del médico a la Comisión </a:t>
            </a:r>
            <a:r>
              <a:rPr lang="es-UY" dirty="0"/>
              <a:t>de Bioética de la</a:t>
            </a:r>
            <a:r>
              <a:rPr lang="es-UY" b="1" dirty="0"/>
              <a:t> </a:t>
            </a:r>
            <a:r>
              <a:rPr lang="es-UY" dirty="0" smtClean="0"/>
              <a:t>institución, (en caso de existir) y al M.S.P. por parte del prestador de salud.</a:t>
            </a:r>
          </a:p>
          <a:p>
            <a:pPr marL="0" indent="0">
              <a:buNone/>
            </a:pPr>
            <a:endParaRPr lang="es-UY" dirty="0" smtClean="0"/>
          </a:p>
          <a:p>
            <a:r>
              <a:rPr lang="es-UY" u="sng" dirty="0" smtClean="0"/>
              <a:t>Objeción de Conciencia</a:t>
            </a:r>
            <a:r>
              <a:rPr lang="es-UY" dirty="0"/>
              <a:t>: </a:t>
            </a:r>
            <a:r>
              <a:rPr lang="es-UY" dirty="0" smtClean="0"/>
              <a:t>Decisión </a:t>
            </a:r>
            <a:r>
              <a:rPr lang="es-UY" dirty="0"/>
              <a:t>individual de aquéllos </a:t>
            </a:r>
            <a:r>
              <a:rPr lang="es-UY" dirty="0" smtClean="0"/>
              <a:t>que están </a:t>
            </a:r>
            <a:r>
              <a:rPr lang="es-UY" dirty="0"/>
              <a:t>involucrados en la práctica de un procedimiento de salud, </a:t>
            </a:r>
            <a:r>
              <a:rPr lang="es-UY" dirty="0" smtClean="0"/>
              <a:t>de abstenerse </a:t>
            </a:r>
            <a:r>
              <a:rPr lang="es-UY" dirty="0"/>
              <a:t>de realizar un acto médico científico y legalmente </a:t>
            </a:r>
            <a:r>
              <a:rPr lang="es-UY" dirty="0" smtClean="0"/>
              <a:t>aprobado, invocando </a:t>
            </a:r>
            <a:r>
              <a:rPr lang="es-UY" dirty="0"/>
              <a:t>la </a:t>
            </a:r>
            <a:r>
              <a:rPr lang="es-UY" dirty="0" smtClean="0"/>
              <a:t>transgresión </a:t>
            </a:r>
            <a:r>
              <a:rPr lang="es-UY" dirty="0"/>
              <a:t>que </a:t>
            </a:r>
            <a:r>
              <a:rPr lang="es-UY" dirty="0" smtClean="0"/>
              <a:t>la ejecución </a:t>
            </a:r>
            <a:r>
              <a:rPr lang="es-UY" dirty="0"/>
              <a:t>de dicho acto implica para </a:t>
            </a:r>
            <a:r>
              <a:rPr lang="es-UY" dirty="0" smtClean="0"/>
              <a:t>su conciencia</a:t>
            </a:r>
            <a:r>
              <a:rPr lang="es-UY" dirty="0"/>
              <a:t>, o valores filosóficos o religiosos</a:t>
            </a:r>
            <a:r>
              <a:rPr lang="es-UY" dirty="0" smtClean="0"/>
              <a:t>.</a:t>
            </a:r>
          </a:p>
          <a:p>
            <a:endParaRPr lang="es-UY" dirty="0"/>
          </a:p>
          <a:p>
            <a:r>
              <a:rPr lang="es-UY" u="sng" dirty="0" smtClean="0"/>
              <a:t>Publicidad</a:t>
            </a:r>
            <a:r>
              <a:rPr lang="es-UY" dirty="0" smtClean="0"/>
              <a:t>: Art. 10 Lit. B de la Ley. </a:t>
            </a:r>
          </a:p>
          <a:p>
            <a:endParaRPr lang="es-UY" dirty="0" smtClean="0"/>
          </a:p>
          <a:p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660397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Bibliografía: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r>
              <a:rPr lang="es-UY" dirty="0" smtClean="0"/>
              <a:t>Ley 18.473</a:t>
            </a:r>
          </a:p>
          <a:p>
            <a:endParaRPr lang="es-UY" dirty="0" smtClean="0"/>
          </a:p>
          <a:p>
            <a:r>
              <a:rPr lang="es-UY" dirty="0" smtClean="0"/>
              <a:t>Decreto Reglamentario 385/013</a:t>
            </a:r>
          </a:p>
          <a:p>
            <a:endParaRPr lang="es-UY" dirty="0" smtClean="0"/>
          </a:p>
          <a:p>
            <a:r>
              <a:rPr lang="es-UY" dirty="0" smtClean="0"/>
              <a:t>Las voluntades anticipadas en Uruguay: reflexiones sobre la Ley 18473. Ramiro Benítez. Revista IUS vol.9 N° 36. Puebla, Jul/Dic 2015.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73879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2321" y="370537"/>
            <a:ext cx="10911840" cy="1051560"/>
          </a:xfrm>
        </p:spPr>
        <p:txBody>
          <a:bodyPr/>
          <a:lstStyle/>
          <a:p>
            <a:r>
              <a:rPr lang="es-UY" dirty="0" smtClean="0"/>
              <a:t>Objetivo de la Norma: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0435" y="1499343"/>
            <a:ext cx="10911840" cy="4187952"/>
          </a:xfrm>
        </p:spPr>
        <p:txBody>
          <a:bodyPr>
            <a:normAutofit lnSpcReduction="10000"/>
          </a:bodyPr>
          <a:lstStyle/>
          <a:p>
            <a:r>
              <a:rPr lang="es-UY" dirty="0" smtClean="0"/>
              <a:t>Evitar </a:t>
            </a:r>
            <a:r>
              <a:rPr lang="es-UY" dirty="0"/>
              <a:t>la dilación de la vida, cuando no hay posibilidades clínicas de revertir la situación, luego de un diagnóstico médico</a:t>
            </a:r>
            <a:r>
              <a:rPr lang="es-UY" dirty="0" smtClean="0"/>
              <a:t>.</a:t>
            </a:r>
          </a:p>
          <a:p>
            <a:pPr marL="0" indent="0">
              <a:buNone/>
            </a:pPr>
            <a:endParaRPr lang="es-UY" dirty="0" smtClean="0"/>
          </a:p>
          <a:p>
            <a:r>
              <a:rPr lang="es-UY" dirty="0" smtClean="0"/>
              <a:t>Posibilidad </a:t>
            </a:r>
            <a:r>
              <a:rPr lang="es-UY" dirty="0" smtClean="0"/>
              <a:t>de la </a:t>
            </a:r>
            <a:r>
              <a:rPr lang="es-UY" dirty="0"/>
              <a:t>persona </a:t>
            </a:r>
            <a:r>
              <a:rPr lang="es-UY" dirty="0" smtClean="0"/>
              <a:t>de decidir legítimamente, sobre </a:t>
            </a:r>
            <a:r>
              <a:rPr lang="es-UY" dirty="0"/>
              <a:t>la forma que pretende que se actúe, en caso de estar dentro de la situación mencionada</a:t>
            </a:r>
            <a:r>
              <a:rPr lang="es-UY" dirty="0" smtClean="0"/>
              <a:t>.</a:t>
            </a:r>
            <a:br>
              <a:rPr lang="es-UY" dirty="0" smtClean="0"/>
            </a:br>
            <a:endParaRPr lang="es-UY" dirty="0" smtClean="0"/>
          </a:p>
          <a:p>
            <a:r>
              <a:rPr lang="es-UY" dirty="0" smtClean="0"/>
              <a:t>Derecho </a:t>
            </a:r>
            <a:r>
              <a:rPr lang="es-UY" dirty="0"/>
              <a:t>a oponerse a la aplicación de tratamientos y procedimientos médicos. (salvo que afecte a un tercero)</a:t>
            </a:r>
          </a:p>
        </p:txBody>
      </p:sp>
    </p:spTree>
    <p:extLst>
      <p:ext uri="{BB962C8B-B14F-4D97-AF65-F5344CB8AC3E}">
        <p14:creationId xmlns:p14="http://schemas.microsoft.com/office/powerpoint/2010/main" val="415693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3265" y="452422"/>
            <a:ext cx="10911840" cy="1051560"/>
          </a:xfrm>
        </p:spPr>
        <p:txBody>
          <a:bodyPr/>
          <a:lstStyle/>
          <a:p>
            <a:r>
              <a:rPr lang="es-UY" dirty="0" smtClean="0"/>
              <a:t>Capacidad: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2321" y="1608525"/>
            <a:ext cx="10911840" cy="4187952"/>
          </a:xfrm>
        </p:spPr>
        <p:txBody>
          <a:bodyPr/>
          <a:lstStyle/>
          <a:p>
            <a:r>
              <a:rPr lang="es-UY" dirty="0"/>
              <a:t>Toda persona mayor de edad (18 años</a:t>
            </a:r>
            <a:r>
              <a:rPr lang="es-UY" dirty="0" smtClean="0"/>
              <a:t>)</a:t>
            </a:r>
          </a:p>
          <a:p>
            <a:pPr marL="0" indent="0">
              <a:buNone/>
            </a:pPr>
            <a:r>
              <a:rPr lang="es-UY" dirty="0" smtClean="0"/>
              <a:t> </a:t>
            </a:r>
          </a:p>
          <a:p>
            <a:r>
              <a:rPr lang="es-UY" dirty="0" smtClean="0"/>
              <a:t>Psíquicamente apta, </a:t>
            </a:r>
            <a:r>
              <a:rPr lang="es-UY" dirty="0"/>
              <a:t>en forma voluntaria, consciente y libre, es decir sin vicios en el consentimiento (ej.: violencia</a:t>
            </a:r>
            <a:r>
              <a:rPr lang="es-UY" dirty="0" smtClean="0"/>
              <a:t>). </a:t>
            </a:r>
          </a:p>
          <a:p>
            <a:endParaRPr lang="es-UY" dirty="0" smtClean="0"/>
          </a:p>
          <a:p>
            <a:r>
              <a:rPr lang="es-UY" dirty="0"/>
              <a:t>¿</a:t>
            </a:r>
            <a:r>
              <a:rPr lang="es-UY" dirty="0" smtClean="0"/>
              <a:t>Qué se considera «persona </a:t>
            </a:r>
            <a:r>
              <a:rPr lang="es-UY" dirty="0"/>
              <a:t>psíquicamente </a:t>
            </a:r>
            <a:r>
              <a:rPr lang="es-UY" dirty="0" smtClean="0"/>
              <a:t>apta»? </a:t>
            </a:r>
          </a:p>
          <a:p>
            <a:pPr lvl="1"/>
            <a:r>
              <a:rPr lang="es-UY" dirty="0" smtClean="0"/>
              <a:t>Art</a:t>
            </a:r>
            <a:r>
              <a:rPr lang="es-UY" dirty="0"/>
              <a:t>. </a:t>
            </a:r>
            <a:r>
              <a:rPr lang="es-UY" dirty="0" smtClean="0"/>
              <a:t>2 Decreto </a:t>
            </a:r>
            <a:r>
              <a:rPr lang="es-UY" dirty="0"/>
              <a:t>385/013 </a:t>
            </a:r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67903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/>
              <a:t>Ámbito de Aplicación.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endParaRPr lang="es-UY" dirty="0" smtClean="0"/>
          </a:p>
          <a:p>
            <a:r>
              <a:rPr lang="es-UY" dirty="0" smtClean="0"/>
              <a:t>Situación de Diagnóstico de una enfermada terminal, incurable e irreversible.</a:t>
            </a:r>
          </a:p>
          <a:p>
            <a:endParaRPr lang="es-UY" dirty="0"/>
          </a:p>
          <a:p>
            <a:r>
              <a:rPr lang="es-UY" dirty="0" smtClean="0"/>
              <a:t>Cuando la situación no implica un riesgo social, es decir colectivo. Ej.: Pandemia (Art. 44 Inc. 2 Constitución: Los habitantes tienen el deber de cuidar su </a:t>
            </a:r>
            <a:r>
              <a:rPr lang="es-UY" dirty="0" smtClean="0"/>
              <a:t>salud).</a:t>
            </a:r>
            <a:endParaRPr lang="es-UY" dirty="0" smtClean="0"/>
          </a:p>
          <a:p>
            <a:endParaRPr lang="es-UY" dirty="0"/>
          </a:p>
          <a:p>
            <a:endParaRPr lang="es-UY" dirty="0" smtClean="0"/>
          </a:p>
          <a:p>
            <a:endParaRPr lang="es-UY" dirty="0"/>
          </a:p>
          <a:p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713675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Ámbito de Aplicación.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r>
              <a:rPr lang="es-UY" dirty="0" smtClean="0"/>
              <a:t>¿</a:t>
            </a:r>
            <a:r>
              <a:rPr lang="es-UY" dirty="0"/>
              <a:t>Qué pasa si ese deber, esa obligación, no se ejerce por parte del individuo</a:t>
            </a:r>
            <a:r>
              <a:rPr lang="es-UY" dirty="0" smtClean="0"/>
              <a:t>?</a:t>
            </a:r>
          </a:p>
          <a:p>
            <a:pPr lvl="1"/>
            <a:r>
              <a:rPr lang="es-UY" dirty="0" smtClean="0"/>
              <a:t>Poder coactivo del Estado para su </a:t>
            </a:r>
            <a:r>
              <a:rPr lang="es-UY" dirty="0" smtClean="0"/>
              <a:t>efectivo cumplimiento</a:t>
            </a:r>
            <a:r>
              <a:rPr lang="es-UY" dirty="0" smtClean="0"/>
              <a:t>.</a:t>
            </a:r>
            <a:endParaRPr lang="es-UY" dirty="0" smtClean="0"/>
          </a:p>
          <a:p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079262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Cuidados Paliativos.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r>
              <a:rPr lang="es-UY" dirty="0"/>
              <a:t>Art. </a:t>
            </a:r>
            <a:r>
              <a:rPr lang="es-UY" dirty="0" smtClean="0"/>
              <a:t>1 Inc. 4.</a:t>
            </a:r>
            <a:endParaRPr lang="es-UY" dirty="0"/>
          </a:p>
          <a:p>
            <a:endParaRPr lang="es-UY" dirty="0" smtClean="0"/>
          </a:p>
          <a:p>
            <a:r>
              <a:rPr lang="es-UY" dirty="0" smtClean="0"/>
              <a:t>Medidas </a:t>
            </a:r>
            <a:r>
              <a:rPr lang="es-UY" dirty="0"/>
              <a:t>de prevención y alivio del sufrimiento por medio de la identificación temprana y el tratamiento del dolor y otros problemas físicos, psicosociales y espirituales</a:t>
            </a:r>
            <a:r>
              <a:rPr lang="es-UY" dirty="0" smtClean="0"/>
              <a:t>.</a:t>
            </a:r>
          </a:p>
          <a:p>
            <a:endParaRPr lang="es-UY" dirty="0"/>
          </a:p>
          <a:p>
            <a:r>
              <a:rPr lang="es-UY" dirty="0" smtClean="0"/>
              <a:t>Se pueden realizar </a:t>
            </a:r>
            <a:r>
              <a:rPr lang="es-UY" dirty="0"/>
              <a:t>tanto en el hogar, como en las instituciones de salud.</a:t>
            </a:r>
          </a:p>
          <a:p>
            <a:endParaRPr lang="es-UY" dirty="0" smtClean="0"/>
          </a:p>
        </p:txBody>
      </p:sp>
    </p:spTree>
    <p:extLst>
      <p:ext uri="{BB962C8B-B14F-4D97-AF65-F5344CB8AC3E}">
        <p14:creationId xmlns:p14="http://schemas.microsoft.com/office/powerpoint/2010/main" val="237808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Formalidades de la Voluntad anticipada.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 fontScale="70000" lnSpcReduction="20000"/>
          </a:bodyPr>
          <a:lstStyle/>
          <a:p>
            <a:r>
              <a:rPr lang="es-UY" dirty="0" smtClean="0"/>
              <a:t>Preceptivamente </a:t>
            </a:r>
            <a:r>
              <a:rPr lang="es-UY" dirty="0"/>
              <a:t>debe realizarse por </a:t>
            </a:r>
            <a:r>
              <a:rPr lang="es-UY" b="1" u="sng" dirty="0"/>
              <a:t>escrito y ante dos </a:t>
            </a:r>
            <a:r>
              <a:rPr lang="es-UY" b="1" u="sng" dirty="0" smtClean="0"/>
              <a:t>testigos</a:t>
            </a:r>
            <a:r>
              <a:rPr lang="es-UY" dirty="0" smtClean="0"/>
              <a:t>.</a:t>
            </a:r>
          </a:p>
          <a:p>
            <a:endParaRPr lang="es-UY" dirty="0"/>
          </a:p>
          <a:p>
            <a:r>
              <a:rPr lang="es-UY" dirty="0" smtClean="0"/>
              <a:t>Deberá </a:t>
            </a:r>
            <a:r>
              <a:rPr lang="es-UY" dirty="0"/>
              <a:t>quedar registrada en forma en la historia clínica del </a:t>
            </a:r>
            <a:r>
              <a:rPr lang="es-UY" dirty="0" smtClean="0"/>
              <a:t>otorgante</a:t>
            </a:r>
            <a:r>
              <a:rPr lang="es-UY" dirty="0"/>
              <a:t>.</a:t>
            </a:r>
            <a:endParaRPr lang="es-UY" dirty="0" smtClean="0"/>
          </a:p>
          <a:p>
            <a:endParaRPr lang="es-UY" dirty="0"/>
          </a:p>
          <a:p>
            <a:r>
              <a:rPr lang="es-UY" b="1" u="sng" dirty="0" smtClean="0"/>
              <a:t>Administrativa</a:t>
            </a:r>
            <a:r>
              <a:rPr lang="es-UY" b="1" u="sng" dirty="0"/>
              <a:t>: </a:t>
            </a:r>
            <a:r>
              <a:rPr lang="es-UY" dirty="0"/>
              <a:t>a través de un formulario que debe estar disponible en cada prestador de salud (Atención al usuario) y también en el Ministerio de Salud Pública (MSP).</a:t>
            </a:r>
          </a:p>
          <a:p>
            <a:endParaRPr lang="es-UY" b="1" u="sng" dirty="0" smtClean="0"/>
          </a:p>
          <a:p>
            <a:r>
              <a:rPr lang="es-UY" b="1" u="sng" dirty="0" smtClean="0"/>
              <a:t>Ante </a:t>
            </a:r>
            <a:r>
              <a:rPr lang="es-UY" b="1" u="sng" dirty="0"/>
              <a:t>Escribano Público:</a:t>
            </a:r>
            <a:r>
              <a:rPr lang="es-UY" dirty="0"/>
              <a:t> mediante Escritura Pública, o acta notarial debidamente </a:t>
            </a:r>
            <a:r>
              <a:rPr lang="es-UY" dirty="0" smtClean="0"/>
              <a:t>protocolizada. </a:t>
            </a:r>
            <a:r>
              <a:rPr lang="es-UY" dirty="0" smtClean="0"/>
              <a:t>(En </a:t>
            </a:r>
            <a:r>
              <a:rPr lang="es-UY" dirty="0"/>
              <a:t>caso de no contar el otorgante con dos testigos </a:t>
            </a:r>
            <a:r>
              <a:rPr lang="es-UY" dirty="0" smtClean="0"/>
              <a:t>el </a:t>
            </a:r>
            <a:r>
              <a:rPr lang="es-UY" dirty="0"/>
              <a:t>Escribano, en este </a:t>
            </a:r>
            <a:r>
              <a:rPr lang="es-UY" dirty="0" smtClean="0"/>
              <a:t>caso, puede </a:t>
            </a:r>
            <a:r>
              <a:rPr lang="es-UY" dirty="0"/>
              <a:t>serlo</a:t>
            </a:r>
            <a:r>
              <a:rPr lang="es-UY" dirty="0" smtClean="0"/>
              <a:t>).</a:t>
            </a:r>
          </a:p>
          <a:p>
            <a:endParaRPr lang="es-UY" dirty="0" smtClean="0"/>
          </a:p>
          <a:p>
            <a:r>
              <a:rPr lang="es-UY" dirty="0" smtClean="0"/>
              <a:t>En </a:t>
            </a:r>
            <a:r>
              <a:rPr lang="es-UY" dirty="0"/>
              <a:t>caso de que el otorgante no pueda firmar, opera el instituto de la firma a </a:t>
            </a:r>
            <a:r>
              <a:rPr lang="es-UY" dirty="0" smtClean="0"/>
              <a:t>ruego.</a:t>
            </a: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34119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Incompatibilidades para ser testigo.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/>
          </a:bodyPr>
          <a:lstStyle/>
          <a:p>
            <a:r>
              <a:rPr lang="es-UY" dirty="0" smtClean="0"/>
              <a:t>Art</a:t>
            </a:r>
            <a:r>
              <a:rPr lang="es-UY" dirty="0"/>
              <a:t>. </a:t>
            </a:r>
            <a:r>
              <a:rPr lang="es-UY" dirty="0" smtClean="0"/>
              <a:t>3, </a:t>
            </a:r>
            <a:r>
              <a:rPr lang="es-UY" dirty="0"/>
              <a:t>reglamentado por </a:t>
            </a:r>
            <a:r>
              <a:rPr lang="es-UY" dirty="0" smtClean="0"/>
              <a:t>Art</a:t>
            </a:r>
            <a:r>
              <a:rPr lang="es-UY" dirty="0"/>
              <a:t>. 5 inc.3 del Dec. </a:t>
            </a:r>
            <a:r>
              <a:rPr lang="es-UY" dirty="0" smtClean="0"/>
              <a:t>385/013</a:t>
            </a:r>
            <a:endParaRPr lang="es-UY" dirty="0"/>
          </a:p>
          <a:p>
            <a:endParaRPr lang="es-UY" dirty="0" smtClean="0"/>
          </a:p>
          <a:p>
            <a:r>
              <a:rPr lang="es-UY" dirty="0"/>
              <a:t>Médico tratante, </a:t>
            </a:r>
            <a:r>
              <a:rPr lang="es-UY" dirty="0" smtClean="0"/>
              <a:t>empleados </a:t>
            </a:r>
            <a:r>
              <a:rPr lang="es-UY" dirty="0"/>
              <a:t>del Médico tratante, </a:t>
            </a:r>
            <a:r>
              <a:rPr lang="es-UY" dirty="0" smtClean="0"/>
              <a:t>directivos </a:t>
            </a:r>
            <a:r>
              <a:rPr lang="es-UY" dirty="0"/>
              <a:t>o funcionarios de la Institución de salud en la cual el titular sea paciente, </a:t>
            </a:r>
            <a:r>
              <a:rPr lang="es-UY" dirty="0" smtClean="0"/>
              <a:t>los </a:t>
            </a:r>
            <a:r>
              <a:rPr lang="es-UY" dirty="0"/>
              <a:t>propietarios, accionistas, directores técnicos y administrativos y empleados a cualquier título de hogares, residencias o Instituciones, respecto de las personas residentes en las mismas, sea en forma permanente o </a:t>
            </a:r>
            <a:r>
              <a:rPr lang="es-UY" dirty="0" smtClean="0"/>
              <a:t>transitoria.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83028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66071"/>
            <a:ext cx="10911840" cy="1051560"/>
          </a:xfrm>
        </p:spPr>
        <p:txBody>
          <a:bodyPr/>
          <a:lstStyle/>
          <a:p>
            <a:r>
              <a:rPr lang="es-UY" dirty="0" smtClean="0"/>
              <a:t>Revocación </a:t>
            </a:r>
            <a:r>
              <a:rPr lang="es-UY" sz="1800" dirty="0" smtClean="0"/>
              <a:t>(Art. 4 de la Ley)</a:t>
            </a:r>
            <a:r>
              <a:rPr lang="es-UY" dirty="0" smtClean="0"/>
              <a:t>.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1594878"/>
            <a:ext cx="10911840" cy="4187952"/>
          </a:xfrm>
        </p:spPr>
        <p:txBody>
          <a:bodyPr>
            <a:normAutofit fontScale="85000" lnSpcReduction="20000"/>
          </a:bodyPr>
          <a:lstStyle/>
          <a:p>
            <a:r>
              <a:rPr lang="es-UY" dirty="0" smtClean="0"/>
              <a:t>Menos solemnidades.</a:t>
            </a:r>
          </a:p>
          <a:p>
            <a:r>
              <a:rPr lang="es-UY" dirty="0"/>
              <a:t>En todos los casos </a:t>
            </a:r>
            <a:r>
              <a:rPr lang="es-UY" b="1" dirty="0"/>
              <a:t>sin testigos</a:t>
            </a:r>
            <a:r>
              <a:rPr lang="es-UY" dirty="0"/>
              <a:t>.</a:t>
            </a:r>
          </a:p>
          <a:p>
            <a:endParaRPr lang="es-UY" dirty="0" smtClean="0"/>
          </a:p>
          <a:p>
            <a:r>
              <a:rPr lang="es-UY" dirty="0" smtClean="0"/>
              <a:t>Verbal (ante el mismo médico).</a:t>
            </a:r>
          </a:p>
          <a:p>
            <a:r>
              <a:rPr lang="es-UY" dirty="0" smtClean="0"/>
              <a:t>Escrita: </a:t>
            </a:r>
          </a:p>
          <a:p>
            <a:pPr lvl="1"/>
            <a:r>
              <a:rPr lang="es-UY" dirty="0" smtClean="0"/>
              <a:t>Administrativa.</a:t>
            </a:r>
          </a:p>
          <a:p>
            <a:pPr lvl="1"/>
            <a:r>
              <a:rPr lang="es-UY" dirty="0" smtClean="0"/>
              <a:t>Escribano Público.</a:t>
            </a:r>
          </a:p>
          <a:p>
            <a:pPr lvl="1"/>
            <a:r>
              <a:rPr lang="es-UY" dirty="0" smtClean="0"/>
              <a:t> </a:t>
            </a:r>
            <a:endParaRPr lang="es-UY" dirty="0"/>
          </a:p>
          <a:p>
            <a:pPr marL="0" indent="0">
              <a:buNone/>
            </a:pPr>
            <a:r>
              <a:rPr lang="es-UY" sz="2600" dirty="0" smtClean="0"/>
              <a:t>Nota: Si la voluntad anticipada fue otorgada ante Escribano Público, no es preceptivo realizar la revocación de igual forma.</a:t>
            </a:r>
          </a:p>
          <a:p>
            <a:pPr marL="0" indent="0">
              <a:buNone/>
            </a:pPr>
            <a:endParaRPr lang="es-UY" sz="2600" dirty="0" smtClean="0"/>
          </a:p>
          <a:p>
            <a:r>
              <a:rPr lang="es-UY" dirty="0" smtClean="0"/>
              <a:t>Debe agregarse </a:t>
            </a:r>
            <a:r>
              <a:rPr lang="es-UY" b="1" dirty="0" smtClean="0"/>
              <a:t>siempre</a:t>
            </a:r>
            <a:r>
              <a:rPr lang="es-UY" dirty="0" smtClean="0"/>
              <a:t> debidamente a la historia clínica del paciente.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44499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4247</TotalTime>
  <Words>903</Words>
  <Application>Microsoft Office PowerPoint</Application>
  <PresentationFormat>Personalizado</PresentationFormat>
  <Paragraphs>97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Aspecto</vt:lpstr>
      <vt:lpstr>Ley 18.473. REGULACIÓN DE VOLUNTAD ANTICIPADA EN TRATAMIENTOS Y PROCEDIMIENTOS MÉDICOS QUE PROLONGUEN LA VIDA EN CASOS TERMINALES.  </vt:lpstr>
      <vt:lpstr>Objetivo de la Norma:</vt:lpstr>
      <vt:lpstr>Capacidad:</vt:lpstr>
      <vt:lpstr>Ámbito de Aplicación.</vt:lpstr>
      <vt:lpstr>Ámbito de Aplicación.</vt:lpstr>
      <vt:lpstr>Cuidados Paliativos.</vt:lpstr>
      <vt:lpstr>Formalidades de la Voluntad anticipada.</vt:lpstr>
      <vt:lpstr>Incompatibilidades para ser testigo.</vt:lpstr>
      <vt:lpstr>Revocación (Art. 4 de la Ley).</vt:lpstr>
      <vt:lpstr>Diagnóstico médico.</vt:lpstr>
      <vt:lpstr>Representante.</vt:lpstr>
      <vt:lpstr>¿Qué pasa si no se expresó la voluntad?</vt:lpstr>
      <vt:lpstr>Aspectos generales:</vt:lpstr>
      <vt:lpstr>Bibliografía: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Disolución de la sociedad conyugal</dc:title>
  <dc:creator>mari chotola</dc:creator>
  <cp:lastModifiedBy>Esc. Gimenez</cp:lastModifiedBy>
  <cp:revision>349</cp:revision>
  <dcterms:created xsi:type="dcterms:W3CDTF">2018-06-19T21:02:08Z</dcterms:created>
  <dcterms:modified xsi:type="dcterms:W3CDTF">2020-04-25T15:57:32Z</dcterms:modified>
</cp:coreProperties>
</file>