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89" r:id="rId10"/>
    <p:sldId id="290" r:id="rId11"/>
    <p:sldId id="263" r:id="rId12"/>
    <p:sldId id="269" r:id="rId13"/>
    <p:sldId id="284" r:id="rId14"/>
    <p:sldId id="297" r:id="rId15"/>
    <p:sldId id="264" r:id="rId16"/>
    <p:sldId id="265" r:id="rId17"/>
    <p:sldId id="291" r:id="rId18"/>
    <p:sldId id="267" r:id="rId19"/>
    <p:sldId id="300" r:id="rId20"/>
    <p:sldId id="306" r:id="rId21"/>
    <p:sldId id="307" r:id="rId22"/>
    <p:sldId id="308" r:id="rId23"/>
    <p:sldId id="301" r:id="rId24"/>
    <p:sldId id="305" r:id="rId25"/>
    <p:sldId id="302" r:id="rId26"/>
    <p:sldId id="292" r:id="rId27"/>
    <p:sldId id="293" r:id="rId28"/>
    <p:sldId id="294" r:id="rId29"/>
    <p:sldId id="295" r:id="rId30"/>
    <p:sldId id="280" r:id="rId31"/>
    <p:sldId id="272" r:id="rId32"/>
    <p:sldId id="283" r:id="rId33"/>
  </p:sldIdLst>
  <p:sldSz cx="9144000" cy="6858000" type="screen4x3"/>
  <p:notesSz cx="6858000" cy="9144000"/>
  <p:defaultTextStyle>
    <a:defPPr>
      <a:defRPr lang="es-U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115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U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B8A55-57AD-4D37-AA6B-F9514F5DD4AE}" type="datetimeFigureOut">
              <a:rPr lang="es-UY" smtClean="0"/>
              <a:pPr/>
              <a:t>26/4/2026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ED60E-4D2D-4125-84AA-2B4296F67D1B}" type="slidenum">
              <a:rPr lang="es-UY" smtClean="0"/>
              <a:pPr/>
              <a:t>‹Nº›</a:t>
            </a:fld>
            <a:endParaRPr lang="es-UY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B8A55-57AD-4D37-AA6B-F9514F5DD4AE}" type="datetimeFigureOut">
              <a:rPr lang="es-UY" smtClean="0"/>
              <a:pPr/>
              <a:t>26/4/2026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ED60E-4D2D-4125-84AA-2B4296F67D1B}" type="slidenum">
              <a:rPr lang="es-UY" smtClean="0"/>
              <a:pPr/>
              <a:t>‹Nº›</a:t>
            </a:fld>
            <a:endParaRPr lang="es-UY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B8A55-57AD-4D37-AA6B-F9514F5DD4AE}" type="datetimeFigureOut">
              <a:rPr lang="es-UY" smtClean="0"/>
              <a:pPr/>
              <a:t>26/4/2026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ED60E-4D2D-4125-84AA-2B4296F67D1B}" type="slidenum">
              <a:rPr lang="es-UY" smtClean="0"/>
              <a:pPr/>
              <a:t>‹Nº›</a:t>
            </a:fld>
            <a:endParaRPr lang="es-UY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B8A55-57AD-4D37-AA6B-F9514F5DD4AE}" type="datetimeFigureOut">
              <a:rPr lang="es-UY" smtClean="0"/>
              <a:pPr/>
              <a:t>26/4/2026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ED60E-4D2D-4125-84AA-2B4296F67D1B}" type="slidenum">
              <a:rPr lang="es-UY" smtClean="0"/>
              <a:pPr/>
              <a:t>‹Nº›</a:t>
            </a:fld>
            <a:endParaRPr lang="es-UY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B8A55-57AD-4D37-AA6B-F9514F5DD4AE}" type="datetimeFigureOut">
              <a:rPr lang="es-UY" smtClean="0"/>
              <a:pPr/>
              <a:t>26/4/2026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ED60E-4D2D-4125-84AA-2B4296F67D1B}" type="slidenum">
              <a:rPr lang="es-UY" smtClean="0"/>
              <a:pPr/>
              <a:t>‹Nº›</a:t>
            </a:fld>
            <a:endParaRPr lang="es-UY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B8A55-57AD-4D37-AA6B-F9514F5DD4AE}" type="datetimeFigureOut">
              <a:rPr lang="es-UY" smtClean="0"/>
              <a:pPr/>
              <a:t>26/4/2026</a:t>
            </a:fld>
            <a:endParaRPr lang="es-UY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ED60E-4D2D-4125-84AA-2B4296F67D1B}" type="slidenum">
              <a:rPr lang="es-UY" smtClean="0"/>
              <a:pPr/>
              <a:t>‹Nº›</a:t>
            </a:fld>
            <a:endParaRPr lang="es-UY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B8A55-57AD-4D37-AA6B-F9514F5DD4AE}" type="datetimeFigureOut">
              <a:rPr lang="es-UY" smtClean="0"/>
              <a:pPr/>
              <a:t>26/4/2026</a:t>
            </a:fld>
            <a:endParaRPr lang="es-UY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ED60E-4D2D-4125-84AA-2B4296F67D1B}" type="slidenum">
              <a:rPr lang="es-UY" smtClean="0"/>
              <a:pPr/>
              <a:t>‹Nº›</a:t>
            </a:fld>
            <a:endParaRPr lang="es-UY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B8A55-57AD-4D37-AA6B-F9514F5DD4AE}" type="datetimeFigureOut">
              <a:rPr lang="es-UY" smtClean="0"/>
              <a:pPr/>
              <a:t>26/4/2026</a:t>
            </a:fld>
            <a:endParaRPr lang="es-UY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ED60E-4D2D-4125-84AA-2B4296F67D1B}" type="slidenum">
              <a:rPr lang="es-UY" smtClean="0"/>
              <a:pPr/>
              <a:t>‹Nº›</a:t>
            </a:fld>
            <a:endParaRPr lang="es-UY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B8A55-57AD-4D37-AA6B-F9514F5DD4AE}" type="datetimeFigureOut">
              <a:rPr lang="es-UY" smtClean="0"/>
              <a:pPr/>
              <a:t>26/4/2026</a:t>
            </a:fld>
            <a:endParaRPr lang="es-UY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ED60E-4D2D-4125-84AA-2B4296F67D1B}" type="slidenum">
              <a:rPr lang="es-UY" smtClean="0"/>
              <a:pPr/>
              <a:t>‹Nº›</a:t>
            </a:fld>
            <a:endParaRPr lang="es-UY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B8A55-57AD-4D37-AA6B-F9514F5DD4AE}" type="datetimeFigureOut">
              <a:rPr lang="es-UY" smtClean="0"/>
              <a:pPr/>
              <a:t>26/4/2026</a:t>
            </a:fld>
            <a:endParaRPr lang="es-UY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ED60E-4D2D-4125-84AA-2B4296F67D1B}" type="slidenum">
              <a:rPr lang="es-UY" smtClean="0"/>
              <a:pPr/>
              <a:t>‹Nº›</a:t>
            </a:fld>
            <a:endParaRPr lang="es-UY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U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B8A55-57AD-4D37-AA6B-F9514F5DD4AE}" type="datetimeFigureOut">
              <a:rPr lang="es-UY" smtClean="0"/>
              <a:pPr/>
              <a:t>26/4/2026</a:t>
            </a:fld>
            <a:endParaRPr lang="es-UY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ED60E-4D2D-4125-84AA-2B4296F67D1B}" type="slidenum">
              <a:rPr lang="es-UY" smtClean="0"/>
              <a:pPr/>
              <a:t>‹Nº›</a:t>
            </a:fld>
            <a:endParaRPr lang="es-UY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BB8A55-57AD-4D37-AA6B-F9514F5DD4AE}" type="datetimeFigureOut">
              <a:rPr lang="es-UY" smtClean="0"/>
              <a:pPr/>
              <a:t>26/4/2026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ED60E-4D2D-4125-84AA-2B4296F67D1B}" type="slidenum">
              <a:rPr lang="es-UY" smtClean="0"/>
              <a:pPr/>
              <a:t>‹Nº›</a:t>
            </a:fld>
            <a:endParaRPr lang="es-U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smtClean="0"/>
              <a:t>IMPUESTO AL VALOR AGREGADO</a:t>
            </a:r>
            <a:endParaRPr lang="es-UY" dirty="0"/>
          </a:p>
        </p:txBody>
      </p:sp>
      <p:pic>
        <p:nvPicPr>
          <p:cNvPr id="6" name="5 Marcador de contenido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00100" y="1785926"/>
            <a:ext cx="7294317" cy="4525963"/>
          </a:xfrm>
        </p:spPr>
      </p:pic>
      <p:sp>
        <p:nvSpPr>
          <p:cNvPr id="7" name="6 Rectángulo"/>
          <p:cNvSpPr/>
          <p:nvPr/>
        </p:nvSpPr>
        <p:spPr>
          <a:xfrm>
            <a:off x="2286000" y="2690336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UY" sz="2400" b="1" cap="all" dirty="0" smtClean="0">
                <a:solidFill>
                  <a:schemeClr val="tx2"/>
                </a:solidFill>
              </a:rPr>
              <a:t>MARCO NORMATIVO</a:t>
            </a:r>
          </a:p>
          <a:p>
            <a:pPr lvl="0" algn="ctr"/>
            <a:r>
              <a:rPr lang="es-UY" sz="2400" dirty="0" smtClean="0">
                <a:solidFill>
                  <a:schemeClr val="tx2"/>
                </a:solidFill>
              </a:rPr>
              <a:t>Título 10 del Texto Ordenado de la DGI 2023</a:t>
            </a:r>
          </a:p>
          <a:p>
            <a:pPr lvl="0" algn="ctr"/>
            <a:r>
              <a:rPr lang="es-UY" sz="2400" dirty="0" smtClean="0">
                <a:solidFill>
                  <a:schemeClr val="tx2"/>
                </a:solidFill>
              </a:rPr>
              <a:t>Decreto Reglamentario Nº 220/998 de 12/08/998</a:t>
            </a:r>
          </a:p>
          <a:p>
            <a:pPr lvl="0" algn="ctr"/>
            <a:r>
              <a:rPr lang="es-UY" sz="2400" dirty="0" smtClean="0">
                <a:solidFill>
                  <a:schemeClr val="tx2"/>
                </a:solidFill>
              </a:rPr>
              <a:t>Resoluciones de DGI Nº 688/992 y Nº 625/007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b="1" dirty="0" smtClean="0"/>
              <a:t>Exoneraciones</a:t>
            </a:r>
            <a:endParaRPr lang="es-UY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UY" sz="2400" dirty="0" smtClean="0"/>
              <a:t>Existen servicios personales que se encuentran exonerados del IVA tales como:</a:t>
            </a:r>
          </a:p>
          <a:p>
            <a:r>
              <a:rPr lang="es-UY" sz="2400" dirty="0" smtClean="0"/>
              <a:t> Las retribuciones que perciben los escribanos públicos que ejerzan funciones como integrantes de las Comisiones Receptoras de Votos. Dichos profesionales serán retribuidos por dicha actuación con el equivalente a 12 Unidades Reajustables las cuales no quedan gravados por el IVA (Decreto Nº 485/009 y la Consulta 5.266).</a:t>
            </a:r>
            <a:endParaRPr lang="es-UY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UY" sz="3200" b="1" i="1" dirty="0" smtClean="0"/>
              <a:t>Monto imponible </a:t>
            </a:r>
            <a:r>
              <a:rPr lang="es-UY" sz="3200" dirty="0" smtClean="0"/>
              <a:t/>
            </a:r>
            <a:br>
              <a:rPr lang="es-UY" sz="3200" dirty="0" smtClean="0"/>
            </a:br>
            <a:r>
              <a:rPr lang="es-UY" sz="2000" dirty="0" smtClean="0"/>
              <a:t>(Artículo 12, Título10) </a:t>
            </a:r>
            <a:endParaRPr lang="es-UY" sz="2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s-UY" sz="2000" b="1" dirty="0" smtClean="0"/>
              <a:t> </a:t>
            </a:r>
            <a:r>
              <a:rPr lang="es-UY" sz="2000" b="1" dirty="0"/>
              <a:t>P</a:t>
            </a:r>
            <a:r>
              <a:rPr lang="es-UY" sz="2000" b="1" dirty="0" smtClean="0"/>
              <a:t>restación de servicios.</a:t>
            </a:r>
            <a:r>
              <a:rPr lang="es-UY" sz="2000" dirty="0" smtClean="0"/>
              <a:t> Es la contraprestación que paga el adquirente por el bien o servicio incluidos los tributos que afecten la operación.</a:t>
            </a:r>
          </a:p>
          <a:p>
            <a:pPr lvl="1"/>
            <a:r>
              <a:rPr lang="es-UY" sz="2000" dirty="0" smtClean="0"/>
              <a:t>En el caso de los Escribanos serán los honorarios.</a:t>
            </a:r>
          </a:p>
          <a:p>
            <a:pPr lvl="1"/>
            <a:endParaRPr lang="es-UY" sz="2000" dirty="0" smtClean="0"/>
          </a:p>
          <a:p>
            <a:r>
              <a:rPr lang="es-ES" sz="2100" b="1" i="1" dirty="0"/>
              <a:t>Artículo </a:t>
            </a:r>
            <a:r>
              <a:rPr lang="es-ES" sz="2100" b="1" i="1" dirty="0" smtClean="0"/>
              <a:t>13º</a:t>
            </a:r>
            <a:r>
              <a:rPr lang="es-ES" sz="2100" b="1" i="1" dirty="0"/>
              <a:t>.- Impuesto a facturar</a:t>
            </a:r>
            <a:r>
              <a:rPr lang="es-ES" sz="2100" i="1" dirty="0"/>
              <a:t>: A) En los casos de entrega de bienes y de prestaciones de servicios, las tasas respectivas se aplicarán sobre el importe total neto contratado o facturado. El importe resultante se incluirá en forma separada en la factura o documento equivalente, salvo que la Administración autorice o disponga expresamente su incorporación al precio. …</a:t>
            </a:r>
            <a:endParaRPr lang="es-UY" sz="2100" dirty="0"/>
          </a:p>
          <a:p>
            <a:pPr>
              <a:buNone/>
            </a:pPr>
            <a:r>
              <a:rPr lang="es-ES" sz="2100" i="1" dirty="0"/>
              <a:t> </a:t>
            </a:r>
            <a:endParaRPr lang="es-UY" sz="2100" dirty="0"/>
          </a:p>
          <a:p>
            <a:endParaRPr lang="es-UY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UY" sz="3600" b="1" dirty="0" smtClean="0">
                <a:solidFill>
                  <a:schemeClr val="accent2"/>
                </a:solidFill>
              </a:rPr>
              <a:t>SITUACIONES ESPECIALES</a:t>
            </a:r>
            <a:endParaRPr lang="es-UY" sz="3600" b="1" dirty="0">
              <a:solidFill>
                <a:schemeClr val="accent2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UY" sz="2000" dirty="0" smtClean="0"/>
              <a:t>Si los honorarios que surgen del Arancel Oficial son diferentes a los facturados, el monto imponible es el importe total neto facturado.</a:t>
            </a:r>
          </a:p>
          <a:p>
            <a:endParaRPr lang="es-UY" sz="2400" dirty="0"/>
          </a:p>
          <a:p>
            <a:endParaRPr lang="es-UY" sz="2400" dirty="0"/>
          </a:p>
        </p:txBody>
      </p:sp>
      <p:sp>
        <p:nvSpPr>
          <p:cNvPr id="4" name="3 Rectángulo redondeado"/>
          <p:cNvSpPr/>
          <p:nvPr/>
        </p:nvSpPr>
        <p:spPr>
          <a:xfrm>
            <a:off x="1187624" y="2852936"/>
            <a:ext cx="2304256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dirty="0" smtClean="0"/>
              <a:t>Honorario devengado   (Estipulado en el Arancel Oficial)</a:t>
            </a:r>
          </a:p>
          <a:p>
            <a:pPr algn="ctr"/>
            <a:endParaRPr lang="es-UY" dirty="0"/>
          </a:p>
        </p:txBody>
      </p:sp>
      <p:sp>
        <p:nvSpPr>
          <p:cNvPr id="5" name="4 Rectángulo redondeado"/>
          <p:cNvSpPr/>
          <p:nvPr/>
        </p:nvSpPr>
        <p:spPr>
          <a:xfrm>
            <a:off x="5004048" y="2780928"/>
            <a:ext cx="2232248" cy="1368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dirty="0" smtClean="0"/>
              <a:t>Honorario facturado</a:t>
            </a:r>
          </a:p>
          <a:p>
            <a:pPr algn="ctr"/>
            <a:r>
              <a:rPr lang="es-UY" dirty="0" smtClean="0"/>
              <a:t>(Lo que el Escribano cobra realmente)</a:t>
            </a:r>
            <a:endParaRPr lang="es-UY" dirty="0"/>
          </a:p>
        </p:txBody>
      </p:sp>
      <p:sp>
        <p:nvSpPr>
          <p:cNvPr id="6" name="5 Distinto de"/>
          <p:cNvSpPr/>
          <p:nvPr/>
        </p:nvSpPr>
        <p:spPr>
          <a:xfrm>
            <a:off x="3851920" y="3140968"/>
            <a:ext cx="936104" cy="648072"/>
          </a:xfrm>
          <a:prstGeom prst="mathNotEqual">
            <a:avLst>
              <a:gd name="adj1" fmla="val 23520"/>
              <a:gd name="adj2" fmla="val 4200000"/>
              <a:gd name="adj3" fmla="val 11760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>
              <a:solidFill>
                <a:schemeClr val="tx1"/>
              </a:solidFill>
            </a:endParaRPr>
          </a:p>
        </p:txBody>
      </p:sp>
      <p:sp>
        <p:nvSpPr>
          <p:cNvPr id="7" name="6 Flecha abajo"/>
          <p:cNvSpPr/>
          <p:nvPr/>
        </p:nvSpPr>
        <p:spPr>
          <a:xfrm>
            <a:off x="2267744" y="4293096"/>
            <a:ext cx="484632" cy="504056"/>
          </a:xfrm>
          <a:prstGeom prst="down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8" name="7 Elipse"/>
          <p:cNvSpPr/>
          <p:nvPr/>
        </p:nvSpPr>
        <p:spPr>
          <a:xfrm>
            <a:off x="1547664" y="4941168"/>
            <a:ext cx="1872208" cy="86409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sz="1200" b="1" dirty="0" smtClean="0">
                <a:solidFill>
                  <a:schemeClr val="tx1"/>
                </a:solidFill>
              </a:rPr>
              <a:t>Monto imponible para calculo de aportes CNSS</a:t>
            </a:r>
            <a:endParaRPr lang="es-UY" sz="1200" b="1" dirty="0">
              <a:solidFill>
                <a:schemeClr val="tx1"/>
              </a:solidFill>
            </a:endParaRPr>
          </a:p>
        </p:txBody>
      </p:sp>
      <p:sp>
        <p:nvSpPr>
          <p:cNvPr id="9" name="8 Flecha abajo"/>
          <p:cNvSpPr/>
          <p:nvPr/>
        </p:nvSpPr>
        <p:spPr>
          <a:xfrm>
            <a:off x="6012160" y="4293096"/>
            <a:ext cx="484632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10" name="9 Elipse"/>
          <p:cNvSpPr/>
          <p:nvPr/>
        </p:nvSpPr>
        <p:spPr>
          <a:xfrm>
            <a:off x="5292080" y="4869160"/>
            <a:ext cx="1872208" cy="100811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sz="1200" b="1" dirty="0" smtClean="0">
                <a:solidFill>
                  <a:schemeClr val="tx1"/>
                </a:solidFill>
              </a:rPr>
              <a:t>Monto imponible para cálculo IVA</a:t>
            </a:r>
            <a:endParaRPr lang="es-UY" sz="1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b="1" dirty="0" smtClean="0">
                <a:solidFill>
                  <a:schemeClr val="accent2"/>
                </a:solidFill>
              </a:rPr>
              <a:t>SITUACIONES ESPECIALES</a:t>
            </a:r>
            <a:endParaRPr lang="es-UY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1800" dirty="0" smtClean="0"/>
              <a:t>Si en la factura se discriminara honorarios y aportes, </a:t>
            </a:r>
            <a:r>
              <a:rPr lang="es-ES" sz="1800" b="1" i="1" dirty="0" smtClean="0"/>
              <a:t>el monto imponible es la sumatoria de ambos</a:t>
            </a:r>
            <a:r>
              <a:rPr lang="es-ES" sz="1800" dirty="0" smtClean="0"/>
              <a:t>. </a:t>
            </a:r>
          </a:p>
          <a:p>
            <a:r>
              <a:rPr lang="es-ES" sz="1800" dirty="0" smtClean="0"/>
              <a:t>De acuerdo a la DGI los montepíos notariales son contribuciones a cargo del profesional interviniente, independientemente de su identificación en la factura a los efectos de su reintegro frente al cliente. </a:t>
            </a:r>
          </a:p>
          <a:p>
            <a:r>
              <a:rPr lang="es-ES" sz="1800" dirty="0" smtClean="0"/>
              <a:t>Por tanto, se entiende que en el caso particular los montepíos notariales están gravados a la tasa básica.</a:t>
            </a:r>
          </a:p>
          <a:p>
            <a:pPr lvl="0"/>
            <a:r>
              <a:rPr lang="es-UY" sz="1800" dirty="0" smtClean="0"/>
              <a:t>Cuando solo se perciben los aportes, lo que comúnmente se dice “no se cobra honorarios”, </a:t>
            </a:r>
            <a:r>
              <a:rPr lang="es-UY" sz="1800" b="1" i="1" dirty="0" smtClean="0"/>
              <a:t>esos aportes son considerados honorarios y por lo tanto ese será el monto imponible del IVA</a:t>
            </a:r>
            <a:r>
              <a:rPr lang="es-UY" sz="1800" dirty="0" smtClean="0"/>
              <a:t>.</a:t>
            </a:r>
          </a:p>
          <a:p>
            <a:r>
              <a:rPr lang="es-ES" sz="1800" dirty="0" smtClean="0"/>
              <a:t>Si no se cobra nada, ni aportes ni honorarios, o sea es una actuación gratuita, no debería facturarse nada, ya que no hay hecho generador porque no hay contraprestación, pero la DGI exige que se facture igual, estableciendo $ 0 en todos los conceptos.</a:t>
            </a:r>
            <a:endParaRPr lang="es-UY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UY" b="1" dirty="0" smtClean="0">
                <a:solidFill>
                  <a:schemeClr val="tx2"/>
                </a:solidFill>
              </a:rPr>
              <a:t>ALICUOTAS DEL IVA</a:t>
            </a:r>
            <a:br>
              <a:rPr lang="es-UY" b="1" dirty="0" smtClean="0">
                <a:solidFill>
                  <a:schemeClr val="tx2"/>
                </a:solidFill>
              </a:rPr>
            </a:br>
            <a:r>
              <a:rPr lang="es-UY" dirty="0" smtClean="0"/>
              <a:t> </a:t>
            </a:r>
            <a:r>
              <a:rPr lang="es-UY" sz="2700" dirty="0" smtClean="0"/>
              <a:t>Artículos 34 a 36 Titulo 10 </a:t>
            </a:r>
            <a:endParaRPr lang="es-ES" sz="27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s-UY" sz="2900" dirty="0" smtClean="0"/>
              <a:t> Las tasas del IVA son:</a:t>
            </a:r>
          </a:p>
          <a:p>
            <a:endParaRPr lang="es-UY" sz="2900" dirty="0" smtClean="0"/>
          </a:p>
          <a:p>
            <a:r>
              <a:rPr lang="es-UY" sz="2900" b="1" dirty="0" smtClean="0">
                <a:solidFill>
                  <a:srgbClr val="00B0F0"/>
                </a:solidFill>
              </a:rPr>
              <a:t>a. Tasa básica: 22%</a:t>
            </a:r>
          </a:p>
          <a:p>
            <a:r>
              <a:rPr lang="es-UY" sz="2900" b="1" dirty="0" smtClean="0">
                <a:solidFill>
                  <a:srgbClr val="00B0F0"/>
                </a:solidFill>
              </a:rPr>
              <a:t>b. Tasa mínima: 10%</a:t>
            </a:r>
          </a:p>
          <a:p>
            <a:r>
              <a:rPr lang="es-UY" sz="2900" dirty="0" smtClean="0"/>
              <a:t>Las operaciones que no estén previstas en el articulo 18 (tasa mínima), están gravadas a la tasa básica.</a:t>
            </a:r>
          </a:p>
          <a:p>
            <a:endParaRPr lang="es-UY" sz="2900" dirty="0" smtClean="0"/>
          </a:p>
          <a:p>
            <a:r>
              <a:rPr lang="es-UY" i="1" dirty="0" smtClean="0"/>
              <a:t>Los servicios personales se encuentran gravados a la tasa básica (22%), salvo algunas excepciones que quedan gravados a tasa mínima (10%). </a:t>
            </a:r>
          </a:p>
          <a:p>
            <a:endParaRPr lang="es-UY" i="1" dirty="0" smtClean="0"/>
          </a:p>
          <a:p>
            <a:pPr lvl="1"/>
            <a:r>
              <a:rPr lang="es-UY" i="1" dirty="0" smtClean="0"/>
              <a:t>Por ejemplo, las prestaciones de servicios vinculadas a la salud de los seres humanos, realizadas por profesionales que posean título habilitante y quienes realicen actividad médica o paramédica y se encuentren inscriptos en el respectivo registro del Ministerio de Salud Pública deben tributar a la tasa mínima. </a:t>
            </a:r>
          </a:p>
          <a:p>
            <a:endParaRPr lang="es-ES" dirty="0"/>
          </a:p>
        </p:txBody>
      </p:sp>
      <p:pic>
        <p:nvPicPr>
          <p:cNvPr id="4" name="3 Imagen" descr="Diferencias entre factura proforma y factura comercial | Modelo Factura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1571612"/>
            <a:ext cx="214314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UY" b="1" dirty="0" smtClean="0"/>
              <a:t>Bienes y servicios </a:t>
            </a:r>
            <a:endParaRPr lang="es-UY" dirty="0" smtClean="0"/>
          </a:p>
          <a:p>
            <a:r>
              <a:rPr lang="es-UY" sz="2000" dirty="0" smtClean="0"/>
              <a:t>El método de liquidación del IVA es de “Impuesto a Impuesto”, por lo que la cuantía de la obligación estará dada por la diferencia entre el IVA Ventas (Impuesto facturado) o débito fiscal y el IVA Compras o crédito fiscal. </a:t>
            </a:r>
          </a:p>
          <a:p>
            <a:r>
              <a:rPr lang="es-UY" sz="2000" b="1" i="1" dirty="0" smtClean="0">
                <a:solidFill>
                  <a:schemeClr val="accent2"/>
                </a:solidFill>
              </a:rPr>
              <a:t>(+) IVA Ventas o débito fiscal </a:t>
            </a:r>
          </a:p>
          <a:p>
            <a:r>
              <a:rPr lang="es-UY" sz="2000" b="1" i="1" dirty="0" smtClean="0">
                <a:solidFill>
                  <a:schemeClr val="accent2"/>
                </a:solidFill>
              </a:rPr>
              <a:t>(-) IVA Compras o crédito fiscal </a:t>
            </a:r>
          </a:p>
          <a:p>
            <a:pPr>
              <a:buNone/>
            </a:pPr>
            <a:r>
              <a:rPr lang="es-UY" sz="2000" b="1" i="1" dirty="0" smtClean="0">
                <a:solidFill>
                  <a:schemeClr val="accent2"/>
                </a:solidFill>
              </a:rPr>
              <a:t>____________________________ </a:t>
            </a:r>
          </a:p>
          <a:p>
            <a:r>
              <a:rPr lang="es-UY" sz="2000" b="1" i="1" dirty="0" smtClean="0">
                <a:solidFill>
                  <a:schemeClr val="accent2"/>
                </a:solidFill>
              </a:rPr>
              <a:t>IVA a pagar o Crédito fiscal </a:t>
            </a:r>
          </a:p>
          <a:p>
            <a:pPr>
              <a:buNone/>
            </a:pPr>
            <a:r>
              <a:rPr lang="es-UY" dirty="0" smtClean="0"/>
              <a:t> </a:t>
            </a:r>
          </a:p>
          <a:p>
            <a:endParaRPr lang="es-UY" dirty="0"/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UY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Base de cálculo </a:t>
            </a:r>
            <a:r>
              <a:rPr lang="es-UY" sz="2400" dirty="0" smtClean="0"/>
              <a:t/>
            </a:r>
            <a:br>
              <a:rPr lang="es-UY" sz="2400" dirty="0" smtClean="0"/>
            </a:br>
            <a:r>
              <a:rPr lang="es-UY" sz="1800" dirty="0" smtClean="0"/>
              <a:t>(Artículo 13 y 14, Título 10, Artículo 118, Decreto 220/998) </a:t>
            </a:r>
            <a:br>
              <a:rPr lang="es-UY" sz="1800" dirty="0" smtClean="0"/>
            </a:br>
            <a:endParaRPr lang="es-UY" sz="1800" dirty="0"/>
          </a:p>
        </p:txBody>
      </p:sp>
      <p:pic>
        <p:nvPicPr>
          <p:cNvPr id="5" name="4 Imagen" descr="Qué es la factura comercial? [+plantilla gratuita]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4005064"/>
            <a:ext cx="2790825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UY" sz="3600" b="1" dirty="0" smtClean="0"/>
              <a:t>LIQUIDACION DEL IVA</a:t>
            </a:r>
            <a:endParaRPr lang="es-UY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s-UY" b="1" dirty="0" smtClean="0"/>
              <a:t>Características de la liquidación de IVA:</a:t>
            </a:r>
          </a:p>
          <a:p>
            <a:pPr>
              <a:buNone/>
            </a:pPr>
            <a:endParaRPr lang="es-UY" b="1" dirty="0" smtClean="0"/>
          </a:p>
          <a:p>
            <a:r>
              <a:rPr lang="es-UY" b="1" i="1" u="sng" dirty="0" smtClean="0"/>
              <a:t>1. Sistema de la sustracción: </a:t>
            </a:r>
            <a:r>
              <a:rPr lang="es-UY" dirty="0" smtClean="0"/>
              <a:t>el IVA se liquida en base a una resta y no una suma, dado que se parte del IVA ventas y se le resta el IVA compras (la diferencia es el monto a pagar). </a:t>
            </a:r>
          </a:p>
          <a:p>
            <a:endParaRPr lang="es-UY" dirty="0" smtClean="0"/>
          </a:p>
          <a:p>
            <a:r>
              <a:rPr lang="es-UY" b="1" i="1" u="sng" dirty="0" smtClean="0"/>
              <a:t>2. Sistema de base financiera: </a:t>
            </a:r>
            <a:r>
              <a:rPr lang="es-UY" dirty="0" smtClean="0"/>
              <a:t>significa que el IVA ventas se resta al IVA compras de todos los bienes y servicios (insumos) que fueron adquiridos en el periodo de liquidación sin importar si se utilizan para operaciones de ese ejercicio o de ejercicios siguientes. Esto lleva a que en ciertos ejercicios el contribuyente pueda verificar mas IVA compras que IVA ventas, lo que genera un saldo a favor. </a:t>
            </a:r>
          </a:p>
          <a:p>
            <a:endParaRPr lang="es-UY" dirty="0" smtClean="0"/>
          </a:p>
          <a:p>
            <a:r>
              <a:rPr lang="es-UY" b="1" i="1" u="sng" dirty="0" smtClean="0"/>
              <a:t>3. Sistema de impuesto contra impuesto: </a:t>
            </a:r>
            <a:r>
              <a:rPr lang="es-UY" dirty="0" smtClean="0"/>
              <a:t>consiste en que se resta del IVA facturado en el ejercicio, el IVA que se pago por bienes y servicios adquiridos en ese ejercicio (a diferencia del sistema de base a base, donde se restan el total de las ventas menos el total de compras y a la diferencia se le aplica la tasa del impuesto </a:t>
            </a:r>
          </a:p>
          <a:p>
            <a:endParaRPr lang="es-UY" dirty="0"/>
          </a:p>
        </p:txBody>
      </p:sp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332657"/>
            <a:ext cx="1378843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UY" b="1" dirty="0" smtClean="0">
                <a:solidFill>
                  <a:schemeClr val="accent1">
                    <a:lumMod val="75000"/>
                  </a:schemeClr>
                </a:solidFill>
              </a:rPr>
              <a:t>Operaciones en moneda extranjera</a:t>
            </a:r>
            <a:r>
              <a:rPr lang="es-UY" b="1" dirty="0" smtClean="0"/>
              <a:t/>
            </a:r>
            <a:br>
              <a:rPr lang="es-UY" b="1" dirty="0" smtClean="0"/>
            </a:br>
            <a:r>
              <a:rPr lang="es-UY" sz="2700" b="1" dirty="0" smtClean="0"/>
              <a:t>Art. 114 Dto. 220/98</a:t>
            </a:r>
            <a:endParaRPr lang="es-UY" sz="27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UY" sz="2000" i="1" dirty="0" smtClean="0"/>
              <a:t>Los impuestos recaudados por la DGI </a:t>
            </a:r>
            <a:r>
              <a:rPr lang="es-UY" sz="2000" i="1" u="sng" dirty="0" smtClean="0">
                <a:solidFill>
                  <a:schemeClr val="accent1"/>
                </a:solidFill>
              </a:rPr>
              <a:t>deberán abonarse siempre en moneda nacional.</a:t>
            </a:r>
          </a:p>
          <a:p>
            <a:endParaRPr lang="es-UY" sz="2000" i="1" u="sng" dirty="0" smtClean="0">
              <a:solidFill>
                <a:schemeClr val="accent1"/>
              </a:solidFill>
            </a:endParaRPr>
          </a:p>
          <a:p>
            <a:r>
              <a:rPr lang="es-UY" sz="2000" i="1" dirty="0" smtClean="0"/>
              <a:t>Los honorarios facturados, y las compras realizadas en moneda extranjera, deberán convertirse a pesos uruguayos considerando </a:t>
            </a:r>
            <a:r>
              <a:rPr lang="es-UY" sz="2000" i="1" u="sng" dirty="0" smtClean="0">
                <a:solidFill>
                  <a:srgbClr val="FF0000"/>
                </a:solidFill>
              </a:rPr>
              <a:t>el tipo de cambio interbancario del día anterior a la operación</a:t>
            </a:r>
            <a:r>
              <a:rPr lang="es-UY" sz="2000" i="1" dirty="0" smtClean="0"/>
              <a:t>. </a:t>
            </a:r>
          </a:p>
          <a:p>
            <a:endParaRPr lang="es-UY" sz="2000" i="1" dirty="0" smtClean="0"/>
          </a:p>
          <a:p>
            <a:r>
              <a:rPr lang="es-UY" sz="2000" i="1" dirty="0" smtClean="0"/>
              <a:t>Si el día anterior no hubiese cotización, se deberá ir a la del último día hábil anterior. </a:t>
            </a:r>
          </a:p>
          <a:p>
            <a:endParaRPr lang="es-UY" sz="2000" i="1" dirty="0" smtClean="0"/>
          </a:p>
          <a:p>
            <a:r>
              <a:rPr lang="es-UY" sz="2000" i="1" dirty="0" smtClean="0"/>
              <a:t>De no existir cotización interbancaria para la moneda en la que se encuentre la documentación, deberá utilizarse el arbitraje correspondiente a dólares americanos, para convertirla luego a moneda nacional.</a:t>
            </a:r>
            <a:endParaRPr lang="es-UY" sz="2000" i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UY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FACTURACION</a:t>
            </a:r>
            <a:r>
              <a:rPr lang="es-UY" sz="2400" dirty="0" smtClean="0"/>
              <a:t/>
            </a:r>
            <a:br>
              <a:rPr lang="es-UY" sz="2400" dirty="0" smtClean="0"/>
            </a:br>
            <a:r>
              <a:rPr lang="es-UY" sz="2400" b="1" dirty="0" smtClean="0"/>
              <a:t> Artículo 88 del Título 10 </a:t>
            </a:r>
            <a:endParaRPr lang="es-UY" sz="24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s-UY" dirty="0" smtClean="0"/>
              <a:t>Todas las operaciones vinculadas con los impuestos administrados por la DGI deberán estar debidamente documentadas.</a:t>
            </a:r>
          </a:p>
          <a:p>
            <a:pPr>
              <a:buNone/>
            </a:pPr>
            <a:endParaRPr lang="es-UY" dirty="0" smtClean="0"/>
          </a:p>
          <a:p>
            <a:r>
              <a:rPr lang="es-UY" dirty="0" smtClean="0"/>
              <a:t> </a:t>
            </a:r>
            <a:r>
              <a:rPr lang="es-UY" b="1" dirty="0" smtClean="0"/>
              <a:t>El Artículo 88 del Título 10</a:t>
            </a:r>
            <a:r>
              <a:rPr lang="es-UY" dirty="0" smtClean="0"/>
              <a:t>, establece que las operaciones gravadas deberán documentarse mediante facturas o boletas numeradas correlativamente, que deberán contener impreso el número de inscripción y demás datos para la identificación del contribuyente, detallarse los servicios prestados, fecha, importe de la operación y el monto del impuesto correspondiente, el que se incluirá en forma separada en la factura o documento equivalente. </a:t>
            </a:r>
          </a:p>
          <a:p>
            <a:pPr>
              <a:buNone/>
            </a:pPr>
            <a:endParaRPr lang="es-UY" dirty="0" smtClean="0"/>
          </a:p>
          <a:p>
            <a:r>
              <a:rPr lang="es-UY" dirty="0" smtClean="0"/>
              <a:t>Asimismo, se deberá discriminar obligatoriamente en el comprobante a emitir, el tributo que corresponda cuando efectúen operaciones con otros sujetos pasivos, indicándose en forma separada los totales exentos o no alcanzados y los gravados por la tasa aplicable, los impuestos resultantes y el total de la transacción</a:t>
            </a:r>
          </a:p>
          <a:p>
            <a:pPr>
              <a:buNone/>
            </a:pPr>
            <a:endParaRPr lang="es-UY" dirty="0" smtClean="0"/>
          </a:p>
          <a:p>
            <a:r>
              <a:rPr lang="es-ES" b="1" i="1" dirty="0" smtClean="0"/>
              <a:t>A partir del 1º de enero de 2025, todos los contribuyentes de IVA servicios</a:t>
            </a:r>
          </a:p>
          <a:p>
            <a:pPr>
              <a:buNone/>
            </a:pPr>
            <a:r>
              <a:rPr lang="es-ES" b="1" i="1" dirty="0" smtClean="0"/>
              <a:t>       personales están obligados a incorporarse al régimen de facturación electrónica</a:t>
            </a:r>
            <a:endParaRPr lang="es-UY" b="1" i="1" dirty="0" smtClean="0"/>
          </a:p>
          <a:p>
            <a:endParaRPr lang="es-UY" dirty="0"/>
          </a:p>
        </p:txBody>
      </p:sp>
      <p:sp>
        <p:nvSpPr>
          <p:cNvPr id="3074" name="AutoShape 2" descr="Factura comercial ¿Te explicamos qué es? - Logisb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UY"/>
          </a:p>
        </p:txBody>
      </p:sp>
      <p:pic>
        <p:nvPicPr>
          <p:cNvPr id="5" name="4 Imagen" descr="Los tipos de Facturas usadas en Paraguay y sus diferencias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260649"/>
            <a:ext cx="2151137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es-UY" dirty="0" smtClean="0"/>
              <a:t>FACTURACION ELECTRONICA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 lnSpcReduction="10000"/>
          </a:bodyPr>
          <a:lstStyle/>
          <a:p>
            <a:endParaRPr lang="es-ES" sz="1600" dirty="0" smtClean="0"/>
          </a:p>
          <a:p>
            <a:endParaRPr lang="es-UY" sz="1600" b="1" i="1" dirty="0" smtClean="0"/>
          </a:p>
          <a:p>
            <a:endParaRPr lang="es-UY" sz="1600" b="1" i="1" dirty="0" smtClean="0"/>
          </a:p>
          <a:p>
            <a:endParaRPr lang="es-UY" sz="1600" b="1" i="1" dirty="0" smtClean="0"/>
          </a:p>
          <a:p>
            <a:endParaRPr lang="es-UY" sz="1600" b="1" i="1" dirty="0" smtClean="0"/>
          </a:p>
          <a:p>
            <a:endParaRPr lang="es-UY" sz="1600" b="1" i="1" dirty="0" smtClean="0"/>
          </a:p>
          <a:p>
            <a:endParaRPr lang="es-UY" sz="1600" b="1" i="1" dirty="0" smtClean="0"/>
          </a:p>
          <a:p>
            <a:endParaRPr lang="es-UY" sz="1600" b="1" i="1" dirty="0" smtClean="0"/>
          </a:p>
          <a:p>
            <a:endParaRPr lang="es-UY" sz="1600" b="1" i="1" dirty="0" smtClean="0"/>
          </a:p>
          <a:p>
            <a:r>
              <a:rPr lang="es-UY" sz="1600" b="1" i="1" dirty="0" smtClean="0"/>
              <a:t>NORMATIVA:</a:t>
            </a:r>
          </a:p>
          <a:p>
            <a:r>
              <a:rPr lang="es-UY" sz="1400" b="1" i="1" dirty="0" smtClean="0"/>
              <a:t>Ley 18.600 año 2009 – </a:t>
            </a:r>
            <a:r>
              <a:rPr lang="es-UY" sz="1400" i="1" dirty="0" smtClean="0"/>
              <a:t>Reconoce la admisibilidad, validez y eficacia de la firma electrónica.</a:t>
            </a:r>
          </a:p>
          <a:p>
            <a:r>
              <a:rPr lang="es-UY" sz="1400" b="1" i="1" dirty="0" smtClean="0"/>
              <a:t>Resolución 798/012 – </a:t>
            </a:r>
            <a:r>
              <a:rPr lang="es-UY" sz="1400" i="1" dirty="0" smtClean="0"/>
              <a:t>Documentación fiscal electrónica.</a:t>
            </a:r>
          </a:p>
          <a:p>
            <a:r>
              <a:rPr lang="es-UY" sz="1400" b="1" i="1" dirty="0" smtClean="0"/>
              <a:t>Resolución  de DGI N°3012/015 – </a:t>
            </a:r>
            <a:r>
              <a:rPr lang="es-UY" sz="1400" i="1" dirty="0" smtClean="0"/>
              <a:t>Cronograma de postulación</a:t>
            </a:r>
            <a:endParaRPr lang="es-ES" sz="1400" i="1" dirty="0" smtClean="0"/>
          </a:p>
          <a:p>
            <a:r>
              <a:rPr lang="es-ES" sz="1400" b="1" i="1" dirty="0" smtClean="0"/>
              <a:t>Resolución de DGI Nº 2389/023 de 17/11/23  - </a:t>
            </a:r>
            <a:r>
              <a:rPr lang="es-ES" sz="1400" dirty="0" smtClean="0"/>
              <a:t> </a:t>
            </a:r>
            <a:r>
              <a:rPr lang="es-ES" sz="1400" i="1" dirty="0" smtClean="0"/>
              <a:t>Establece una universalización del régimen de facturación electrónica. </a:t>
            </a:r>
            <a:endParaRPr lang="es-ES" sz="1400" b="1" i="1" dirty="0" smtClean="0"/>
          </a:p>
          <a:p>
            <a:r>
              <a:rPr lang="es-ES" sz="1400" b="1" i="1" dirty="0" smtClean="0"/>
              <a:t>Resolución de DGI Nº 2548/023 de 01/12/23 - </a:t>
            </a:r>
            <a:r>
              <a:rPr lang="es-ES" sz="1400" i="1" dirty="0" smtClean="0"/>
              <a:t>Prorrogó los plazos, quedando configurados de la siguiente forma:</a:t>
            </a:r>
          </a:p>
          <a:p>
            <a:pPr lvl="1"/>
            <a:r>
              <a:rPr lang="es-ES" sz="1400" dirty="0" smtClean="0"/>
              <a:t>Todos los contribuyentes del Impuesto al Valor Agregado (IVA), incluso quienes tributen IVA mínimo, inscriptos o quienes reinicien actividades </a:t>
            </a:r>
            <a:r>
              <a:rPr lang="es-ES" sz="1400" b="1" dirty="0" smtClean="0"/>
              <a:t>deberán ser emisores electrónicos antes del 1º de enero de 2025</a:t>
            </a:r>
            <a:r>
              <a:rPr lang="es-ES" sz="1400" dirty="0" smtClean="0"/>
              <a:t>.</a:t>
            </a:r>
          </a:p>
          <a:p>
            <a:endParaRPr lang="es-ES" sz="1400" b="1" i="1" dirty="0" smtClean="0"/>
          </a:p>
          <a:p>
            <a:endParaRPr lang="es-UY" sz="1600" b="1" i="1" dirty="0" smtClean="0"/>
          </a:p>
          <a:p>
            <a:endParaRPr lang="es-ES" sz="1600" b="1" i="1" dirty="0" smtClean="0"/>
          </a:p>
          <a:p>
            <a:pPr>
              <a:buNone/>
            </a:pPr>
            <a:endParaRPr lang="es-UY" sz="1600" b="1" i="1" dirty="0" smtClean="0"/>
          </a:p>
          <a:p>
            <a:pPr>
              <a:buNone/>
            </a:pPr>
            <a:endParaRPr lang="es-UY" sz="1600" b="1" i="1" dirty="0" smtClean="0"/>
          </a:p>
          <a:p>
            <a:pPr>
              <a:buNone/>
            </a:pPr>
            <a:endParaRPr lang="es-ES" sz="1600" b="1" i="1" dirty="0"/>
          </a:p>
        </p:txBody>
      </p:sp>
      <p:pic>
        <p:nvPicPr>
          <p:cNvPr id="5" name="3 Marcador de contenido" descr="https://www.sau.org.uy/wp-content/uploads/5-1.jp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142984"/>
            <a:ext cx="4572032" cy="2282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CARACTERISTICAS</a:t>
            </a:r>
            <a:endParaRPr lang="es-UY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UY" sz="2000" dirty="0"/>
              <a:t>El IVA fue introducido por la Ley Nº 14.100 de 1972 y esta reglamentado por el Decreto Nº 220/98 con las modificaciones del Decreto Nº 207/07 (Reforma Tributaria</a:t>
            </a:r>
            <a:r>
              <a:rPr lang="es-UY" sz="2000" dirty="0" smtClean="0"/>
              <a:t>).</a:t>
            </a:r>
          </a:p>
          <a:p>
            <a:pPr lvl="1"/>
            <a:r>
              <a:rPr lang="es-UY" sz="1600" dirty="0" smtClean="0"/>
              <a:t> </a:t>
            </a:r>
            <a:r>
              <a:rPr lang="es-UY" sz="1800" b="1" i="1" dirty="0"/>
              <a:t>Es un impuesto </a:t>
            </a:r>
            <a:r>
              <a:rPr lang="es-UY" sz="1800" b="1" i="1" dirty="0">
                <a:solidFill>
                  <a:srgbClr val="00B0F0"/>
                </a:solidFill>
              </a:rPr>
              <a:t>al consumo</a:t>
            </a:r>
            <a:r>
              <a:rPr lang="es-UY" sz="1800" b="1" i="1" dirty="0"/>
              <a:t>, </a:t>
            </a:r>
            <a:r>
              <a:rPr lang="es-UY" sz="1800" b="1" i="1" dirty="0">
                <a:solidFill>
                  <a:srgbClr val="00B0F0"/>
                </a:solidFill>
              </a:rPr>
              <a:t>general</a:t>
            </a:r>
            <a:r>
              <a:rPr lang="es-UY" sz="1800" b="1" i="1" dirty="0"/>
              <a:t>, </a:t>
            </a:r>
            <a:r>
              <a:rPr lang="es-UY" sz="1800" b="1" i="1" dirty="0">
                <a:solidFill>
                  <a:srgbClr val="00B0F0"/>
                </a:solidFill>
              </a:rPr>
              <a:t>plurifásico no acumulativo, proporcional</a:t>
            </a:r>
            <a:r>
              <a:rPr lang="es-UY" sz="1800" b="1" i="1" dirty="0"/>
              <a:t>, donde los sujetos pasivos son los intermediarios de la cadena económica</a:t>
            </a:r>
            <a:r>
              <a:rPr lang="es-UY" sz="1800" b="1" i="1" dirty="0" smtClean="0"/>
              <a:t>.</a:t>
            </a:r>
          </a:p>
          <a:p>
            <a:pPr lvl="1">
              <a:buNone/>
            </a:pPr>
            <a:endParaRPr lang="es-UY" sz="1800" i="1" dirty="0" smtClean="0"/>
          </a:p>
          <a:p>
            <a:r>
              <a:rPr lang="es-UY" sz="2000" dirty="0" smtClean="0"/>
              <a:t> </a:t>
            </a:r>
            <a:r>
              <a:rPr lang="es-UY" sz="2000" dirty="0"/>
              <a:t>Salvo excepciones, la regla es que el consumidor final no es sujeto pasivo, </a:t>
            </a:r>
            <a:r>
              <a:rPr lang="es-UY" sz="2000" dirty="0" smtClean="0"/>
              <a:t>     sin </a:t>
            </a:r>
            <a:r>
              <a:rPr lang="es-UY" sz="2000" dirty="0"/>
              <a:t>embargo soporta la carga tributaria en función del traslado de la misma. </a:t>
            </a:r>
            <a:endParaRPr lang="es-UY" sz="2000" dirty="0" smtClean="0"/>
          </a:p>
          <a:p>
            <a:r>
              <a:rPr lang="es-UY" sz="2000" dirty="0" smtClean="0"/>
              <a:t>Se </a:t>
            </a:r>
            <a:r>
              <a:rPr lang="es-UY" sz="2000" dirty="0"/>
              <a:t>llama </a:t>
            </a:r>
            <a:r>
              <a:rPr lang="es-UY" sz="2000" dirty="0" smtClean="0">
                <a:solidFill>
                  <a:srgbClr val="FF0000"/>
                </a:solidFill>
              </a:rPr>
              <a:t>IMPUESTO AL VALOR AGREGADO </a:t>
            </a:r>
            <a:r>
              <a:rPr lang="es-UY" sz="2000" dirty="0" smtClean="0"/>
              <a:t>porque </a:t>
            </a:r>
            <a:r>
              <a:rPr lang="es-UY" sz="2000" dirty="0"/>
              <a:t>la cuantía de la obligación tiene relación con el valor que cada intermediario agrega en su intervención al bien o servicio. Así cuanto más valor se agregue mayor será la cuantía del impuesto</a:t>
            </a:r>
            <a:r>
              <a:rPr lang="es-UY" sz="2000" dirty="0" smtClean="0"/>
              <a:t>.  </a:t>
            </a:r>
            <a:endParaRPr lang="es-UY" sz="2000" dirty="0"/>
          </a:p>
          <a:p>
            <a:endParaRPr lang="es-UY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UY" sz="3600" b="1" dirty="0" smtClean="0"/>
              <a:t>FACTURACION ELECTRONICA</a:t>
            </a:r>
            <a:endParaRPr lang="es-ES" sz="36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 fontScale="92500" lnSpcReduction="10000"/>
          </a:bodyPr>
          <a:lstStyle/>
          <a:p>
            <a:r>
              <a:rPr lang="es-UY" sz="2000" b="1" i="1" u="sng" dirty="0" smtClean="0"/>
              <a:t>Factura: </a:t>
            </a:r>
            <a:r>
              <a:rPr lang="es-UY" sz="1800" dirty="0" smtClean="0"/>
              <a:t>Es un documento que refleja la entrega de un producto o la provisión de un servicio, junto con la fecha en que se devengó, además de indicar la cantidad a pagar como contraprestación. </a:t>
            </a:r>
          </a:p>
          <a:p>
            <a:pPr>
              <a:buNone/>
            </a:pPr>
            <a:endParaRPr lang="es-UY" sz="2000" dirty="0" smtClean="0"/>
          </a:p>
          <a:p>
            <a:r>
              <a:rPr lang="es-UY" sz="1600" b="1" u="sng" dirty="0" smtClean="0"/>
              <a:t>Factura electrónica (e- factura): </a:t>
            </a:r>
            <a:r>
              <a:rPr lang="es-UY" sz="1600" dirty="0" smtClean="0"/>
              <a:t>Es el comprobante fiscal electrónico utilizado para documentar  operaciones con contribuyentes. (Res.798/012 DGI art.1 </a:t>
            </a:r>
            <a:r>
              <a:rPr lang="es-UY" sz="1600" dirty="0" err="1" smtClean="0"/>
              <a:t>lit.a</a:t>
            </a:r>
            <a:r>
              <a:rPr lang="es-UY" sz="1600" dirty="0" smtClean="0"/>
              <a:t>). La e- factura posee una firma electrónica, por lo tanto, tiene igual eficacia y valor probatorio que la factura en formato papel.</a:t>
            </a:r>
          </a:p>
          <a:p>
            <a:endParaRPr lang="es-UY" sz="1800" dirty="0" smtClean="0"/>
          </a:p>
          <a:p>
            <a:r>
              <a:rPr lang="es-ES" sz="1800" b="1" i="1" u="sng" dirty="0" smtClean="0"/>
              <a:t>e-Ticket</a:t>
            </a:r>
            <a:r>
              <a:rPr lang="es-ES" sz="1800" b="1" u="sng" dirty="0" smtClean="0"/>
              <a:t> </a:t>
            </a:r>
            <a:r>
              <a:rPr lang="es-ES" sz="1800" b="1" dirty="0" smtClean="0"/>
              <a:t> </a:t>
            </a:r>
            <a:endParaRPr lang="es-ES" sz="1800" dirty="0" smtClean="0"/>
          </a:p>
          <a:p>
            <a:r>
              <a:rPr lang="es-ES" sz="1800" dirty="0" smtClean="0"/>
              <a:t>Es el comprobante electrónico que </a:t>
            </a:r>
            <a:r>
              <a:rPr lang="es-ES" sz="1800" b="1" dirty="0" smtClean="0"/>
              <a:t>se entrega al cliente o consumidor final</a:t>
            </a:r>
            <a:r>
              <a:rPr lang="es-ES" sz="1800" dirty="0" smtClean="0"/>
              <a:t>, personas físicas sin RUC, o se usa para las exportaciones de productos y servicios.</a:t>
            </a:r>
          </a:p>
          <a:p>
            <a:endParaRPr lang="es-UY" sz="1800" dirty="0" smtClean="0"/>
          </a:p>
          <a:p>
            <a:r>
              <a:rPr lang="es-UY" sz="1600" b="1" dirty="0" smtClean="0"/>
              <a:t>El art. 4 de la Ley 18.600 expresa que los documentos electrónicos tendrán el mismo valor y efectos jurídicos que los documentos escritos, salvo excepciones  legalmente consagradas.</a:t>
            </a:r>
          </a:p>
          <a:p>
            <a:endParaRPr lang="es-UY" sz="1600" b="1" dirty="0" smtClean="0"/>
          </a:p>
          <a:p>
            <a:r>
              <a:rPr lang="es-UY" sz="1800" dirty="0" smtClean="0"/>
              <a:t>La factura electrónica es el documento tributario generado por medios informáticos en formato electrónico que reemplaza el documento en papel, pero conserva su mismo valor legal.</a:t>
            </a:r>
          </a:p>
          <a:p>
            <a:endParaRPr lang="es-ES" sz="20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es-UY" sz="3200" b="1" dirty="0" smtClean="0"/>
              <a:t>FACTURACION ELECTRONICA</a:t>
            </a:r>
            <a:endParaRPr lang="es-ES" sz="32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>
            <a:normAutofit/>
          </a:bodyPr>
          <a:lstStyle/>
          <a:p>
            <a:r>
              <a:rPr lang="es-UY" sz="1800" b="1" u="sng" dirty="0" smtClean="0">
                <a:solidFill>
                  <a:srgbClr val="00B050"/>
                </a:solidFill>
              </a:rPr>
              <a:t>Facturación electrónica: </a:t>
            </a:r>
            <a:r>
              <a:rPr lang="es-UY" sz="1800" dirty="0" smtClean="0"/>
              <a:t>Es un mecanismo que consiste en la emisión y trasmisión de facturas entre emisor y receptor por medios electrónicos , firmados con firma electrónica avanzada (FEA), con la misma validez legal que las facturas emitidas en soporte papel.</a:t>
            </a:r>
          </a:p>
          <a:p>
            <a:endParaRPr lang="es-UY" sz="1800" dirty="0" smtClean="0"/>
          </a:p>
          <a:p>
            <a:r>
              <a:rPr lang="es-UY" sz="1800" dirty="0" smtClean="0"/>
              <a:t>CFE (Comprobante fiscal electrónico) Art, 2 </a:t>
            </a:r>
            <a:r>
              <a:rPr lang="es-UY" sz="1800" dirty="0" err="1" smtClean="0"/>
              <a:t>Dto</a:t>
            </a:r>
            <a:r>
              <a:rPr lang="es-UY" sz="1800" dirty="0" smtClean="0"/>
              <a:t> 36/012: Son documentos electrónicos generados por un emisor electrónico mediante los cuales se documentan operaciones que producen efectos tributarios con relación a los impuestos administrados por la DGI.</a:t>
            </a:r>
          </a:p>
          <a:p>
            <a:endParaRPr lang="es-UY" sz="1800" dirty="0" smtClean="0"/>
          </a:p>
          <a:p>
            <a:r>
              <a:rPr lang="es-UY" sz="1800" dirty="0" smtClean="0"/>
              <a:t>Los CFE deben ser firmados electrónicamente  por el emisor, y dicho emisor debe estar previa y debidamente autorizado por la DGI.</a:t>
            </a:r>
          </a:p>
          <a:p>
            <a:endParaRPr lang="es-UY" sz="1800" dirty="0" smtClean="0"/>
          </a:p>
          <a:p>
            <a:endParaRPr lang="es-UY" sz="1800" dirty="0" smtClean="0"/>
          </a:p>
          <a:p>
            <a:endParaRPr lang="es-UY" sz="2000" dirty="0" smtClean="0"/>
          </a:p>
          <a:p>
            <a:endParaRPr lang="es-ES" sz="20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es-UY" dirty="0" smtClean="0"/>
              <a:t>FACTURACION ELECTRONICA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>
            <a:normAutofit fontScale="55000" lnSpcReduction="20000"/>
          </a:bodyPr>
          <a:lstStyle/>
          <a:p>
            <a:r>
              <a:rPr lang="es-ES" dirty="0" smtClean="0"/>
              <a:t>En el sistema de facturación electrónica se identifican los siguientes actores:</a:t>
            </a:r>
          </a:p>
          <a:p>
            <a:endParaRPr lang="es-ES" dirty="0" smtClean="0"/>
          </a:p>
          <a:p>
            <a:r>
              <a:rPr lang="es-ES" b="1" dirty="0" smtClean="0">
                <a:solidFill>
                  <a:srgbClr val="00B050"/>
                </a:solidFill>
              </a:rPr>
              <a:t>• DGI </a:t>
            </a:r>
          </a:p>
          <a:p>
            <a:endParaRPr lang="es-ES" dirty="0" smtClean="0"/>
          </a:p>
          <a:p>
            <a:r>
              <a:rPr lang="es-ES" dirty="0" smtClean="0"/>
              <a:t>• </a:t>
            </a:r>
            <a:r>
              <a:rPr lang="es-ES" b="1" dirty="0" smtClean="0">
                <a:solidFill>
                  <a:srgbClr val="00B050"/>
                </a:solidFill>
              </a:rPr>
              <a:t>Emisor electrónico:</a:t>
            </a:r>
            <a:r>
              <a:rPr lang="es-ES" dirty="0" smtClean="0"/>
              <a:t> es el sujeto pasivo autorizado por DGI a generar comprobantes fiscales electrónicos (CFE). </a:t>
            </a:r>
          </a:p>
          <a:p>
            <a:endParaRPr lang="es-ES" dirty="0" smtClean="0"/>
          </a:p>
          <a:p>
            <a:r>
              <a:rPr lang="es-ES" dirty="0" smtClean="0"/>
              <a:t>• </a:t>
            </a:r>
            <a:r>
              <a:rPr lang="es-ES" b="1" dirty="0" smtClean="0">
                <a:solidFill>
                  <a:srgbClr val="00B050"/>
                </a:solidFill>
              </a:rPr>
              <a:t>Receptor electrónico: </a:t>
            </a:r>
            <a:r>
              <a:rPr lang="es-ES" dirty="0" smtClean="0"/>
              <a:t>es quien está autorizado a recibir comprobantes fiscales electrónicos (CFE). Todo emisor electrónico es necesariamente receptor electrónico. </a:t>
            </a:r>
          </a:p>
          <a:p>
            <a:endParaRPr lang="es-ES" dirty="0" smtClean="0"/>
          </a:p>
          <a:p>
            <a:r>
              <a:rPr lang="es-ES" b="1" dirty="0" smtClean="0">
                <a:solidFill>
                  <a:srgbClr val="00B050"/>
                </a:solidFill>
              </a:rPr>
              <a:t>• Receptor no electrónico: </a:t>
            </a:r>
            <a:r>
              <a:rPr lang="es-ES" dirty="0" smtClean="0"/>
              <a:t>es aquel receptor que no es emisor de comprobantes fiscales electrónicos (CFE), también denominado receptor manual. </a:t>
            </a:r>
          </a:p>
          <a:p>
            <a:endParaRPr lang="es-ES" dirty="0" smtClean="0"/>
          </a:p>
          <a:p>
            <a:r>
              <a:rPr lang="es-ES" b="1" dirty="0" smtClean="0">
                <a:solidFill>
                  <a:srgbClr val="00B050"/>
                </a:solidFill>
              </a:rPr>
              <a:t>• Proveedor Habilitado: </a:t>
            </a:r>
            <a:r>
              <a:rPr lang="es-ES" dirty="0" smtClean="0"/>
              <a:t>es el proveedor de software inscripto en el Registro de Proveedor Habilitado, autorizado para realizar el procedimiento de ingreso simplificado al sistema y para otorgar el crédito fiscal a que refieren el Decreto Nº 200/018 de 2 de julio de 2018 y el Decreto Nº 206/019 de 22 de julio de 2019. </a:t>
            </a:r>
          </a:p>
          <a:p>
            <a:endParaRPr lang="es-E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es-ES" sz="3200" dirty="0" smtClean="0"/>
              <a:t>Requisitos para emitir facturas electrónicas</a:t>
            </a:r>
            <a:endParaRPr lang="es-ES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/>
          <a:lstStyle/>
          <a:p>
            <a:r>
              <a:rPr lang="es-ES" sz="1600" b="1" dirty="0" smtClean="0"/>
              <a:t>Ser contribuyente pasivo de impuestos:</a:t>
            </a:r>
            <a:endParaRPr lang="es-ES" sz="1600" dirty="0" smtClean="0"/>
          </a:p>
          <a:p>
            <a:r>
              <a:rPr lang="es-ES" sz="1600" dirty="0" smtClean="0"/>
              <a:t>Se debe estar registrado en la DGI como sujeto pasivo de algún impuesto, como el IVA (Impuesto al Valor Agregado). </a:t>
            </a:r>
          </a:p>
          <a:p>
            <a:r>
              <a:rPr lang="es-ES" sz="1600" b="1" dirty="0" smtClean="0"/>
              <a:t>Elegir un proveedor tecnológico habilitado:</a:t>
            </a:r>
            <a:endParaRPr lang="es-ES" sz="1600" dirty="0" smtClean="0"/>
          </a:p>
          <a:p>
            <a:r>
              <a:rPr lang="es-ES" sz="1600" dirty="0" smtClean="0"/>
              <a:t>La DGI ha habilitado proveedores tecnológicos que permiten la emisión y gestión de CFE. </a:t>
            </a:r>
          </a:p>
          <a:p>
            <a:r>
              <a:rPr lang="es-ES" sz="1600" b="1" dirty="0" smtClean="0"/>
              <a:t>Obtener un certificado digital:</a:t>
            </a:r>
            <a:endParaRPr lang="es-ES" sz="1600" dirty="0" smtClean="0"/>
          </a:p>
          <a:p>
            <a:r>
              <a:rPr lang="es-ES" sz="1600" dirty="0" smtClean="0"/>
              <a:t>Para firmar las facturas electrónicas, se necesita un certificado digital de la empresa. </a:t>
            </a:r>
          </a:p>
          <a:p>
            <a:r>
              <a:rPr lang="es-ES" sz="1600" b="1" dirty="0" smtClean="0"/>
              <a:t>Contar con un software de facturación electrónica:</a:t>
            </a:r>
            <a:endParaRPr lang="es-ES" sz="1600" dirty="0" smtClean="0"/>
          </a:p>
          <a:p>
            <a:r>
              <a:rPr lang="es-ES" sz="1600" dirty="0" smtClean="0"/>
              <a:t>Este software debe ser compatible con el sistema de la DGI y permitir la emisión de CFE. </a:t>
            </a:r>
          </a:p>
          <a:p>
            <a:endParaRPr lang="es-ES" sz="1600" dirty="0" smtClean="0"/>
          </a:p>
          <a:p>
            <a:r>
              <a:rPr lang="es-ES" sz="1600" dirty="0" smtClean="0"/>
              <a:t>La DGI exige que todas las facturas electrónicas incluyan los mismos datos que las facturas tradicionales, como la numeración correlativa, la fecha de emisión, datos del emisor y receptor, descripción de los bienes o servicios, base imponible, tipo de impuesto, etc. </a:t>
            </a:r>
          </a:p>
          <a:p>
            <a:endParaRPr lang="es-ES" sz="16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3600" b="1" dirty="0" smtClean="0"/>
              <a:t>Pasos y requisitos para ingresar al régimen de factura electrónica</a:t>
            </a:r>
            <a:r>
              <a:rPr lang="es-ES" b="1" dirty="0" smtClean="0"/>
              <a:t/>
            </a:r>
            <a:br>
              <a:rPr lang="es-ES" b="1" dirty="0" smtClean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>
            <a:normAutofit/>
          </a:bodyPr>
          <a:lstStyle/>
          <a:p>
            <a:r>
              <a:rPr lang="es-UY" sz="1600" b="1" dirty="0" smtClean="0"/>
              <a:t>Paso 1:</a:t>
            </a:r>
            <a:r>
              <a:rPr lang="es-ES" sz="1600" b="1" dirty="0" smtClean="0"/>
              <a:t>Contactar con un proveedor de software de Factura Electrónica</a:t>
            </a:r>
          </a:p>
          <a:p>
            <a:r>
              <a:rPr lang="es-UY" sz="1400" dirty="0" smtClean="0"/>
              <a:t>El proveedor de software (habilitado por DGI) es toda empresa que está  inscripta y provee al usuario del software y muchas veces también del hardware y el soporte técnico para poder facturar electrónicamente. </a:t>
            </a:r>
            <a:r>
              <a:rPr lang="es-ES" sz="1400" dirty="0" smtClean="0"/>
              <a:t>DGI proporciona listados de proveedores con fines informativos y con el único objetivo de facilitar a los sujetos pasivos la selección del proveedor del software</a:t>
            </a:r>
            <a:endParaRPr lang="es-UY" sz="1400" dirty="0" smtClean="0"/>
          </a:p>
          <a:p>
            <a:endParaRPr lang="es-UY" sz="1600" b="1" dirty="0" smtClean="0"/>
          </a:p>
          <a:p>
            <a:r>
              <a:rPr lang="es-UY" sz="1600" b="1" dirty="0" smtClean="0"/>
              <a:t>Paso 2: </a:t>
            </a:r>
            <a:r>
              <a:rPr lang="es-ES" sz="1600" b="1" dirty="0" smtClean="0"/>
              <a:t>Adquirir un certificado digital</a:t>
            </a:r>
          </a:p>
          <a:p>
            <a:r>
              <a:rPr lang="es-ES" sz="1400" dirty="0" smtClean="0"/>
              <a:t>El certificado digital es un sustituto digital de la firma habitual y permite verificar la identidad del emisor electrónico, mantener la integridad del comprobante fiscal electrónico e impedir al emisor electrónico desconocer su autoría o repudiarlo. Se obtiene en </a:t>
            </a:r>
            <a:r>
              <a:rPr lang="es-ES" sz="1400" dirty="0" err="1" smtClean="0"/>
              <a:t>Abitab</a:t>
            </a:r>
            <a:r>
              <a:rPr lang="es-ES" sz="1400" dirty="0" smtClean="0"/>
              <a:t> o en la Administración Nacional de Correos.</a:t>
            </a:r>
            <a:endParaRPr lang="es-UY" sz="1400" b="1" dirty="0" smtClean="0"/>
          </a:p>
          <a:p>
            <a:endParaRPr lang="es-ES" sz="1600" b="1" dirty="0" smtClean="0"/>
          </a:p>
          <a:p>
            <a:r>
              <a:rPr lang="es-UY" sz="1600" b="1" dirty="0" smtClean="0"/>
              <a:t>Paso 3: </a:t>
            </a:r>
            <a:r>
              <a:rPr lang="es-ES" sz="1600" b="1" dirty="0" smtClean="0"/>
              <a:t>Solicitar usuario para e-Factura</a:t>
            </a:r>
          </a:p>
          <a:p>
            <a:r>
              <a:rPr lang="es-ES" sz="1400" dirty="0" smtClean="0"/>
              <a:t>El usuario para </a:t>
            </a:r>
            <a:r>
              <a:rPr lang="es-ES" sz="1400" dirty="0" err="1" smtClean="0"/>
              <a:t>eFactura</a:t>
            </a:r>
            <a:r>
              <a:rPr lang="es-ES" sz="1400" dirty="0" smtClean="0"/>
              <a:t> se obtiene en el portal de Servicios en línea, al que se accede con </a:t>
            </a:r>
            <a:r>
              <a:rPr lang="es-ES" sz="1400" b="1" dirty="0" smtClean="0"/>
              <a:t>Usuario DGI </a:t>
            </a:r>
            <a:r>
              <a:rPr lang="es-ES" sz="1400" dirty="0" smtClean="0"/>
              <a:t>(para empresas) o con una </a:t>
            </a:r>
            <a:r>
              <a:rPr lang="es-ES" sz="1400" b="1" dirty="0" smtClean="0"/>
              <a:t>Identidad Digital</a:t>
            </a:r>
            <a:r>
              <a:rPr lang="es-ES" sz="1400" dirty="0" smtClean="0"/>
              <a:t> (para personas físicas, incluye servicios personales).</a:t>
            </a:r>
            <a:endParaRPr lang="es-ES" sz="1400" b="1" dirty="0" smtClean="0"/>
          </a:p>
          <a:p>
            <a:endParaRPr lang="es-ES" sz="1600" b="1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654032"/>
          </a:xfrm>
        </p:spPr>
        <p:txBody>
          <a:bodyPr>
            <a:normAutofit/>
          </a:bodyPr>
          <a:lstStyle/>
          <a:p>
            <a:r>
              <a:rPr lang="es-UY" sz="3600" dirty="0" smtClean="0"/>
              <a:t>MODELO FACTURA ELECTRONICA</a:t>
            </a:r>
            <a:endParaRPr lang="es-ES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 smtClean="0"/>
          </a:p>
          <a:p>
            <a:endParaRPr lang="es-ES" dirty="0"/>
          </a:p>
        </p:txBody>
      </p:sp>
      <p:pic>
        <p:nvPicPr>
          <p:cNvPr id="4" name="3 Imagen" descr="Factura electronica image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46" y="1142984"/>
            <a:ext cx="5143536" cy="538302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UY" sz="3200" b="1" dirty="0" smtClean="0"/>
              <a:t>Tratamiento del IVA compras</a:t>
            </a:r>
            <a:br>
              <a:rPr lang="es-UY" sz="3200" b="1" dirty="0" smtClean="0"/>
            </a:br>
            <a:r>
              <a:rPr lang="es-UY" sz="2000" b="1" dirty="0" smtClean="0"/>
              <a:t>(Art. 124 Dto. 220/98)</a:t>
            </a:r>
            <a:endParaRPr lang="es-UY" sz="2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UY" sz="2000" dirty="0" smtClean="0"/>
              <a:t>El IVA de compras deducible </a:t>
            </a:r>
            <a:r>
              <a:rPr lang="es-UY" sz="2000" b="1" i="1" dirty="0" smtClean="0">
                <a:solidFill>
                  <a:srgbClr val="00B0F0"/>
                </a:solidFill>
              </a:rPr>
              <a:t>será el incluido en las compras de bienes y servicios necesarios para brindar el servicio.</a:t>
            </a:r>
          </a:p>
          <a:p>
            <a:pPr lvl="1"/>
            <a:r>
              <a:rPr lang="es-UY" sz="1800" b="1" i="1" dirty="0" smtClean="0"/>
              <a:t>Para hacer uso del crédito fiscal correspondiente, la documentación deberá cumplir con lo establecido en el Artículo 124 del Decreto Nº 220/998, siendo necesario que el impuesto se encuentre discriminado en la documentación correspondiente, e identificado el comprador con nombre y número de RUC.</a:t>
            </a:r>
          </a:p>
          <a:p>
            <a:pPr lvl="1"/>
            <a:endParaRPr lang="es-UY" sz="1800" dirty="0" smtClean="0"/>
          </a:p>
          <a:p>
            <a:r>
              <a:rPr lang="es-UY" sz="1600" dirty="0" smtClean="0"/>
              <a:t>No podrá deducirse el impuesto incluido en las adquisiciones documentadas en cintas impresas de máquinas registradoras de caja, tickets electrónicos y sus notas de corrección, o en facturas electrónicas que no puedan verificarse mediante el procedimiento que establezca la DGI.</a:t>
            </a:r>
          </a:p>
          <a:p>
            <a:r>
              <a:rPr lang="es-UY" sz="2000" dirty="0" smtClean="0"/>
              <a:t>Los contribuyentes del IVA servicios personales, no podrán deducir el Impuesto incluido en sus adquisiciones de vehículos, mobiliario y gastos de naturaleza personal, tales como vestimenta, alimentación y préstamos bancarios.</a:t>
            </a:r>
            <a:endParaRPr lang="es-UY" sz="20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UY" b="1" dirty="0" smtClean="0"/>
              <a:t>Tratamiento del IVA compras</a:t>
            </a:r>
            <a:br>
              <a:rPr lang="es-UY" b="1" dirty="0" smtClean="0"/>
            </a:br>
            <a:r>
              <a:rPr lang="es-UY" sz="3200" b="1" dirty="0" smtClean="0"/>
              <a:t>(Art. 126Dto. 220/98)</a:t>
            </a:r>
            <a:endParaRPr lang="es-UY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000" dirty="0" smtClean="0"/>
              <a:t>Artículo 126º.- Costo </a:t>
            </a:r>
            <a:r>
              <a:rPr lang="es-ES" sz="2000" b="1" dirty="0" smtClean="0"/>
              <a:t>servicios personales</a:t>
            </a:r>
            <a:r>
              <a:rPr lang="es-ES" sz="2000" dirty="0" smtClean="0"/>
              <a:t>.- Los contribuyentes del literal c) del artículo 1º del presente decreto no podrá deducir el Impuesto al Valor Agregado incluido en sus adquisiciones de: </a:t>
            </a:r>
          </a:p>
          <a:p>
            <a:r>
              <a:rPr lang="es-ES" sz="2000" dirty="0" smtClean="0"/>
              <a:t>a) Vehículos.</a:t>
            </a:r>
          </a:p>
          <a:p>
            <a:r>
              <a:rPr lang="es-ES" sz="2000" dirty="0" smtClean="0"/>
              <a:t> b) Mobiliario y gastos de naturaleza personal, tales como vestimenta, comida y préstamos bancarios. </a:t>
            </a:r>
          </a:p>
          <a:p>
            <a:pPr>
              <a:buNone/>
            </a:pPr>
            <a:endParaRPr lang="es-ES" sz="2000" dirty="0" smtClean="0"/>
          </a:p>
          <a:p>
            <a:r>
              <a:rPr lang="es-ES" sz="2000" b="1" i="1" dirty="0" smtClean="0"/>
              <a:t>El impuesto correspondiente a las adquisiciones de bienes y servicios que se destinen parcialmente a actividades gravadas se computarán en la proporción correspondiente, con un máximo del 50% (cincuenta por ciento), salvo que se demuestre fehacientemente que la afectación a la actividad gravada supera ese porcentaje. </a:t>
            </a:r>
            <a:endParaRPr lang="es-UY" sz="2000" b="1" i="1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UY" sz="3600" b="1" dirty="0" smtClean="0"/>
              <a:t>Cómo se determinan los anticipos</a:t>
            </a:r>
            <a:br>
              <a:rPr lang="es-UY" sz="3600" b="1" dirty="0" smtClean="0"/>
            </a:br>
            <a:r>
              <a:rPr lang="es-UY" sz="2400" dirty="0" smtClean="0"/>
              <a:t>Art. 144 Dto. 220/98</a:t>
            </a:r>
            <a:endParaRPr lang="es-UY" sz="2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UY" sz="1800" dirty="0" smtClean="0"/>
              <a:t>Los prestadores de servicios personales, contribuyentes de IVA servicios personales deberán realizar anticipos del impuesto en forma bimestral.</a:t>
            </a:r>
          </a:p>
          <a:p>
            <a:r>
              <a:rPr lang="es-UY" sz="1800" dirty="0" smtClean="0"/>
              <a:t>A los efectos del cálculo del anticipo deberá procederse de la siguiente manera:</a:t>
            </a:r>
          </a:p>
          <a:p>
            <a:pPr marL="800100" lvl="1" indent="-342900">
              <a:buFont typeface="+mj-lt"/>
              <a:buAutoNum type="arabicPeriod"/>
            </a:pPr>
            <a:r>
              <a:rPr lang="es-UY" sz="1400" b="1" dirty="0" smtClean="0"/>
              <a:t> </a:t>
            </a:r>
            <a:r>
              <a:rPr lang="es-UY" sz="1400" dirty="0" smtClean="0"/>
              <a:t>El IVA ventas del bimestre corresponde al impuesto generado (IVA facturado) aplicando la tasa básica o mínima, según corresponda sobre el total facturado.</a:t>
            </a:r>
          </a:p>
          <a:p>
            <a:pPr marL="800100" lvl="1" indent="-342900">
              <a:buFont typeface="+mj-lt"/>
              <a:buAutoNum type="arabicPeriod"/>
            </a:pPr>
            <a:endParaRPr lang="es-UY" sz="1400" dirty="0" smtClean="0"/>
          </a:p>
          <a:p>
            <a:pPr marL="800100" lvl="1" indent="-342900">
              <a:buFont typeface="+mj-lt"/>
              <a:buAutoNum type="arabicPeriod"/>
            </a:pPr>
            <a:r>
              <a:rPr lang="es-UY" sz="1400" dirty="0" smtClean="0"/>
              <a:t> Para poder deducir el IVA incluido en las compras, es necesario que el mismo se encuentre discriminado en la documentación correspondiente e individualizado el comprador con nombre y número de RUT.</a:t>
            </a:r>
          </a:p>
          <a:p>
            <a:pPr marL="800100" lvl="1" indent="-342900">
              <a:buFont typeface="+mj-lt"/>
              <a:buAutoNum type="arabicPeriod"/>
            </a:pPr>
            <a:r>
              <a:rPr lang="es-UY" sz="1400" dirty="0" smtClean="0"/>
              <a:t>Beneficio </a:t>
            </a:r>
            <a:r>
              <a:rPr lang="es-ES" sz="1400" dirty="0" smtClean="0"/>
              <a:t>fiscal que se otorga a los contribuyentes de menor capacidad económica que contraten servicios de soluciones informáticas para facturar en forma electrónica con proveedores habilitados (Decreto 206/019 y Resolución DGI 3738/019).</a:t>
            </a:r>
            <a:endParaRPr lang="es-UY" sz="3600" dirty="0" smtClean="0"/>
          </a:p>
          <a:p>
            <a:pPr lvl="1">
              <a:buNone/>
            </a:pPr>
            <a:endParaRPr lang="es-UY" sz="1400" dirty="0" smtClean="0"/>
          </a:p>
          <a:p>
            <a:pPr lvl="1"/>
            <a:r>
              <a:rPr lang="es-UY" sz="1400" dirty="0" smtClean="0"/>
              <a:t>Realizado el cálculo, el mismo podrá resultar en un saldo a pagar o un crédito</a:t>
            </a:r>
            <a:r>
              <a:rPr lang="es-UY" sz="1800" dirty="0" smtClean="0"/>
              <a:t>.</a:t>
            </a:r>
            <a:endParaRPr lang="es-UY" sz="18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PAGOS</a:t>
            </a:r>
            <a:endParaRPr lang="es-UY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UY" sz="2000" dirty="0" smtClean="0"/>
              <a:t>Los pagos son bimestrales y tienen carácter de pagos a cuenta del impuesto.</a:t>
            </a:r>
          </a:p>
          <a:p>
            <a:r>
              <a:rPr lang="es-UY" sz="2000" dirty="0" smtClean="0"/>
              <a:t>BOLETO 2908 – Pago </a:t>
            </a:r>
            <a:r>
              <a:rPr lang="es-UY" sz="2000" dirty="0" err="1" smtClean="0"/>
              <a:t>on</a:t>
            </a:r>
            <a:r>
              <a:rPr lang="es-UY" sz="2000" dirty="0" smtClean="0"/>
              <a:t> line o a través de las redes de cobranza </a:t>
            </a:r>
            <a:r>
              <a:rPr lang="es-UY" sz="2000" dirty="0" err="1" smtClean="0"/>
              <a:t>Abitab</a:t>
            </a:r>
            <a:r>
              <a:rPr lang="es-UY" sz="2000" dirty="0" smtClean="0"/>
              <a:t> o Red Pagos.</a:t>
            </a:r>
          </a:p>
          <a:p>
            <a:endParaRPr lang="es-UY" sz="2000" dirty="0" smtClean="0"/>
          </a:p>
          <a:p>
            <a:r>
              <a:rPr lang="es-UY" sz="2400" b="1" dirty="0" smtClean="0"/>
              <a:t>Códigos de impuestos:</a:t>
            </a:r>
          </a:p>
          <a:p>
            <a:r>
              <a:rPr lang="es-UY" sz="2000" dirty="0" smtClean="0"/>
              <a:t>544 IVA Servicios Personales o</a:t>
            </a:r>
          </a:p>
          <a:p>
            <a:r>
              <a:rPr lang="es-UY" sz="2000" dirty="0" smtClean="0"/>
              <a:t>Código agrupado 24 – IVA Servicios Personales - IRPF </a:t>
            </a:r>
            <a:r>
              <a:rPr lang="es-UY" sz="2000" dirty="0" err="1" smtClean="0"/>
              <a:t>Contrib</a:t>
            </a:r>
            <a:r>
              <a:rPr lang="es-UY" sz="2000" dirty="0" smtClean="0"/>
              <a:t>. </a:t>
            </a:r>
            <a:r>
              <a:rPr lang="es-UY" sz="2000" dirty="0" err="1" smtClean="0"/>
              <a:t>Trab</a:t>
            </a:r>
            <a:r>
              <a:rPr lang="es-UY" sz="2000" dirty="0" smtClean="0"/>
              <a:t>. </a:t>
            </a:r>
            <a:r>
              <a:rPr lang="es-UY" sz="2000" dirty="0" err="1" smtClean="0"/>
              <a:t>Indep</a:t>
            </a:r>
            <a:r>
              <a:rPr lang="es-UY" sz="2000" dirty="0" smtClean="0"/>
              <a:t>, que incluye:</a:t>
            </a:r>
          </a:p>
          <a:p>
            <a:pPr lvl="1"/>
            <a:r>
              <a:rPr lang="es-UY" sz="1600" dirty="0" smtClean="0"/>
              <a:t> Código 114: - IRPF - Contribuyentes </a:t>
            </a:r>
            <a:r>
              <a:rPr lang="es-UY" sz="1600" dirty="0" err="1" smtClean="0"/>
              <a:t>Cat</a:t>
            </a:r>
            <a:r>
              <a:rPr lang="es-UY" sz="1600" dirty="0" smtClean="0"/>
              <a:t>. II - Trabajo Independiente.</a:t>
            </a:r>
          </a:p>
          <a:p>
            <a:pPr lvl="1"/>
            <a:r>
              <a:rPr lang="es-UY" sz="1600" dirty="0" smtClean="0"/>
              <a:t> Código 544: IVA - Servicios Personales.</a:t>
            </a:r>
          </a:p>
          <a:p>
            <a:endParaRPr lang="es-UY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UY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NATURALEZA JURÍDICA</a:t>
            </a:r>
            <a:endParaRPr lang="es-UY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rmAutofit fontScale="32500" lnSpcReduction="20000"/>
          </a:bodyPr>
          <a:lstStyle/>
          <a:p>
            <a:pPr lvl="0"/>
            <a:r>
              <a:rPr lang="es-UY" sz="5500" b="1" dirty="0"/>
              <a:t>Carácter Nacional:</a:t>
            </a:r>
            <a:r>
              <a:rPr lang="es-UY" sz="5500" dirty="0"/>
              <a:t> por oposición a departamental, se aplica en todo el territorio de la República.</a:t>
            </a:r>
          </a:p>
          <a:p>
            <a:pPr lvl="0">
              <a:buNone/>
            </a:pPr>
            <a:endParaRPr lang="es-UY" sz="5500" dirty="0"/>
          </a:p>
          <a:p>
            <a:pPr lvl="0"/>
            <a:r>
              <a:rPr lang="es-UY" sz="5500" b="1" dirty="0"/>
              <a:t>Ordinario o permanente:</a:t>
            </a:r>
            <a:r>
              <a:rPr lang="es-UY" sz="5500" dirty="0"/>
              <a:t> no fue creado bajo plazo o condición, sino que integra en forma permanente el sistema tributario del país. </a:t>
            </a:r>
          </a:p>
          <a:p>
            <a:pPr lvl="0">
              <a:buNone/>
            </a:pPr>
            <a:endParaRPr lang="es-UY" sz="5500" dirty="0"/>
          </a:p>
          <a:p>
            <a:pPr lvl="0"/>
            <a:r>
              <a:rPr lang="es-UY" sz="5500" b="1" dirty="0"/>
              <a:t>Anual con pagos anticipados:</a:t>
            </a:r>
            <a:r>
              <a:rPr lang="es-UY" sz="5500" dirty="0"/>
              <a:t> abarca el ejercicio 1º de enero al 31 de diciembre y los anticipos son bimensuales (enero/febrero, marzo/abril, etc.).</a:t>
            </a:r>
          </a:p>
          <a:p>
            <a:pPr lvl="0">
              <a:buNone/>
            </a:pPr>
            <a:endParaRPr lang="es-UY" sz="5500" dirty="0"/>
          </a:p>
          <a:p>
            <a:pPr lvl="0"/>
            <a:r>
              <a:rPr lang="es-UY" sz="5500" b="1" dirty="0"/>
              <a:t>Real:</a:t>
            </a:r>
            <a:r>
              <a:rPr lang="es-UY" sz="5500" dirty="0"/>
              <a:t> grava manifestaciones aisladas de capacidad contributiva, sin tener en cuenta la situación personal patrimonial global del contribuyente.</a:t>
            </a:r>
          </a:p>
          <a:p>
            <a:pPr>
              <a:buNone/>
            </a:pPr>
            <a:r>
              <a:rPr lang="es-UY" sz="5500" dirty="0"/>
              <a:t> </a:t>
            </a:r>
          </a:p>
          <a:p>
            <a:pPr lvl="0"/>
            <a:r>
              <a:rPr lang="es-UY" sz="5500" b="1" dirty="0"/>
              <a:t>Indirecto: </a:t>
            </a:r>
            <a:r>
              <a:rPr lang="es-UY" sz="5500" dirty="0"/>
              <a:t>son aquellos en donde el legislador toma en cuenta la capacidad contributiva de un tercero ajeno a la obligación tributaria; quién lo paga tiene la posibilidad de resarcirse del impuesto cobrándoselo a otra persona (cliente</a:t>
            </a:r>
            <a:r>
              <a:rPr lang="es-UY" sz="5500" dirty="0" smtClean="0"/>
              <a:t>).</a:t>
            </a:r>
          </a:p>
          <a:p>
            <a:pPr lvl="0"/>
            <a:r>
              <a:rPr lang="es-UY" sz="5500" dirty="0" smtClean="0"/>
              <a:t> </a:t>
            </a:r>
            <a:r>
              <a:rPr lang="es-UY" sz="5500" dirty="0"/>
              <a:t>La capacidad contributiva se aprecia en forma mediata y como todos los impuestos al consumo, es trasladable.</a:t>
            </a:r>
          </a:p>
          <a:p>
            <a:pPr>
              <a:buNone/>
            </a:pPr>
            <a:r>
              <a:rPr lang="es-UY" sz="5500" dirty="0"/>
              <a:t> </a:t>
            </a:r>
          </a:p>
          <a:p>
            <a:pPr lvl="0"/>
            <a:r>
              <a:rPr lang="es-UY" sz="5500" b="1" dirty="0"/>
              <a:t>Ad-</a:t>
            </a:r>
            <a:r>
              <a:rPr lang="es-UY" sz="5500" b="1" dirty="0" err="1"/>
              <a:t>valorem</a:t>
            </a:r>
            <a:r>
              <a:rPr lang="es-UY" sz="5500" b="1" dirty="0"/>
              <a:t> </a:t>
            </a:r>
            <a:r>
              <a:rPr lang="es-UY" sz="5500" dirty="0"/>
              <a:t>(en latín "de acuerdo al valor"):son aquellos en los que hay que cuantificar la materia gravada a través de la base de cálculo, surgiendo el monto imponible aplicándole la alícuota correspondiente.</a:t>
            </a:r>
          </a:p>
          <a:p>
            <a:endParaRPr lang="es-UY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UY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askerville Old Face" pitchFamily="18" charset="0"/>
              </a:rPr>
              <a:t>CALENDARIO DE PAGOS</a:t>
            </a:r>
            <a:endParaRPr lang="es-UY" sz="4000" b="1" dirty="0">
              <a:solidFill>
                <a:schemeClr val="tx2">
                  <a:lumMod val="60000"/>
                  <a:lumOff val="40000"/>
                </a:schemeClr>
              </a:solidFill>
              <a:latin typeface="Baskerville Old Face" pitchFamily="18" charset="0"/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 smtClean="0"/>
          </a:p>
          <a:p>
            <a:pPr>
              <a:buNone/>
            </a:pPr>
            <a:endParaRPr lang="es-ES" dirty="0"/>
          </a:p>
        </p:txBody>
      </p:sp>
      <p:pic>
        <p:nvPicPr>
          <p:cNvPr id="1026" name="Picture 2" descr="C:\Users\anaca\Documents\DOCUMENTOS\TRIBUTARIO 2026\TEMA 3\Captura de pantalla 2026-04-26 21442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00" y="1466850"/>
            <a:ext cx="6602413" cy="3924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UY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Cuál es el tratamiento del IVA en caso de surgir un crédito al cierre del ejercicio</a:t>
            </a:r>
            <a:endParaRPr lang="es-UY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UY" sz="2400" b="1" u="sng" dirty="0" smtClean="0"/>
              <a:t>Caso 1: Excedente de IVA - Compras de un ejercicio: </a:t>
            </a:r>
          </a:p>
          <a:p>
            <a:pPr>
              <a:buNone/>
            </a:pPr>
            <a:r>
              <a:rPr lang="es-UY" sz="2000" dirty="0" smtClean="0"/>
              <a:t>       El excedente de IVA de compras (IVA de compras en el año &gt; IVA facturado en el año), quedará reflejado en la declaración jurada anual y podrá descontarse en el ejercicio siguiente. No se devuelve este importe en certificados de crédito.</a:t>
            </a:r>
          </a:p>
          <a:p>
            <a:r>
              <a:rPr lang="es-UY" sz="2600" dirty="0" smtClean="0"/>
              <a:t> </a:t>
            </a:r>
            <a:r>
              <a:rPr lang="es-UY" sz="2400" b="1" u="sng" dirty="0" smtClean="0"/>
              <a:t>Caso 2: Excedente de pagos, retenciones efectuadas, etc.:</a:t>
            </a:r>
          </a:p>
          <a:p>
            <a:pPr>
              <a:buNone/>
            </a:pPr>
            <a:r>
              <a:rPr lang="es-UY" sz="2000" dirty="0" smtClean="0"/>
              <a:t>       Si de la declaración jurada surge un saldo de IVA a favor del contribuyente, no es posible que el mismo se realice en efectivo, ni trasladarlo al ejercicio siguiente. El crédito será devuelto únicamente mediante Certificados de Crédito.</a:t>
            </a:r>
          </a:p>
          <a:p>
            <a:endParaRPr lang="es-UY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UY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Declaración jurada </a:t>
            </a:r>
            <a:br>
              <a:rPr lang="es-UY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s-UY" sz="2700" dirty="0" smtClean="0"/>
              <a:t>Art. 161 Dto. 220/98</a:t>
            </a:r>
            <a:endParaRPr lang="es-UY" sz="27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s-UY" sz="2000" dirty="0" smtClean="0"/>
              <a:t>Para el caso de los contribuyentes de IVA Servicios Personales la declaración jurada es anual y se presenta a través del </a:t>
            </a:r>
            <a:r>
              <a:rPr lang="es-UY" sz="2000" b="1" i="1" dirty="0" smtClean="0"/>
              <a:t>formulario 1302</a:t>
            </a:r>
            <a:r>
              <a:rPr lang="es-UY" sz="2000" dirty="0" smtClean="0"/>
              <a:t> (Aplicación informática). </a:t>
            </a:r>
          </a:p>
          <a:p>
            <a:endParaRPr lang="es-UY" sz="2000" dirty="0" smtClean="0"/>
          </a:p>
          <a:p>
            <a:r>
              <a:rPr lang="es-ES" sz="2000" dirty="0" smtClean="0"/>
              <a:t>Se confecciona vía internet en el formulario 1302 que consta de dos hojas y luego de validada se imprime y se presenta en ABITAT o REDPAGOS conjuntamente con un archivo que se genera al confeccionarla, el cual deberá grabarse en un disquete o un </a:t>
            </a:r>
            <a:r>
              <a:rPr lang="es-ES" sz="2000" dirty="0" err="1" smtClean="0"/>
              <a:t>pendrive</a:t>
            </a:r>
            <a:r>
              <a:rPr lang="es-ES" sz="2000" dirty="0" smtClean="0"/>
              <a:t>.</a:t>
            </a:r>
          </a:p>
          <a:p>
            <a:endParaRPr lang="es-ES" sz="2000" dirty="0" smtClean="0"/>
          </a:p>
          <a:p>
            <a:r>
              <a:rPr lang="es-ES" sz="2000" dirty="0" smtClean="0"/>
              <a:t> Debe adherirse un timbre profesional.</a:t>
            </a:r>
            <a:endParaRPr lang="es-UY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UY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HECHO GENERADOR</a:t>
            </a:r>
            <a:endParaRPr lang="es-UY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UY" sz="2400" dirty="0" smtClean="0"/>
              <a:t>El artículo 24 del </a:t>
            </a:r>
            <a:r>
              <a:rPr lang="es-UY" sz="2400" i="1" dirty="0" smtClean="0"/>
              <a:t>Código Tributario </a:t>
            </a:r>
            <a:r>
              <a:rPr lang="es-UY" sz="2400" dirty="0" smtClean="0"/>
              <a:t>define el hecho generador como el presupuesto establecido por la ley para configurar el tributo y cuyo acaecimiento origina la existencia de la obligación.</a:t>
            </a:r>
          </a:p>
          <a:p>
            <a:r>
              <a:rPr lang="es-UY" sz="2400" dirty="0" smtClean="0"/>
              <a:t> Para que el hecho generador se configure se deben verificar todos los aspectos (material, temporal, subjetivo y espacial). </a:t>
            </a:r>
          </a:p>
          <a:p>
            <a:r>
              <a:rPr lang="es-UY" sz="2400" dirty="0" smtClean="0"/>
              <a:t>Basta con que uno no se cumpla, para que no se verifique el hecho generador</a:t>
            </a:r>
            <a:endParaRPr lang="es-UY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UY" sz="32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Aspecto material </a:t>
            </a:r>
            <a:r>
              <a:rPr lang="es-UY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s-UY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s-UY" sz="2000" b="1" dirty="0" smtClean="0"/>
              <a:t>(Artículo 2, Título 10)</a:t>
            </a:r>
            <a:endParaRPr lang="es-UY" sz="20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UY" sz="2400" dirty="0" smtClean="0"/>
              <a:t>El aspecto material define </a:t>
            </a:r>
            <a:r>
              <a:rPr lang="es-UY" sz="2400" b="1" u="sng" dirty="0" smtClean="0"/>
              <a:t>que</a:t>
            </a:r>
            <a:r>
              <a:rPr lang="es-UY" sz="2400" b="1" dirty="0" smtClean="0"/>
              <a:t> </a:t>
            </a:r>
            <a:r>
              <a:rPr lang="es-UY" sz="2400" dirty="0" smtClean="0"/>
              <a:t>es lo que grava el impuesto, es el hecho en sí mismo. Este aspecto abarca la descripción de los hechos económicos para que se configure el impuesto. </a:t>
            </a:r>
          </a:p>
          <a:p>
            <a:r>
              <a:rPr lang="es-UY" sz="2400" dirty="0" smtClean="0"/>
              <a:t> </a:t>
            </a:r>
            <a:r>
              <a:rPr lang="es-UY" sz="2400" b="1" i="1" u="sng" dirty="0" smtClean="0"/>
              <a:t>El IVA grava:</a:t>
            </a:r>
          </a:p>
          <a:p>
            <a:r>
              <a:rPr lang="es-UY" sz="2400" dirty="0" smtClean="0"/>
              <a:t>-  La circulación interna de bienes </a:t>
            </a:r>
          </a:p>
          <a:p>
            <a:r>
              <a:rPr lang="es-UY" sz="2400" dirty="0" smtClean="0"/>
              <a:t>- La prestación de servicios dentro del territorio nacional </a:t>
            </a:r>
          </a:p>
          <a:p>
            <a:r>
              <a:rPr lang="es-UY" sz="2400" dirty="0" smtClean="0"/>
              <a:t>- La introducción de bienes al país </a:t>
            </a:r>
          </a:p>
          <a:p>
            <a:r>
              <a:rPr lang="es-UY" sz="2400" dirty="0" smtClean="0"/>
              <a:t>- La agregación de valor originada en la construcción realizada    sobre inmuebles </a:t>
            </a:r>
          </a:p>
          <a:p>
            <a:pPr>
              <a:buNone/>
            </a:pPr>
            <a:endParaRPr lang="es-UY" dirty="0"/>
          </a:p>
        </p:txBody>
      </p:sp>
      <p:sp>
        <p:nvSpPr>
          <p:cNvPr id="4" name="3 Rectángulo"/>
          <p:cNvSpPr/>
          <p:nvPr/>
        </p:nvSpPr>
        <p:spPr>
          <a:xfrm>
            <a:off x="971600" y="3645024"/>
            <a:ext cx="7128792" cy="504056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 dirty="0">
              <a:noFill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UY" sz="3600" b="1" i="1" dirty="0" smtClean="0"/>
              <a:t/>
            </a:r>
            <a:br>
              <a:rPr lang="es-UY" sz="3600" b="1" i="1" dirty="0" smtClean="0"/>
            </a:br>
            <a:r>
              <a:rPr lang="es-UY" sz="40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Aspecto temporal </a:t>
            </a:r>
            <a:r>
              <a:rPr lang="es-UY" sz="3600" dirty="0" smtClean="0"/>
              <a:t/>
            </a:r>
            <a:br>
              <a:rPr lang="es-UY" sz="3600" dirty="0" smtClean="0"/>
            </a:br>
            <a:r>
              <a:rPr lang="es-UY" sz="2700" dirty="0" smtClean="0"/>
              <a:t>(Artículo 3, Título 10) </a:t>
            </a:r>
            <a:r>
              <a:rPr lang="es-UY" sz="2800" dirty="0" smtClean="0"/>
              <a:t/>
            </a:r>
            <a:br>
              <a:rPr lang="es-UY" sz="2800" dirty="0" smtClean="0"/>
            </a:br>
            <a:endParaRPr lang="es-UY" sz="2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UY" sz="2400" dirty="0" smtClean="0"/>
              <a:t>El aspecto temporal define </a:t>
            </a:r>
            <a:r>
              <a:rPr lang="es-UY" sz="2400" b="1" u="sng" dirty="0" smtClean="0"/>
              <a:t>cuando</a:t>
            </a:r>
            <a:r>
              <a:rPr lang="es-UY" sz="2400" b="1" dirty="0" smtClean="0"/>
              <a:t> </a:t>
            </a:r>
            <a:r>
              <a:rPr lang="es-UY" sz="2400" dirty="0" smtClean="0"/>
              <a:t>debe aplicarse el impuesto. </a:t>
            </a:r>
          </a:p>
          <a:p>
            <a:r>
              <a:rPr lang="es-UY" sz="2000" dirty="0"/>
              <a:t>Según el artículo 3 inciso 1º, el hecho generador se configura con la </a:t>
            </a:r>
            <a:r>
              <a:rPr lang="es-UY" sz="2000" dirty="0" smtClean="0"/>
              <a:t>ejecución </a:t>
            </a:r>
            <a:r>
              <a:rPr lang="es-UY" sz="2000" dirty="0"/>
              <a:t>del servicio, esto es, al finalizar la </a:t>
            </a:r>
            <a:r>
              <a:rPr lang="es-UY" sz="2000" dirty="0" smtClean="0"/>
              <a:t>prestación.</a:t>
            </a:r>
          </a:p>
          <a:p>
            <a:r>
              <a:rPr lang="es-UY" sz="2000" dirty="0" smtClean="0"/>
              <a:t>Los honorarios se consideran devengados cuando el contrato o acto equivalente tenga ejecución mediante la prestación del servicio. Las prestaciones de servicios se presumirán realizadas en la fecha de la factura respectiva.</a:t>
            </a:r>
          </a:p>
          <a:p>
            <a:r>
              <a:rPr lang="es-UY" sz="2000" dirty="0" smtClean="0"/>
              <a:t>No obstante, la Administración podrá autorizar con carácter general, en todas las operaciones del contribuyente, la determinación del impuesto en base a la fecha de los contratos.</a:t>
            </a:r>
          </a:p>
          <a:p>
            <a:endParaRPr lang="es-UY" sz="2400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UY" sz="40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Aspecto espacial </a:t>
            </a:r>
            <a:r>
              <a:rPr lang="es-UY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s-UY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s-UY" sz="2200" dirty="0" smtClean="0"/>
              <a:t>(Artículo 5, Título 10</a:t>
            </a:r>
            <a:r>
              <a:rPr lang="es-UY" sz="2800" dirty="0" smtClean="0"/>
              <a:t>) </a:t>
            </a:r>
            <a:br>
              <a:rPr lang="es-UY" sz="2800" dirty="0" smtClean="0"/>
            </a:br>
            <a:endParaRPr lang="es-UY" sz="2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UY" sz="2400" dirty="0" smtClean="0"/>
              <a:t>El aspecto espacial define </a:t>
            </a:r>
            <a:r>
              <a:rPr lang="es-UY" sz="2400" b="1" u="sng" dirty="0" smtClean="0"/>
              <a:t>donde</a:t>
            </a:r>
            <a:r>
              <a:rPr lang="es-UY" sz="2400" b="1" dirty="0" smtClean="0"/>
              <a:t> </a:t>
            </a:r>
            <a:r>
              <a:rPr lang="es-UY" sz="2400" dirty="0" smtClean="0"/>
              <a:t>se aplica el impuesto. </a:t>
            </a:r>
          </a:p>
          <a:p>
            <a:endParaRPr lang="es-UY" sz="2400" dirty="0" smtClean="0"/>
          </a:p>
          <a:p>
            <a:r>
              <a:rPr lang="es-UY" sz="2400" dirty="0" smtClean="0"/>
              <a:t>De acuerdo al Artículo 5 del Título 10 se encuentran gravadas las operaciones </a:t>
            </a:r>
            <a:r>
              <a:rPr lang="es-UY" sz="2400" b="1" dirty="0" smtClean="0"/>
              <a:t>“…</a:t>
            </a:r>
            <a:r>
              <a:rPr lang="es-UY" sz="2400" b="1" i="1" dirty="0" smtClean="0"/>
              <a:t>realizadas en el territorio nacional, independientemente del lugar en que se haya celebrado el contrato y del domicilio, residencia o nacionalidad de quienes intervengan en las operaciones</a:t>
            </a:r>
            <a:r>
              <a:rPr lang="es-UY" sz="2400" b="1" dirty="0" smtClean="0"/>
              <a:t>…” </a:t>
            </a:r>
          </a:p>
          <a:p>
            <a:endParaRPr lang="es-UY" sz="2400" b="1" dirty="0" smtClean="0"/>
          </a:p>
          <a:p>
            <a:pPr lvl="1"/>
            <a:r>
              <a:rPr lang="es-UY" sz="2000" dirty="0" smtClean="0"/>
              <a:t> </a:t>
            </a:r>
            <a:r>
              <a:rPr lang="es-UY" sz="2000" i="1" dirty="0" smtClean="0"/>
              <a:t>Rige el principio de la territorialidad, siendo de aplicación en todo el territorio nacional.</a:t>
            </a:r>
          </a:p>
          <a:p>
            <a:endParaRPr lang="es-UY" sz="2400" dirty="0" smtClean="0"/>
          </a:p>
          <a:p>
            <a:endParaRPr lang="es-UY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UY" sz="32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s-UY" sz="32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s-UY" sz="32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s-UY" sz="32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s-UY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Aspecto subjetivo </a:t>
            </a:r>
            <a:r>
              <a:rPr lang="es-UY" sz="32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s-UY" sz="32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s-UY" sz="2700" dirty="0" smtClean="0"/>
              <a:t>(Artículo 6, Título 10 y Artículo 1, Decreto 220/998) </a:t>
            </a:r>
            <a:r>
              <a:rPr lang="es-UY" sz="3200" dirty="0" smtClean="0"/>
              <a:t/>
            </a:r>
            <a:br>
              <a:rPr lang="es-UY" sz="3200" dirty="0" smtClean="0"/>
            </a:br>
            <a:r>
              <a:rPr lang="es-UY" sz="32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s-UY" sz="32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es-UY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UY" sz="2400" dirty="0" smtClean="0"/>
              <a:t>El aspecto subjetivo establece </a:t>
            </a:r>
            <a:r>
              <a:rPr lang="es-UY" sz="2400" b="1" u="sng" dirty="0" smtClean="0"/>
              <a:t>quienes</a:t>
            </a:r>
            <a:r>
              <a:rPr lang="es-UY" sz="2400" b="1" dirty="0" smtClean="0"/>
              <a:t> </a:t>
            </a:r>
            <a:r>
              <a:rPr lang="es-UY" sz="2400" dirty="0" smtClean="0"/>
              <a:t>son los sujetos del impuesto:</a:t>
            </a:r>
          </a:p>
          <a:p>
            <a:r>
              <a:rPr lang="es-UY" sz="2400" u="sng" dirty="0" smtClean="0">
                <a:solidFill>
                  <a:srgbClr val="FF0000"/>
                </a:solidFill>
              </a:rPr>
              <a:t>Sujeto activo: </a:t>
            </a:r>
            <a:r>
              <a:rPr lang="es-UY" sz="2400" b="1" dirty="0" smtClean="0"/>
              <a:t>El Estado </a:t>
            </a:r>
            <a:r>
              <a:rPr lang="es-ES" sz="2400" dirty="0" smtClean="0"/>
              <a:t>, actuando como recaudador del impuesto la Dirección General Impositiva (DGI)</a:t>
            </a:r>
            <a:endParaRPr lang="es-UY" sz="2400" b="1" dirty="0" smtClean="0"/>
          </a:p>
          <a:p>
            <a:r>
              <a:rPr lang="es-UY" sz="2400" u="sng" dirty="0" smtClean="0">
                <a:solidFill>
                  <a:srgbClr val="FF0000"/>
                </a:solidFill>
              </a:rPr>
              <a:t>Sujeto pasivo: </a:t>
            </a:r>
            <a:r>
              <a:rPr lang="es-UY" sz="2400" b="1" dirty="0" smtClean="0"/>
              <a:t>Contribuyentes </a:t>
            </a:r>
            <a:endParaRPr lang="es-UY" sz="2400" dirty="0" smtClean="0"/>
          </a:p>
          <a:p>
            <a:r>
              <a:rPr lang="es-UY" sz="2400" dirty="0" smtClean="0"/>
              <a:t>Los sujetos pasivos de IVA, son los intermediarios en la cadena, que son los obligados a pagar ante el fisco. El consumidor final, si bien es quien padece la carga tributaria, no es sujeto pasivo de IVA, salvo en el caso de importación por consumidor final.</a:t>
            </a:r>
          </a:p>
          <a:p>
            <a:endParaRPr lang="es-UY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UY" b="1" dirty="0" smtClean="0"/>
              <a:t> Servicios personales</a:t>
            </a:r>
            <a:br>
              <a:rPr lang="es-UY" b="1" dirty="0" smtClean="0"/>
            </a:br>
            <a:r>
              <a:rPr lang="es-UY" sz="2700" b="1" dirty="0" smtClean="0"/>
              <a:t>(Art. 6 Titulo 10)</a:t>
            </a:r>
            <a:endParaRPr lang="es-UY" sz="27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UY" sz="2000" dirty="0" smtClean="0"/>
          </a:p>
          <a:p>
            <a:r>
              <a:rPr lang="es-ES" sz="2000" b="1" i="1" dirty="0" smtClean="0"/>
              <a:t>Artículo 6º.- Sujetos pasivos.-</a:t>
            </a:r>
            <a:r>
              <a:rPr lang="es-ES" sz="2000" i="1" dirty="0" smtClean="0"/>
              <a:t> Serán contribuyentes: A) …; B) …; </a:t>
            </a:r>
            <a:r>
              <a:rPr lang="es-ES" sz="2000" i="1" dirty="0" smtClean="0">
                <a:solidFill>
                  <a:schemeClr val="accent1"/>
                </a:solidFill>
              </a:rPr>
              <a:t>C) Quienes perciban retribuciones por servicios personales prestados fuera de la relación de dependencia, no comprendidos en los literales anteriores, de acuerdo a lo dispuesto por el artículo 34 del Impuesto a las Rentas de las Personas Físicas.</a:t>
            </a:r>
            <a:endParaRPr lang="es-UY" sz="2000" dirty="0" smtClean="0">
              <a:solidFill>
                <a:schemeClr val="accent1"/>
              </a:solidFill>
            </a:endParaRPr>
          </a:p>
          <a:p>
            <a:r>
              <a:rPr lang="es-UY" sz="2000" dirty="0" smtClean="0"/>
              <a:t>Tributan bajo este régimen quienes presten servicios personales fuera de la relación de dependencia, sean estos profesionales o no profesionales, siempre que no hayan realizado la opción de tributar el IRAE, o deban tributarlo preceptivamente.</a:t>
            </a:r>
          </a:p>
          <a:p>
            <a:r>
              <a:rPr lang="es-UY" sz="2000" dirty="0" smtClean="0"/>
              <a:t>Quedan comprendidas las prestaciones de servicios realizadas en territorio nacional quedando excluidos los realizados íntegramente en el exterior.</a:t>
            </a:r>
          </a:p>
          <a:p>
            <a:endParaRPr lang="es-UY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3384</TotalTime>
  <Words>3073</Words>
  <Application>Microsoft Office PowerPoint</Application>
  <PresentationFormat>Presentación en pantalla (4:3)</PresentationFormat>
  <Paragraphs>236</Paragraphs>
  <Slides>32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3" baseType="lpstr">
      <vt:lpstr>Tema de Office</vt:lpstr>
      <vt:lpstr>IMPUESTO AL VALOR AGREGADO</vt:lpstr>
      <vt:lpstr>CARACTERISTICAS</vt:lpstr>
      <vt:lpstr>NATURALEZA JURÍDICA</vt:lpstr>
      <vt:lpstr>HECHO GENERADOR</vt:lpstr>
      <vt:lpstr>Aspecto material  (Artículo 2, Título 10)</vt:lpstr>
      <vt:lpstr> Aspecto temporal  (Artículo 3, Título 10)  </vt:lpstr>
      <vt:lpstr>Aspecto espacial  (Artículo 5, Título 10)  </vt:lpstr>
      <vt:lpstr>   Aspecto subjetivo  (Artículo 6, Título 10 y Artículo 1, Decreto 220/998)   </vt:lpstr>
      <vt:lpstr> Servicios personales (Art. 6 Titulo 10)</vt:lpstr>
      <vt:lpstr>Exoneraciones</vt:lpstr>
      <vt:lpstr>Monto imponible  (Artículo 12, Título10) </vt:lpstr>
      <vt:lpstr>SITUACIONES ESPECIALES</vt:lpstr>
      <vt:lpstr>SITUACIONES ESPECIALES</vt:lpstr>
      <vt:lpstr>ALICUOTAS DEL IVA  Artículos 34 a 36 Titulo 10 </vt:lpstr>
      <vt:lpstr>Base de cálculo  (Artículo 13 y 14, Título 10, Artículo 118, Decreto 220/998)  </vt:lpstr>
      <vt:lpstr>LIQUIDACION DEL IVA</vt:lpstr>
      <vt:lpstr>Operaciones en moneda extranjera Art. 114 Dto. 220/98</vt:lpstr>
      <vt:lpstr>FACTURACION  Artículo 88 del Título 10 </vt:lpstr>
      <vt:lpstr>FACTURACION ELECTRONICA</vt:lpstr>
      <vt:lpstr>FACTURACION ELECTRONICA</vt:lpstr>
      <vt:lpstr>FACTURACION ELECTRONICA</vt:lpstr>
      <vt:lpstr>FACTURACION ELECTRONICA</vt:lpstr>
      <vt:lpstr>Requisitos para emitir facturas electrónicas</vt:lpstr>
      <vt:lpstr>Pasos y requisitos para ingresar al régimen de factura electrónica </vt:lpstr>
      <vt:lpstr>MODELO FACTURA ELECTRONICA</vt:lpstr>
      <vt:lpstr>Tratamiento del IVA compras (Art. 124 Dto. 220/98)</vt:lpstr>
      <vt:lpstr>Tratamiento del IVA compras (Art. 126Dto. 220/98)</vt:lpstr>
      <vt:lpstr>Cómo se determinan los anticipos Art. 144 Dto. 220/98</vt:lpstr>
      <vt:lpstr>PAGOS</vt:lpstr>
      <vt:lpstr>CALENDARIO DE PAGOS</vt:lpstr>
      <vt:lpstr>Cuál es el tratamiento del IVA en caso de surgir un crédito al cierre del ejercicio</vt:lpstr>
      <vt:lpstr>Declaración jurada  Art. 161 Dto. 220/98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IMPUESTO AL VALOR AGREGADO</dc:title>
  <dc:creator>Ana</dc:creator>
  <cp:lastModifiedBy>anacampana32@gmail.com</cp:lastModifiedBy>
  <cp:revision>120</cp:revision>
  <dcterms:created xsi:type="dcterms:W3CDTF">2021-04-25T01:22:19Z</dcterms:created>
  <dcterms:modified xsi:type="dcterms:W3CDTF">2026-04-27T00:46:39Z</dcterms:modified>
</cp:coreProperties>
</file>