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2" r:id="rId5"/>
    <p:sldId id="263" r:id="rId6"/>
    <p:sldId id="264" r:id="rId7"/>
    <p:sldId id="265" r:id="rId8"/>
    <p:sldId id="266" r:id="rId9"/>
    <p:sldId id="267" r:id="rId10"/>
    <p:sldId id="268" r:id="rId11"/>
    <p:sldId id="260" r:id="rId12"/>
    <p:sldId id="261" r:id="rId13"/>
    <p:sldId id="270"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6D385C-9D26-49D5-9105-FF240ECAC9EE}" type="datetimeFigureOut">
              <a:rPr lang="es-ES" smtClean="0"/>
              <a:pPr/>
              <a:t>24/03/2026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BA809CD-2E81-4C94-9C4D-FDD404EF05ED}"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6D385C-9D26-49D5-9105-FF240ECAC9EE}" type="datetimeFigureOut">
              <a:rPr lang="es-ES" smtClean="0"/>
              <a:pPr/>
              <a:t>24/03/2026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A809CD-2E81-4C94-9C4D-FDD404EF05ED}"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428604"/>
            <a:ext cx="7172348" cy="1428760"/>
          </a:xfrm>
        </p:spPr>
        <p:txBody>
          <a:bodyPr>
            <a:normAutofit fontScale="90000"/>
          </a:bodyPr>
          <a:lstStyle/>
          <a:p>
            <a:r>
              <a:rPr lang="es-ES" b="1" dirty="0" smtClean="0">
                <a:solidFill>
                  <a:schemeClr val="accent1"/>
                </a:solidFill>
              </a:rPr>
              <a:t>ITP POR CAUSA DE MUERTE O AUSENCIA</a:t>
            </a:r>
            <a:endParaRPr lang="es-ES" b="1" dirty="0">
              <a:solidFill>
                <a:schemeClr val="accent1"/>
              </a:solidFill>
            </a:endParaRPr>
          </a:p>
        </p:txBody>
      </p:sp>
      <p:sp>
        <p:nvSpPr>
          <p:cNvPr id="3" name="2 Subtítulo"/>
          <p:cNvSpPr>
            <a:spLocks noGrp="1"/>
          </p:cNvSpPr>
          <p:nvPr>
            <p:ph type="subTitle" idx="1"/>
          </p:nvPr>
        </p:nvSpPr>
        <p:spPr/>
        <p:txBody>
          <a:bodyPr/>
          <a:lstStyle/>
          <a:p>
            <a:r>
              <a:rPr lang="es-ES" b="1" dirty="0" smtClean="0">
                <a:solidFill>
                  <a:schemeClr val="accent2"/>
                </a:solidFill>
              </a:rPr>
              <a:t>Art 1. E T19TO.</a:t>
            </a:r>
            <a:endParaRPr lang="es-ES" b="1" dirty="0">
              <a:solidFill>
                <a:schemeClr val="accent2"/>
              </a:solidFill>
            </a:endParaRPr>
          </a:p>
        </p:txBody>
      </p:sp>
      <p:pic>
        <p:nvPicPr>
          <p:cNvPr id="4" name="3 Imagen" descr="Realizar el testamento da tranquilidad"/>
          <p:cNvPicPr/>
          <p:nvPr/>
        </p:nvPicPr>
        <p:blipFill>
          <a:blip r:embed="rId2" cstate="print"/>
          <a:srcRect/>
          <a:stretch>
            <a:fillRect/>
          </a:stretch>
        </p:blipFill>
        <p:spPr bwMode="auto">
          <a:xfrm>
            <a:off x="2071670" y="2071678"/>
            <a:ext cx="4986036" cy="4143404"/>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solidFill>
                  <a:schemeClr val="tx2">
                    <a:lumMod val="60000"/>
                    <a:lumOff val="40000"/>
                  </a:schemeClr>
                </a:solidFill>
              </a:rPr>
              <a:t>MONTO IMPONIBLE </a:t>
            </a:r>
            <a:r>
              <a:rPr lang="es-ES" sz="2700" b="1" dirty="0" smtClean="0">
                <a:solidFill>
                  <a:schemeClr val="tx2">
                    <a:lumMod val="60000"/>
                    <a:lumOff val="40000"/>
                  </a:schemeClr>
                </a:solidFill>
              </a:rPr>
              <a:t>Art 4 Decreto 252/98</a:t>
            </a:r>
            <a:r>
              <a:rPr lang="es-ES" sz="2700" dirty="0" smtClean="0"/>
              <a:t>.</a:t>
            </a:r>
            <a:endParaRPr lang="es-ES" sz="2700" dirty="0"/>
          </a:p>
        </p:txBody>
      </p:sp>
      <p:sp>
        <p:nvSpPr>
          <p:cNvPr id="3" name="2 Marcador de contenido"/>
          <p:cNvSpPr>
            <a:spLocks noGrp="1"/>
          </p:cNvSpPr>
          <p:nvPr>
            <p:ph idx="1"/>
          </p:nvPr>
        </p:nvSpPr>
        <p:spPr/>
        <p:txBody>
          <a:bodyPr/>
          <a:lstStyle/>
          <a:p>
            <a:r>
              <a:rPr lang="es-ES" dirty="0" smtClean="0"/>
              <a:t>Tanto el valor real como el coeficiente de actualización deben ser vigentes a la fecha que se configura el hecho generador, es decir fecha de fallecimiento del causante o que queda ejecutoriada la posesión definitiva.</a:t>
            </a:r>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b="1" cap="all" dirty="0" smtClean="0"/>
              <a:t/>
            </a:r>
            <a:br>
              <a:rPr lang="es-UY" b="1" cap="all" dirty="0" smtClean="0"/>
            </a:br>
            <a:r>
              <a:rPr lang="es-UY" b="1" cap="all" dirty="0" smtClean="0">
                <a:solidFill>
                  <a:schemeClr val="tx2">
                    <a:lumMod val="60000"/>
                    <a:lumOff val="40000"/>
                  </a:schemeClr>
                </a:solidFill>
              </a:rPr>
              <a:t>Tasas </a:t>
            </a:r>
            <a:r>
              <a:rPr lang="es-UY" sz="3100" b="1" cap="all" dirty="0" smtClean="0">
                <a:solidFill>
                  <a:schemeClr val="tx2">
                    <a:lumMod val="60000"/>
                    <a:lumOff val="40000"/>
                  </a:schemeClr>
                </a:solidFill>
              </a:rPr>
              <a:t>(Art. 7 T19 TO)</a:t>
            </a:r>
            <a:r>
              <a:rPr lang="es-ES" b="1" cap="all" dirty="0"/>
              <a:t/>
            </a:r>
            <a:br>
              <a:rPr lang="es-ES" b="1" cap="all" dirty="0"/>
            </a:br>
            <a:endParaRPr lang="es-ES" dirty="0"/>
          </a:p>
        </p:txBody>
      </p:sp>
      <p:sp>
        <p:nvSpPr>
          <p:cNvPr id="3" name="2 Marcador de contenido"/>
          <p:cNvSpPr>
            <a:spLocks noGrp="1"/>
          </p:cNvSpPr>
          <p:nvPr>
            <p:ph idx="1"/>
          </p:nvPr>
        </p:nvSpPr>
        <p:spPr/>
        <p:txBody>
          <a:bodyPr>
            <a:normAutofit/>
          </a:bodyPr>
          <a:lstStyle/>
          <a:p>
            <a:pPr lvl="0"/>
            <a:r>
              <a:rPr lang="es-ES" sz="2400" dirty="0" smtClean="0"/>
              <a:t>Herederos o legatarios en línea recta ascendente o descendente con el causante : 3% </a:t>
            </a:r>
          </a:p>
          <a:p>
            <a:pPr lvl="0"/>
            <a:endParaRPr lang="es-ES" sz="2400" dirty="0" smtClean="0"/>
          </a:p>
          <a:p>
            <a:pPr lvl="1"/>
            <a:r>
              <a:rPr lang="es-ES" sz="2000" i="1" dirty="0" smtClean="0"/>
              <a:t>Esto en cumplimiento del art 48 inc.2 de la Constitución que establece: “La línea recta ascendente y la descendente tendrán un tratamiento diferencial en las leyes impositivas” Los hijos y padres adoptivos no son parientes por consanguinidad y por lo tanto no integran el concepto anterior y pagan por el 4%. </a:t>
            </a:r>
          </a:p>
          <a:p>
            <a:pPr lvl="1"/>
            <a:endParaRPr lang="es-ES" sz="2000" i="1" dirty="0" smtClean="0"/>
          </a:p>
          <a:p>
            <a:pPr lvl="0"/>
            <a:r>
              <a:rPr lang="es-ES" sz="2400" dirty="0" smtClean="0"/>
              <a:t>Herederos y legatarios fuera de la línea recta ascendente y descendente y beneficiarios en la posesión definitiva de los bienes del ausente: 4%</a:t>
            </a:r>
            <a:endParaRPr lang="es-ES" sz="2400"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tx2">
                    <a:lumMod val="60000"/>
                    <a:lumOff val="40000"/>
                  </a:schemeClr>
                </a:solidFill>
              </a:rPr>
              <a:t> PAGO</a:t>
            </a:r>
            <a:endParaRPr lang="es-ES" b="1" dirty="0">
              <a:solidFill>
                <a:schemeClr val="tx2">
                  <a:lumMod val="60000"/>
                  <a:lumOff val="40000"/>
                </a:schemeClr>
              </a:solidFill>
            </a:endParaRPr>
          </a:p>
        </p:txBody>
      </p:sp>
      <p:sp>
        <p:nvSpPr>
          <p:cNvPr id="3" name="2 Marcador de contenido"/>
          <p:cNvSpPr>
            <a:spLocks noGrp="1"/>
          </p:cNvSpPr>
          <p:nvPr>
            <p:ph idx="1"/>
          </p:nvPr>
        </p:nvSpPr>
        <p:spPr/>
        <p:txBody>
          <a:bodyPr>
            <a:normAutofit/>
          </a:bodyPr>
          <a:lstStyle/>
          <a:p>
            <a:r>
              <a:rPr lang="es-ES" sz="2400" dirty="0" smtClean="0"/>
              <a:t>PAGO: </a:t>
            </a:r>
          </a:p>
          <a:p>
            <a:r>
              <a:rPr lang="es-ES" sz="2400" dirty="0" smtClean="0"/>
              <a:t>Art 29 CT. Tanto la declaración jurada como el pago lo realizan los herederos, el boleto de pago es con la cédula de uno de ellos.</a:t>
            </a:r>
          </a:p>
          <a:p>
            <a:endParaRPr lang="es-ES" sz="2400" dirty="0" smtClean="0"/>
          </a:p>
          <a:p>
            <a:r>
              <a:rPr lang="es-UY" sz="2400" dirty="0" smtClean="0"/>
              <a:t>PLAZO:</a:t>
            </a:r>
            <a:endParaRPr lang="es-ES" sz="2400" dirty="0"/>
          </a:p>
          <a:p>
            <a:r>
              <a:rPr lang="es-ES" sz="2400" dirty="0" smtClean="0"/>
              <a:t>Art. 15 Decreto 252/98, un año a contar del fallecimiento o de que quede ejecutoriada la sentencia. La forma práctica que utiliza la DGI para el cómputo del plazo consiste en que vence el mismo día de la muerte del causante al año siguiente sin importar que el año fuere bisiesto.</a:t>
            </a:r>
          </a:p>
          <a:p>
            <a:endParaRPr lang="es-E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tx2">
                    <a:lumMod val="60000"/>
                    <a:lumOff val="40000"/>
                  </a:schemeClr>
                </a:solidFill>
              </a:rPr>
              <a:t>PRESCRIPCIÓN</a:t>
            </a:r>
            <a:endParaRPr lang="es-ES" b="1" dirty="0">
              <a:solidFill>
                <a:schemeClr val="tx2">
                  <a:lumMod val="60000"/>
                  <a:lumOff val="40000"/>
                </a:schemeClr>
              </a:solidFill>
            </a:endParaRPr>
          </a:p>
        </p:txBody>
      </p:sp>
      <p:sp>
        <p:nvSpPr>
          <p:cNvPr id="3" name="2 Marcador de contenido"/>
          <p:cNvSpPr>
            <a:spLocks noGrp="1"/>
          </p:cNvSpPr>
          <p:nvPr>
            <p:ph idx="1"/>
          </p:nvPr>
        </p:nvSpPr>
        <p:spPr/>
        <p:txBody>
          <a:bodyPr>
            <a:normAutofit lnSpcReduction="10000"/>
          </a:bodyPr>
          <a:lstStyle/>
          <a:p>
            <a:r>
              <a:rPr lang="es-ES" sz="2400" b="1" dirty="0" smtClean="0"/>
              <a:t>Se aplica el Código Tributario</a:t>
            </a:r>
          </a:p>
          <a:p>
            <a:r>
              <a:rPr lang="es-ES" sz="2400" dirty="0" smtClean="0"/>
              <a:t>El CT en el Art. 38 dispone: (Prescripción).- </a:t>
            </a:r>
            <a:r>
              <a:rPr lang="es-ES" sz="2200" i="1" dirty="0" smtClean="0"/>
              <a:t>El derecho al cobro de los tributos prescribirá a los cinco años contados a partir de la terminación del año civil en que se produjo el hecho gravado; para los impuestos de carácter anual que gravan ingresos o utilidades se entenderá que el hecho gravado se produce </a:t>
            </a:r>
            <a:r>
              <a:rPr lang="es-ES" sz="2200" i="1" u="sng" dirty="0" smtClean="0"/>
              <a:t>al cierre del ejercicio económico</a:t>
            </a:r>
            <a:r>
              <a:rPr lang="es-ES" sz="2200" i="1" dirty="0" smtClean="0"/>
              <a:t>. </a:t>
            </a:r>
          </a:p>
          <a:p>
            <a:r>
              <a:rPr lang="es-ES" sz="2200" i="1" dirty="0" smtClean="0"/>
              <a:t>El término se amplía en los siguientes casos: El término de prescripción </a:t>
            </a:r>
            <a:r>
              <a:rPr lang="es-ES" sz="2200" b="1" i="1" dirty="0" smtClean="0"/>
              <a:t>se ampliará a diez años </a:t>
            </a:r>
            <a:r>
              <a:rPr lang="es-ES" sz="2200" i="1" dirty="0" smtClean="0"/>
              <a:t>cuando el contribuyente o responsable haya incurrido en defraudación, no cumpla con las obligaciones de inscribirse, de denunciar el acaecimiento del hecho generador, de presentar las declaraciones, y, en los casos en que el tributo se determina por el organismo recaudador, cuando éste no tuvo conocimiento del hecho.</a:t>
            </a:r>
            <a:endParaRPr lang="es-ES" sz="2200"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dirty="0" smtClean="0">
                <a:solidFill>
                  <a:schemeClr val="tx2">
                    <a:lumMod val="60000"/>
                    <a:lumOff val="40000"/>
                  </a:schemeClr>
                </a:solidFill>
              </a:rPr>
              <a:t>ITP MORTIS CAUSA</a:t>
            </a:r>
            <a:endParaRPr lang="es-ES" b="1" dirty="0">
              <a:solidFill>
                <a:schemeClr val="tx2">
                  <a:lumMod val="60000"/>
                  <a:lumOff val="40000"/>
                </a:schemeClr>
              </a:solidFill>
            </a:endParaRPr>
          </a:p>
        </p:txBody>
      </p:sp>
      <p:sp>
        <p:nvSpPr>
          <p:cNvPr id="3" name="2 Marcador de contenido"/>
          <p:cNvSpPr>
            <a:spLocks noGrp="1"/>
          </p:cNvSpPr>
          <p:nvPr>
            <p:ph idx="1"/>
          </p:nvPr>
        </p:nvSpPr>
        <p:spPr>
          <a:xfrm>
            <a:off x="457200" y="1357298"/>
            <a:ext cx="8229600" cy="4768865"/>
          </a:xfrm>
        </p:spPr>
        <p:txBody>
          <a:bodyPr>
            <a:normAutofit lnSpcReduction="10000"/>
          </a:bodyPr>
          <a:lstStyle/>
          <a:p>
            <a:r>
              <a:rPr lang="es-ES" sz="2400" dirty="0"/>
              <a:t>L</a:t>
            </a:r>
            <a:r>
              <a:rPr lang="es-ES" sz="2400" dirty="0" smtClean="0"/>
              <a:t>ey16.320 de 1/11/92, vigente desde el 1º de enero de 1993., que en su art. 481 incorporó el literal E).</a:t>
            </a:r>
          </a:p>
          <a:p>
            <a:r>
              <a:rPr lang="es-ES" sz="2400" dirty="0" smtClean="0"/>
              <a:t>Concepto. CAUSA DE MUERTE: </a:t>
            </a:r>
          </a:p>
          <a:p>
            <a:pPr lvl="1"/>
            <a:r>
              <a:rPr lang="es-ES" sz="2400" dirty="0" smtClean="0"/>
              <a:t>Art. 776 C.C. establece que:”La sucesión o herencia, modo universal de adquirir, es la acción de suceder al difunto y representarle en todos sus derechos y obligaciones que no se extinguen por la muerte. </a:t>
            </a:r>
          </a:p>
          <a:p>
            <a:pPr lvl="1">
              <a:buNone/>
            </a:pPr>
            <a:endParaRPr lang="es-ES" sz="2400" dirty="0" smtClean="0"/>
          </a:p>
          <a:p>
            <a:pPr lvl="1"/>
            <a:r>
              <a:rPr lang="es-ES" sz="2400" dirty="0" smtClean="0"/>
              <a:t>Se llama heredero el que sucede en estos derechos y obligaciones”</a:t>
            </a:r>
          </a:p>
          <a:p>
            <a:pPr lvl="1"/>
            <a:r>
              <a:rPr lang="es-ES" sz="2400" dirty="0" smtClean="0"/>
              <a:t>Requisitos de la sucesión mortis causa: La apertura de la sucesión y la existencia del sucesor al abrirse la sucesión. (Art.1038 C.C).</a:t>
            </a:r>
          </a:p>
          <a:p>
            <a:pPr lvl="1"/>
            <a:endParaRPr lang="es-E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sz="4000" b="1" cap="all" dirty="0" smtClean="0"/>
              <a:t/>
            </a:r>
            <a:br>
              <a:rPr lang="es-UY" sz="4000" b="1" cap="all" dirty="0" smtClean="0"/>
            </a:br>
            <a:r>
              <a:rPr lang="es-UY" sz="4000" b="1" cap="all" dirty="0" smtClean="0">
                <a:solidFill>
                  <a:schemeClr val="tx2">
                    <a:lumMod val="60000"/>
                    <a:lumOff val="40000"/>
                  </a:schemeClr>
                </a:solidFill>
              </a:rPr>
              <a:t>CONFIGURACION </a:t>
            </a:r>
            <a:r>
              <a:rPr lang="es-UY" sz="4000" b="1" cap="all" dirty="0">
                <a:solidFill>
                  <a:schemeClr val="tx2">
                    <a:lumMod val="60000"/>
                    <a:lumOff val="40000"/>
                  </a:schemeClr>
                </a:solidFill>
              </a:rPr>
              <a:t>DEL HECHO GENERADOR</a:t>
            </a:r>
            <a:r>
              <a:rPr lang="es-ES" b="1" cap="all" dirty="0"/>
              <a:t/>
            </a:r>
            <a:br>
              <a:rPr lang="es-ES" b="1" cap="all" dirty="0"/>
            </a:br>
            <a:endParaRPr lang="es-ES" dirty="0"/>
          </a:p>
        </p:txBody>
      </p:sp>
      <p:sp>
        <p:nvSpPr>
          <p:cNvPr id="3" name="2 Marcador de contenido"/>
          <p:cNvSpPr>
            <a:spLocks noGrp="1"/>
          </p:cNvSpPr>
          <p:nvPr>
            <p:ph idx="1"/>
          </p:nvPr>
        </p:nvSpPr>
        <p:spPr/>
        <p:txBody>
          <a:bodyPr>
            <a:normAutofit/>
          </a:bodyPr>
          <a:lstStyle/>
          <a:p>
            <a:pPr lvl="0"/>
            <a:r>
              <a:rPr lang="es-UY" sz="2400" dirty="0" smtClean="0"/>
              <a:t>En </a:t>
            </a:r>
            <a:r>
              <a:rPr lang="es-UY" sz="2400" dirty="0"/>
              <a:t>la trasmisión de bienes por causa de </a:t>
            </a:r>
            <a:r>
              <a:rPr lang="es-UY" sz="2400" dirty="0" smtClean="0"/>
              <a:t>muerte </a:t>
            </a:r>
            <a:r>
              <a:rPr lang="es-UY" sz="2400" dirty="0"/>
              <a:t>el hecho generador se configura con la apertura legal de la sucesión, o sea en la fecha de fallecimiento del </a:t>
            </a:r>
            <a:r>
              <a:rPr lang="es-UY" sz="2400" dirty="0" smtClean="0"/>
              <a:t>causante. </a:t>
            </a:r>
          </a:p>
          <a:p>
            <a:pPr lvl="0"/>
            <a:endParaRPr lang="es-ES" sz="2400" dirty="0"/>
          </a:p>
          <a:p>
            <a:r>
              <a:rPr lang="es-UY" sz="2400" dirty="0" smtClean="0"/>
              <a:t>En </a:t>
            </a:r>
            <a:r>
              <a:rPr lang="es-UY" sz="2400" dirty="0"/>
              <a:t>la trasmisión de bienes inmuebles como consecuencia de la posesión definitiva de los bienes del ausente, cuyo hecho generador se configura cuando queda ejecutoriado el auto que declara definitiva la posesión. </a:t>
            </a:r>
            <a:endParaRPr lang="es-ES" sz="2400" dirty="0"/>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tx2">
                    <a:lumMod val="60000"/>
                    <a:lumOff val="40000"/>
                  </a:schemeClr>
                </a:solidFill>
              </a:rPr>
              <a:t>ASPECTO MATERIAL</a:t>
            </a:r>
            <a:endParaRPr lang="es-ES" b="1" dirty="0">
              <a:solidFill>
                <a:schemeClr val="tx2">
                  <a:lumMod val="60000"/>
                  <a:lumOff val="40000"/>
                </a:schemeClr>
              </a:solidFill>
            </a:endParaRPr>
          </a:p>
        </p:txBody>
      </p:sp>
      <p:sp>
        <p:nvSpPr>
          <p:cNvPr id="3" name="2 Marcador de contenido"/>
          <p:cNvSpPr>
            <a:spLocks noGrp="1"/>
          </p:cNvSpPr>
          <p:nvPr>
            <p:ph idx="1"/>
          </p:nvPr>
        </p:nvSpPr>
        <p:spPr/>
        <p:txBody>
          <a:bodyPr>
            <a:normAutofit fontScale="85000" lnSpcReduction="10000"/>
          </a:bodyPr>
          <a:lstStyle/>
          <a:p>
            <a:r>
              <a:rPr lang="es-ES" dirty="0" smtClean="0"/>
              <a:t> El art.1 E del T19 TO señala que están gravadas las “trasmisión de bienes inmuebles por el modo sucesión o por la posesión definitiva de los bienes del ausente”.</a:t>
            </a:r>
          </a:p>
          <a:p>
            <a:endParaRPr lang="es-ES" dirty="0" smtClean="0"/>
          </a:p>
          <a:p>
            <a:r>
              <a:rPr lang="es-ES" b="1" dirty="0" smtClean="0"/>
              <a:t> El ART.12. Decreto 252/98 establece el Concepto de trasmisión:</a:t>
            </a:r>
            <a:r>
              <a:rPr lang="es-ES" dirty="0" smtClean="0"/>
              <a:t> </a:t>
            </a:r>
            <a:r>
              <a:rPr lang="es-ES" sz="2800" i="1" dirty="0" smtClean="0"/>
              <a:t>Solo comprende la enajenación </a:t>
            </a:r>
            <a:r>
              <a:rPr lang="es-ES" sz="2800" b="1" i="1" dirty="0" smtClean="0">
                <a:solidFill>
                  <a:srgbClr val="FF0000"/>
                </a:solidFill>
              </a:rPr>
              <a:t>del dominio pleno </a:t>
            </a:r>
            <a:r>
              <a:rPr lang="es-ES" sz="2800" i="1" dirty="0" smtClean="0"/>
              <a:t>por lo tanto quedan afuera la trasmisión del dominio desmembrado (nuda propiedad, porque los derechos de usufructo, uso, habitación que era titular el causante se extinguen con la muerte), institución de derecho de usufructo, derechos posesorios, derechos de promitente comprador, derechos de promitente vendedor.</a:t>
            </a:r>
            <a:endParaRPr lang="es-ES" sz="28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3600" b="1" dirty="0" smtClean="0">
                <a:solidFill>
                  <a:schemeClr val="tx2">
                    <a:lumMod val="60000"/>
                    <a:lumOff val="40000"/>
                  </a:schemeClr>
                </a:solidFill>
              </a:rPr>
              <a:t>ASPECTO TEMPORAL.- </a:t>
            </a:r>
            <a:r>
              <a:rPr lang="es-ES" sz="2800" b="1" dirty="0" smtClean="0">
                <a:solidFill>
                  <a:schemeClr val="tx2">
                    <a:lumMod val="60000"/>
                    <a:lumOff val="40000"/>
                  </a:schemeClr>
                </a:solidFill>
              </a:rPr>
              <a:t>Art. 13 Decreto 252/98</a:t>
            </a:r>
            <a:endParaRPr lang="es-ES" sz="2800" b="1" dirty="0">
              <a:solidFill>
                <a:schemeClr val="tx2">
                  <a:lumMod val="60000"/>
                  <a:lumOff val="40000"/>
                </a:schemeClr>
              </a:solidFill>
            </a:endParaRPr>
          </a:p>
        </p:txBody>
      </p:sp>
      <p:sp>
        <p:nvSpPr>
          <p:cNvPr id="3" name="2 Marcador de contenido"/>
          <p:cNvSpPr>
            <a:spLocks noGrp="1"/>
          </p:cNvSpPr>
          <p:nvPr>
            <p:ph idx="1"/>
          </p:nvPr>
        </p:nvSpPr>
        <p:spPr/>
        <p:txBody>
          <a:bodyPr>
            <a:normAutofit/>
          </a:bodyPr>
          <a:lstStyle/>
          <a:p>
            <a:r>
              <a:rPr lang="es-ES" sz="2400" dirty="0" smtClean="0"/>
              <a:t>Por causa de muerte: fecha de apertura legal o sea fecha de fallecimiento del causante (cuya apertura legal sea posterior al 31/12/92)</a:t>
            </a:r>
          </a:p>
          <a:p>
            <a:endParaRPr lang="es-ES" sz="2400" dirty="0" smtClean="0"/>
          </a:p>
          <a:p>
            <a:r>
              <a:rPr lang="es-ES" sz="2400" dirty="0" smtClean="0"/>
              <a:t>Ausencia : fecha en que quede ejecutoriado el auto que declare definitiva la posesión de los bienes del ausente (que hayan quedado ejecutoriadas con posterioridad al 31/12/92) </a:t>
            </a:r>
          </a:p>
          <a:p>
            <a:endParaRPr lang="es-ES" sz="2400" dirty="0" smtClean="0"/>
          </a:p>
          <a:p>
            <a:r>
              <a:rPr lang="es-ES" sz="2400" dirty="0" smtClean="0"/>
              <a:t>Es decir a partir del 1º de enero de 1993.</a:t>
            </a:r>
            <a:endParaRPr lang="es-E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tx2">
                    <a:lumMod val="60000"/>
                    <a:lumOff val="40000"/>
                  </a:schemeClr>
                </a:solidFill>
              </a:rPr>
              <a:t>ASPECTO ESPACIAL</a:t>
            </a:r>
            <a:endParaRPr lang="es-ES" b="1" dirty="0">
              <a:solidFill>
                <a:schemeClr val="tx2">
                  <a:lumMod val="60000"/>
                  <a:lumOff val="40000"/>
                </a:schemeClr>
              </a:solidFill>
            </a:endParaRPr>
          </a:p>
        </p:txBody>
      </p:sp>
      <p:sp>
        <p:nvSpPr>
          <p:cNvPr id="3" name="2 Marcador de contenido"/>
          <p:cNvSpPr>
            <a:spLocks noGrp="1"/>
          </p:cNvSpPr>
          <p:nvPr>
            <p:ph idx="1"/>
          </p:nvPr>
        </p:nvSpPr>
        <p:spPr/>
        <p:txBody>
          <a:bodyPr>
            <a:normAutofit/>
          </a:bodyPr>
          <a:lstStyle/>
          <a:p>
            <a:r>
              <a:rPr lang="es-ES" sz="2400" b="1" dirty="0" smtClean="0"/>
              <a:t>Deben ser bienes inmuebles ubicados en el territorio nacional </a:t>
            </a:r>
            <a:r>
              <a:rPr lang="es-ES" sz="2400" dirty="0" smtClean="0"/>
              <a:t>, ello trae como consecuencia que un causante fallecido en nuestro territorio, que trasmite la propiedad plena de inmuebles ubicados en el extranjero no configuran hecho generador, y a la inversa, un causante fallecido en el extranjero que trasmite la propiedad plena de inmuebles ubicados en nuestro territorio configura hecho generador y los plazos se cuentan desde el fallecimiento del causante.</a:t>
            </a:r>
            <a:endParaRPr lang="es-E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tx2">
                    <a:lumMod val="60000"/>
                    <a:lumOff val="40000"/>
                  </a:schemeClr>
                </a:solidFill>
              </a:rPr>
              <a:t>ASPECTO SUBJETIVO</a:t>
            </a:r>
            <a:endParaRPr lang="es-ES" b="1" dirty="0">
              <a:solidFill>
                <a:schemeClr val="tx2">
                  <a:lumMod val="60000"/>
                  <a:lumOff val="40000"/>
                </a:schemeClr>
              </a:solidFill>
            </a:endParaRPr>
          </a:p>
        </p:txBody>
      </p:sp>
      <p:sp>
        <p:nvSpPr>
          <p:cNvPr id="3" name="2 Marcador de contenido"/>
          <p:cNvSpPr>
            <a:spLocks noGrp="1"/>
          </p:cNvSpPr>
          <p:nvPr>
            <p:ph idx="1"/>
          </p:nvPr>
        </p:nvSpPr>
        <p:spPr/>
        <p:txBody>
          <a:bodyPr/>
          <a:lstStyle/>
          <a:p>
            <a:r>
              <a:rPr lang="es-ES" dirty="0" smtClean="0"/>
              <a:t>SUJETO ACTIVO:  </a:t>
            </a:r>
            <a:r>
              <a:rPr lang="es-ES" sz="2800" dirty="0" smtClean="0"/>
              <a:t>El Estado y lo recauda la DGI.</a:t>
            </a:r>
            <a:r>
              <a:rPr lang="es-ES" dirty="0" smtClean="0"/>
              <a:t> </a:t>
            </a:r>
          </a:p>
          <a:p>
            <a:pPr>
              <a:buNone/>
            </a:pPr>
            <a:endParaRPr lang="es-ES" dirty="0" smtClean="0"/>
          </a:p>
          <a:p>
            <a:r>
              <a:rPr lang="es-ES" dirty="0" smtClean="0"/>
              <a:t>SUJETO PASIVO: </a:t>
            </a:r>
          </a:p>
          <a:p>
            <a:pPr lvl="1"/>
            <a:r>
              <a:rPr lang="es-ES" dirty="0" smtClean="0"/>
              <a:t>Contribuyentes (</a:t>
            </a:r>
            <a:r>
              <a:rPr lang="es-ES" sz="2000" dirty="0" smtClean="0"/>
              <a:t>Art-3º T 19)</a:t>
            </a:r>
            <a:r>
              <a:rPr lang="es-ES" dirty="0" smtClean="0"/>
              <a:t>. </a:t>
            </a:r>
            <a:r>
              <a:rPr lang="es-ES" sz="2000" dirty="0" smtClean="0"/>
              <a:t>Art.14 Decreto 252/98 </a:t>
            </a:r>
          </a:p>
          <a:p>
            <a:pPr lvl="1"/>
            <a:r>
              <a:rPr lang="es-ES" dirty="0" smtClean="0"/>
              <a:t>Los herederos y los legatarios de especie cierta y determinada. </a:t>
            </a:r>
          </a:p>
          <a:p>
            <a:pPr lvl="1"/>
            <a:r>
              <a:rPr lang="es-ES" dirty="0" smtClean="0"/>
              <a:t>Los beneficiarios en los casos de posesión definitiva de los bienes del ausente</a:t>
            </a:r>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tx2">
                    <a:lumMod val="60000"/>
                    <a:lumOff val="40000"/>
                  </a:schemeClr>
                </a:solidFill>
              </a:rPr>
              <a:t>Situación del cónyuge supérstite</a:t>
            </a:r>
            <a:endParaRPr lang="es-ES" b="1" dirty="0">
              <a:solidFill>
                <a:schemeClr val="tx2">
                  <a:lumMod val="60000"/>
                  <a:lumOff val="40000"/>
                </a:schemeClr>
              </a:solidFill>
            </a:endParaRPr>
          </a:p>
        </p:txBody>
      </p:sp>
      <p:sp>
        <p:nvSpPr>
          <p:cNvPr id="3" name="2 Marcador de contenido"/>
          <p:cNvSpPr>
            <a:spLocks noGrp="1"/>
          </p:cNvSpPr>
          <p:nvPr>
            <p:ph idx="1"/>
          </p:nvPr>
        </p:nvSpPr>
        <p:spPr/>
        <p:txBody>
          <a:bodyPr>
            <a:normAutofit/>
          </a:bodyPr>
          <a:lstStyle/>
          <a:p>
            <a:r>
              <a:rPr lang="es-ES" sz="2800" dirty="0" smtClean="0"/>
              <a:t>POR SUS GANANCIALES--- </a:t>
            </a:r>
            <a:r>
              <a:rPr lang="es-ES" sz="2400" dirty="0" smtClean="0"/>
              <a:t>No es sujeto pasivo, no es heredero ni legatario. </a:t>
            </a:r>
          </a:p>
          <a:p>
            <a:endParaRPr lang="es-ES" sz="2400" dirty="0" smtClean="0"/>
          </a:p>
          <a:p>
            <a:r>
              <a:rPr lang="es-ES" sz="2800" dirty="0" smtClean="0"/>
              <a:t>COMO HEREDERO O LEGATARIO- </a:t>
            </a:r>
            <a:r>
              <a:rPr lang="es-ES" sz="2400" dirty="0" smtClean="0"/>
              <a:t>Es contribuyente del impuesto, puede ser heredero testado o por la sucesión intestada o legatario de especie cierta y determinada y el objeto del legado debe ser la propiedad plena. </a:t>
            </a:r>
          </a:p>
          <a:p>
            <a:endParaRPr lang="es-ES" sz="2400" dirty="0" smtClean="0"/>
          </a:p>
          <a:p>
            <a:r>
              <a:rPr lang="es-ES" sz="2800" dirty="0" smtClean="0"/>
              <a:t>COMO CÓNYUGE PORCIONERO- </a:t>
            </a:r>
            <a:r>
              <a:rPr lang="es-ES" sz="2400" dirty="0" smtClean="0"/>
              <a:t>No gravado porque no esta nombrado en la ley, dictamen de la DGI 8/8/94.</a:t>
            </a:r>
            <a:endParaRPr lang="es-E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smtClean="0">
                <a:solidFill>
                  <a:schemeClr val="tx2">
                    <a:lumMod val="60000"/>
                    <a:lumOff val="40000"/>
                  </a:schemeClr>
                </a:solidFill>
              </a:rPr>
              <a:t>SUJETOS PASIVOS RESPONSABLES</a:t>
            </a:r>
            <a:endParaRPr lang="es-ES" sz="3600" b="1" dirty="0">
              <a:solidFill>
                <a:schemeClr val="tx2">
                  <a:lumMod val="60000"/>
                  <a:lumOff val="40000"/>
                </a:schemeClr>
              </a:solidFill>
            </a:endParaRPr>
          </a:p>
        </p:txBody>
      </p:sp>
      <p:sp>
        <p:nvSpPr>
          <p:cNvPr id="3" name="2 Marcador de contenido"/>
          <p:cNvSpPr>
            <a:spLocks noGrp="1"/>
          </p:cNvSpPr>
          <p:nvPr>
            <p:ph idx="1"/>
          </p:nvPr>
        </p:nvSpPr>
        <p:spPr>
          <a:xfrm>
            <a:off x="457200" y="1357298"/>
            <a:ext cx="8229600" cy="4768865"/>
          </a:xfrm>
        </p:spPr>
        <p:txBody>
          <a:bodyPr>
            <a:normAutofit/>
          </a:bodyPr>
          <a:lstStyle/>
          <a:p>
            <a:r>
              <a:rPr lang="es-ES" sz="2400" b="1" u="sng" dirty="0" smtClean="0"/>
              <a:t>Por causa de muerte:</a:t>
            </a:r>
            <a:r>
              <a:rPr lang="es-ES" sz="2400" dirty="0" smtClean="0"/>
              <a:t> todos los herederos por el total del impuesto, incluida la parte correspondiente al legatario de especie cierta. </a:t>
            </a:r>
          </a:p>
          <a:p>
            <a:r>
              <a:rPr lang="es-ES" sz="2400" i="1" dirty="0" smtClean="0"/>
              <a:t>El legatario es contribuyente pero no es responsable solidario. </a:t>
            </a:r>
          </a:p>
          <a:p>
            <a:r>
              <a:rPr lang="es-ES" sz="2400" b="1" u="sng" dirty="0" smtClean="0"/>
              <a:t>En la ausencia: </a:t>
            </a:r>
            <a:r>
              <a:rPr lang="es-ES" sz="2400" dirty="0" smtClean="0"/>
              <a:t>Los beneficiarios.</a:t>
            </a:r>
          </a:p>
          <a:p>
            <a:endParaRPr lang="es-ES" sz="2400" dirty="0" smtClean="0"/>
          </a:p>
          <a:p>
            <a:r>
              <a:rPr lang="es-ES" sz="2400" b="1" dirty="0" smtClean="0"/>
              <a:t>NO HAY AGENTES DE PERCEPCIÓN</a:t>
            </a:r>
            <a:r>
              <a:rPr lang="es-ES" sz="2400" dirty="0" smtClean="0"/>
              <a:t>. cuando se nombró al Escribano agente de percepción se estableció en el artículo 7 del Decreto 252/98 dentro del Capítulo II Actos entre vivos.</a:t>
            </a:r>
          </a:p>
          <a:p>
            <a:r>
              <a:rPr lang="es-ES" sz="2400" dirty="0" smtClean="0"/>
              <a:t> En este hecho generador la declaración jurada 1700 la debe realizar y firmar el contribuyente</a:t>
            </a:r>
            <a:endParaRPr lang="es-ES" sz="24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1034</Words>
  <Application>Microsoft Office PowerPoint</Application>
  <PresentationFormat>Presentación en pantalla (4:3)</PresentationFormat>
  <Paragraphs>63</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ITP POR CAUSA DE MUERTE O AUSENCIA</vt:lpstr>
      <vt:lpstr>ITP MORTIS CAUSA</vt:lpstr>
      <vt:lpstr> CONFIGURACION DEL HECHO GENERADOR </vt:lpstr>
      <vt:lpstr>ASPECTO MATERIAL</vt:lpstr>
      <vt:lpstr>ASPECTO TEMPORAL.- Art. 13 Decreto 252/98</vt:lpstr>
      <vt:lpstr>ASPECTO ESPACIAL</vt:lpstr>
      <vt:lpstr>ASPECTO SUBJETIVO</vt:lpstr>
      <vt:lpstr>Situación del cónyuge supérstite</vt:lpstr>
      <vt:lpstr>SUJETOS PASIVOS RESPONSABLES</vt:lpstr>
      <vt:lpstr>MONTO IMPONIBLE Art 4 Decreto 252/98.</vt:lpstr>
      <vt:lpstr> Tasas (Art. 7 T19 TO) </vt:lpstr>
      <vt:lpstr> PAGO</vt:lpstr>
      <vt:lpstr>PRESCRIPCIÓN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ITP POR CAUSA DE MUERTE O AUSENCIA</dc:title>
  <dc:creator>anacampana32@gmail.com</dc:creator>
  <cp:lastModifiedBy>anacampana32@gmail.com</cp:lastModifiedBy>
  <cp:revision>3</cp:revision>
  <dcterms:created xsi:type="dcterms:W3CDTF">2022-10-06T00:44:10Z</dcterms:created>
  <dcterms:modified xsi:type="dcterms:W3CDTF">2026-03-25T00:37:49Z</dcterms:modified>
</cp:coreProperties>
</file>