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20" r:id="rId1"/>
  </p:sldMasterIdLst>
  <p:notesMasterIdLst>
    <p:notesMasterId r:id="rId25"/>
  </p:notesMasterIdLst>
  <p:sldIdLst>
    <p:sldId id="320" r:id="rId2"/>
    <p:sldId id="305" r:id="rId3"/>
    <p:sldId id="321" r:id="rId4"/>
    <p:sldId id="316" r:id="rId5"/>
    <p:sldId id="317" r:id="rId6"/>
    <p:sldId id="329" r:id="rId7"/>
    <p:sldId id="318" r:id="rId8"/>
    <p:sldId id="319" r:id="rId9"/>
    <p:sldId id="371" r:id="rId10"/>
    <p:sldId id="333" r:id="rId11"/>
    <p:sldId id="390" r:id="rId12"/>
    <p:sldId id="391" r:id="rId13"/>
    <p:sldId id="425" r:id="rId14"/>
    <p:sldId id="392" r:id="rId15"/>
    <p:sldId id="393" r:id="rId16"/>
    <p:sldId id="394" r:id="rId17"/>
    <p:sldId id="395" r:id="rId18"/>
    <p:sldId id="396" r:id="rId19"/>
    <p:sldId id="397" r:id="rId20"/>
    <p:sldId id="426" r:id="rId21"/>
    <p:sldId id="427" r:id="rId22"/>
    <p:sldId id="428" r:id="rId23"/>
    <p:sldId id="429" r:id="rId2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EBDCD-0AB7-4DB1-BAAC-69244D49F194}" type="datetimeFigureOut">
              <a:rPr lang="es-ES" smtClean="0"/>
              <a:pPr/>
              <a:t>14/03/2026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B8EA0A-1BE0-4A1F-936D-08735DFE0D7B}"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D8115499-A735-4325-BECD-8FCE77E8121F}" type="datetimeFigureOut">
              <a:rPr lang="es-ES" smtClean="0"/>
              <a:pPr/>
              <a:t>14/03/2026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3E79B2-3D9C-4304-A5F5-D01FAFA7520A}"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8115499-A735-4325-BECD-8FCE77E8121F}" type="datetimeFigureOut">
              <a:rPr lang="es-ES" smtClean="0"/>
              <a:pPr/>
              <a:t>14/03/2026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3E79B2-3D9C-4304-A5F5-D01FAFA7520A}"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8115499-A735-4325-BECD-8FCE77E8121F}" type="datetimeFigureOut">
              <a:rPr lang="es-ES" smtClean="0"/>
              <a:pPr/>
              <a:t>14/03/2026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3E79B2-3D9C-4304-A5F5-D01FAFA7520A}"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8115499-A735-4325-BECD-8FCE77E8121F}" type="datetimeFigureOut">
              <a:rPr lang="es-ES" smtClean="0"/>
              <a:pPr/>
              <a:t>14/03/2026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3E79B2-3D9C-4304-A5F5-D01FAFA7520A}"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8115499-A735-4325-BECD-8FCE77E8121F}" type="datetimeFigureOut">
              <a:rPr lang="es-ES" smtClean="0"/>
              <a:pPr/>
              <a:t>14/03/2026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3E79B2-3D9C-4304-A5F5-D01FAFA7520A}"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D8115499-A735-4325-BECD-8FCE77E8121F}" type="datetimeFigureOut">
              <a:rPr lang="es-ES" smtClean="0"/>
              <a:pPr/>
              <a:t>14/03/2026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53E79B2-3D9C-4304-A5F5-D01FAFA7520A}"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D8115499-A735-4325-BECD-8FCE77E8121F}" type="datetimeFigureOut">
              <a:rPr lang="es-ES" smtClean="0"/>
              <a:pPr/>
              <a:t>14/03/2026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53E79B2-3D9C-4304-A5F5-D01FAFA7520A}"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D8115499-A735-4325-BECD-8FCE77E8121F}" type="datetimeFigureOut">
              <a:rPr lang="es-ES" smtClean="0"/>
              <a:pPr/>
              <a:t>14/03/2026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53E79B2-3D9C-4304-A5F5-D01FAFA7520A}"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8115499-A735-4325-BECD-8FCE77E8121F}" type="datetimeFigureOut">
              <a:rPr lang="es-ES" smtClean="0"/>
              <a:pPr/>
              <a:t>14/03/2026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53E79B2-3D9C-4304-A5F5-D01FAFA7520A}"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8115499-A735-4325-BECD-8FCE77E8121F}" type="datetimeFigureOut">
              <a:rPr lang="es-ES" smtClean="0"/>
              <a:pPr/>
              <a:t>14/03/2026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53E79B2-3D9C-4304-A5F5-D01FAFA7520A}"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8115499-A735-4325-BECD-8FCE77E8121F}" type="datetimeFigureOut">
              <a:rPr lang="es-ES" smtClean="0"/>
              <a:pPr/>
              <a:t>14/03/2026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53E79B2-3D9C-4304-A5F5-D01FAFA7520A}"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115499-A735-4325-BECD-8FCE77E8121F}" type="datetimeFigureOut">
              <a:rPr lang="es-ES" smtClean="0"/>
              <a:pPr/>
              <a:t>14/03/2026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3E79B2-3D9C-4304-A5F5-D01FAFA7520A}"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4321" r:id="rId1"/>
    <p:sldLayoutId id="2147484322" r:id="rId2"/>
    <p:sldLayoutId id="2147484323" r:id="rId3"/>
    <p:sldLayoutId id="2147484324" r:id="rId4"/>
    <p:sldLayoutId id="2147484325" r:id="rId5"/>
    <p:sldLayoutId id="2147484326" r:id="rId6"/>
    <p:sldLayoutId id="2147484327" r:id="rId7"/>
    <p:sldLayoutId id="2147484328" r:id="rId8"/>
    <p:sldLayoutId id="2147484329" r:id="rId9"/>
    <p:sldLayoutId id="2147484330" r:id="rId10"/>
    <p:sldLayoutId id="21474843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cajanotarial.org.uy/"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pic>
        <p:nvPicPr>
          <p:cNvPr id="4" name="3 Marcador de contenido" descr="Caja Notarial - Caja Notarial - Inicio"/>
          <p:cNvPicPr>
            <a:picLocks noGrp="1"/>
          </p:cNvPicPr>
          <p:nvPr>
            <p:ph idx="1"/>
          </p:nvPr>
        </p:nvPicPr>
        <p:blipFill>
          <a:blip r:embed="rId2"/>
          <a:srcRect/>
          <a:stretch>
            <a:fillRect/>
          </a:stretch>
        </p:blipFill>
        <p:spPr bwMode="auto">
          <a:xfrm>
            <a:off x="428596" y="285728"/>
            <a:ext cx="8429684" cy="450059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b="1" cap="all" dirty="0" smtClean="0">
                <a:solidFill>
                  <a:srgbClr val="0070C0"/>
                </a:solidFill>
              </a:rPr>
              <a:t>APORTE MÍNIMO</a:t>
            </a:r>
            <a:r>
              <a:rPr lang="es-ES" b="1" cap="all" dirty="0" smtClean="0"/>
              <a:t/>
            </a:r>
            <a:br>
              <a:rPr lang="es-ES" b="1" cap="all" dirty="0" smtClean="0"/>
            </a:br>
            <a:endParaRPr lang="es-ES" b="1" dirty="0">
              <a:solidFill>
                <a:schemeClr val="accent2"/>
              </a:solidFill>
            </a:endParaRPr>
          </a:p>
        </p:txBody>
      </p:sp>
      <p:sp>
        <p:nvSpPr>
          <p:cNvPr id="3" name="2 Marcador de contenido"/>
          <p:cNvSpPr>
            <a:spLocks noGrp="1"/>
          </p:cNvSpPr>
          <p:nvPr>
            <p:ph idx="1"/>
          </p:nvPr>
        </p:nvSpPr>
        <p:spPr/>
        <p:txBody>
          <a:bodyPr>
            <a:normAutofit lnSpcReduction="10000"/>
          </a:bodyPr>
          <a:lstStyle/>
          <a:p>
            <a:r>
              <a:rPr lang="es-ES" sz="2200" dirty="0" smtClean="0"/>
              <a:t>El aporte mínimo es la suma mínima que debe aportar cada Escribano en el año. </a:t>
            </a:r>
          </a:p>
          <a:p>
            <a:endParaRPr lang="es-ES" sz="2200" dirty="0" smtClean="0"/>
          </a:p>
          <a:p>
            <a:r>
              <a:rPr lang="es-ES" sz="2200" dirty="0" smtClean="0"/>
              <a:t>El monto del aporte mínimo lo fija el Directorio de la CNSS anualmente por resolución, la cual es publicada en la web de la institución a fines del mes de diciembre de cada año.</a:t>
            </a:r>
          </a:p>
          <a:p>
            <a:endParaRPr lang="es-ES" sz="2200" dirty="0" smtClean="0"/>
          </a:p>
          <a:p>
            <a:r>
              <a:rPr lang="es-ES" sz="2200" dirty="0" smtClean="0"/>
              <a:t>El Escribano cuyo aporte efectivo anual fuese menor que el aporte mínimo anual correspondiente, debe complementar la suma necesaria hasta cubrirlo antes del 30 de abril del año siguiente al de generado. </a:t>
            </a:r>
          </a:p>
          <a:p>
            <a:r>
              <a:rPr lang="es-ES" sz="2200" dirty="0" smtClean="0"/>
              <a:t>El pago fuera de plazo de este complemento dará lugar a la aplicación de las sanciones correspondientes.</a:t>
            </a:r>
          </a:p>
          <a:p>
            <a:endParaRPr lang="es-ES" sz="2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b="1" cap="all" dirty="0" smtClean="0">
                <a:solidFill>
                  <a:srgbClr val="0070C0"/>
                </a:solidFill>
              </a:rPr>
              <a:t>FORMAS DE APORTACIÓN</a:t>
            </a:r>
            <a:endParaRPr lang="es-ES" b="1" cap="all" dirty="0">
              <a:solidFill>
                <a:srgbClr val="0070C0"/>
              </a:solidFill>
            </a:endParaRPr>
          </a:p>
        </p:txBody>
      </p:sp>
      <p:sp>
        <p:nvSpPr>
          <p:cNvPr id="3" name="2 Marcador de contenido"/>
          <p:cNvSpPr>
            <a:spLocks noGrp="1"/>
          </p:cNvSpPr>
          <p:nvPr>
            <p:ph idx="1"/>
          </p:nvPr>
        </p:nvSpPr>
        <p:spPr/>
        <p:txBody>
          <a:bodyPr>
            <a:normAutofit/>
          </a:bodyPr>
          <a:lstStyle/>
          <a:p>
            <a:r>
              <a:rPr lang="es-ES" sz="2400" dirty="0" smtClean="0"/>
              <a:t>Con relación a la forma de aportación de las contribuciones a la CNSS por parte de los Escribanos, se debe hacer una diferenciación en consideración al tipo de actuación profesional: </a:t>
            </a:r>
          </a:p>
          <a:p>
            <a:pPr lvl="0"/>
            <a:r>
              <a:rPr lang="es-ES" sz="2400" b="1" dirty="0" smtClean="0">
                <a:solidFill>
                  <a:srgbClr val="FF0000"/>
                </a:solidFill>
              </a:rPr>
              <a:t>ACTUACIONES REGISTRALES</a:t>
            </a:r>
            <a:r>
              <a:rPr lang="es-ES" sz="2400" dirty="0" smtClean="0"/>
              <a:t>            </a:t>
            </a:r>
            <a:r>
              <a:rPr lang="es-ES" sz="2400" i="1" dirty="0" smtClean="0"/>
              <a:t>Protocolo (Escrituras)</a:t>
            </a:r>
            <a:endParaRPr lang="es-ES" sz="2400" dirty="0" smtClean="0"/>
          </a:p>
          <a:p>
            <a:r>
              <a:rPr lang="es-ES" sz="2400" i="1" dirty="0" smtClean="0"/>
              <a:t>      					 Protocolizaciones </a:t>
            </a:r>
            <a:endParaRPr lang="es-ES" sz="2400" dirty="0" smtClean="0"/>
          </a:p>
          <a:p>
            <a:r>
              <a:rPr lang="es-ES" sz="2400" dirty="0" smtClean="0"/>
              <a:t> </a:t>
            </a:r>
          </a:p>
          <a:p>
            <a:r>
              <a:rPr lang="es-ES" sz="2400" b="1" dirty="0" smtClean="0">
                <a:solidFill>
                  <a:srgbClr val="0070C0"/>
                </a:solidFill>
              </a:rPr>
              <a:t>ACTUACIONES EXTRARREGISTRALES</a:t>
            </a:r>
            <a:r>
              <a:rPr lang="es-ES" sz="2400" dirty="0" smtClean="0">
                <a:solidFill>
                  <a:srgbClr val="0070C0"/>
                </a:solidFill>
              </a:rPr>
              <a:t> </a:t>
            </a:r>
            <a:r>
              <a:rPr lang="es-ES" sz="2400" i="1" dirty="0" smtClean="0"/>
              <a:t>(Certificados,        						testimonios por exhibición)</a:t>
            </a:r>
            <a:endParaRPr lang="es-E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b="1" cap="all" dirty="0" smtClean="0">
                <a:solidFill>
                  <a:srgbClr val="0070C0"/>
                </a:solidFill>
              </a:rPr>
              <a:t>FORMAS DE APORTACIÓN</a:t>
            </a:r>
            <a:endParaRPr lang="es-ES" b="1" dirty="0">
              <a:solidFill>
                <a:srgbClr val="0070C0"/>
              </a:solidFill>
            </a:endParaRPr>
          </a:p>
        </p:txBody>
      </p:sp>
      <p:sp>
        <p:nvSpPr>
          <p:cNvPr id="3" name="2 Marcador de contenido"/>
          <p:cNvSpPr>
            <a:spLocks noGrp="1"/>
          </p:cNvSpPr>
          <p:nvPr>
            <p:ph idx="1"/>
          </p:nvPr>
        </p:nvSpPr>
        <p:spPr/>
        <p:txBody>
          <a:bodyPr>
            <a:normAutofit/>
          </a:bodyPr>
          <a:lstStyle/>
          <a:p>
            <a:r>
              <a:rPr lang="es-ES" sz="2400" b="1" dirty="0" smtClean="0"/>
              <a:t>Las actuaciones registrales</a:t>
            </a:r>
            <a:r>
              <a:rPr lang="es-ES" sz="2400" dirty="0" smtClean="0"/>
              <a:t> comprenden tanto las realizadas en el </a:t>
            </a:r>
            <a:r>
              <a:rPr lang="es-ES" sz="2400" b="1" dirty="0" smtClean="0"/>
              <a:t>Registro de Protocolo</a:t>
            </a:r>
            <a:r>
              <a:rPr lang="es-ES" sz="2400" dirty="0" smtClean="0"/>
              <a:t> como en el </a:t>
            </a:r>
            <a:r>
              <a:rPr lang="es-ES" sz="2400" b="1" dirty="0" smtClean="0"/>
              <a:t>Registro de Protocolizaciones</a:t>
            </a:r>
            <a:r>
              <a:rPr lang="es-ES" sz="2400" dirty="0" smtClean="0"/>
              <a:t> y deben ser abonadas mediante los formularios de pago que se bajan del sitio web de la CNSS (</a:t>
            </a:r>
            <a:r>
              <a:rPr lang="es-ES" sz="2400" dirty="0" smtClean="0">
                <a:hlinkClick r:id="rId2"/>
              </a:rPr>
              <a:t>www.cajanotarial.org.uy</a:t>
            </a:r>
            <a:r>
              <a:rPr lang="es-ES" sz="2400" dirty="0" smtClean="0"/>
              <a:t>.).</a:t>
            </a:r>
          </a:p>
          <a:p>
            <a:endParaRPr lang="es-ES" sz="2400" dirty="0" smtClean="0"/>
          </a:p>
          <a:p>
            <a:r>
              <a:rPr lang="es-ES" sz="2400" dirty="0" smtClean="0"/>
              <a:t>Para acceder al sistema de impresión de formularios deberá contar con una contraseña que se le proporcionará en el instituto al momento de la afiliación.</a:t>
            </a:r>
          </a:p>
          <a:p>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b="1" cap="all" dirty="0" smtClean="0">
                <a:solidFill>
                  <a:srgbClr val="0070C0"/>
                </a:solidFill>
              </a:rPr>
              <a:t>FORMAS DE APORTACIÓN</a:t>
            </a:r>
            <a:endParaRPr lang="es-ES" dirty="0">
              <a:solidFill>
                <a:srgbClr val="0070C0"/>
              </a:solidFill>
            </a:endParaRPr>
          </a:p>
        </p:txBody>
      </p:sp>
      <p:pic>
        <p:nvPicPr>
          <p:cNvPr id="4" name="3 Marcador de contenido" descr="C:\Users\anaca\Documents\DOCUMENTOS\TRIBUTARIO APLICADO\Boleto pago aportes 1.png"/>
          <p:cNvPicPr>
            <a:picLocks noGrp="1"/>
          </p:cNvPicPr>
          <p:nvPr>
            <p:ph idx="1"/>
          </p:nvPr>
        </p:nvPicPr>
        <p:blipFill>
          <a:blip r:embed="rId2"/>
          <a:srcRect/>
          <a:stretch>
            <a:fillRect/>
          </a:stretch>
        </p:blipFill>
        <p:spPr bwMode="auto">
          <a:xfrm>
            <a:off x="1228258" y="1619730"/>
            <a:ext cx="6687484" cy="4486902"/>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Y" sz="3600" b="1" cap="all" dirty="0" smtClean="0">
                <a:solidFill>
                  <a:srgbClr val="0070C0"/>
                </a:solidFill>
              </a:rPr>
              <a:t>FORMAS DE APORTACIÓN</a:t>
            </a:r>
            <a:endParaRPr lang="es-ES" sz="3600" b="1" dirty="0">
              <a:solidFill>
                <a:srgbClr val="0070C0"/>
              </a:solidFill>
            </a:endParaRPr>
          </a:p>
        </p:txBody>
      </p:sp>
      <p:sp>
        <p:nvSpPr>
          <p:cNvPr id="3" name="2 Marcador de contenido"/>
          <p:cNvSpPr>
            <a:spLocks noGrp="1"/>
          </p:cNvSpPr>
          <p:nvPr>
            <p:ph idx="1"/>
          </p:nvPr>
        </p:nvSpPr>
        <p:spPr/>
        <p:txBody>
          <a:bodyPr>
            <a:normAutofit/>
          </a:bodyPr>
          <a:lstStyle/>
          <a:p>
            <a:pPr>
              <a:buFont typeface="Wingdings" pitchFamily="2" charset="2"/>
              <a:buChar char="§"/>
            </a:pPr>
            <a:r>
              <a:rPr lang="es-ES" sz="2400" dirty="0" smtClean="0"/>
              <a:t>En las </a:t>
            </a:r>
            <a:r>
              <a:rPr lang="es-ES" sz="2400" b="1" dirty="0" smtClean="0"/>
              <a:t>actuaciones </a:t>
            </a:r>
            <a:r>
              <a:rPr lang="es-ES" sz="2400" b="1" dirty="0" err="1" smtClean="0"/>
              <a:t>extrarregistrales</a:t>
            </a:r>
            <a:r>
              <a:rPr lang="es-ES" sz="2400" dirty="0" smtClean="0"/>
              <a:t>, que comprenden los testimonios por exhibición y las certificados, los aportes se pueden realizar mediante dos formas diferentes: </a:t>
            </a:r>
          </a:p>
          <a:p>
            <a:pPr>
              <a:buFont typeface="Wingdings" pitchFamily="2" charset="2"/>
              <a:buChar char="§"/>
            </a:pPr>
            <a:r>
              <a:rPr lang="es-ES" sz="2400" dirty="0" smtClean="0"/>
              <a:t>a) la misma que se utiliza para las actuaciones registrales o </a:t>
            </a:r>
          </a:p>
          <a:p>
            <a:pPr>
              <a:buFont typeface="Wingdings" pitchFamily="2" charset="2"/>
              <a:buChar char="§"/>
            </a:pPr>
            <a:r>
              <a:rPr lang="es-ES" sz="2400" dirty="0" smtClean="0"/>
              <a:t>b) la más común, que es mediante timbres de “Montepío Notarial”, los cuales constan de dos partes una valorada y otra sin valor. </a:t>
            </a:r>
            <a:endParaRPr lang="es-ES" sz="2400" b="1" dirty="0" smtClean="0">
              <a:solidFill>
                <a:srgbClr val="FF0000"/>
              </a:solidFill>
            </a:endParaRPr>
          </a:p>
        </p:txBody>
      </p:sp>
      <p:pic>
        <p:nvPicPr>
          <p:cNvPr id="4" name="3 Imagen" descr="C:\Users\anaca\Documents\DOCUMENTOS\TRIBUTARIO APLICADO\timbre_imagen.jpg"/>
          <p:cNvPicPr/>
          <p:nvPr/>
        </p:nvPicPr>
        <p:blipFill>
          <a:blip r:embed="rId2"/>
          <a:srcRect/>
          <a:stretch>
            <a:fillRect/>
          </a:stretch>
        </p:blipFill>
        <p:spPr bwMode="auto">
          <a:xfrm>
            <a:off x="2857488" y="4000504"/>
            <a:ext cx="3071834" cy="221455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b="1" cap="all" dirty="0" smtClean="0">
                <a:solidFill>
                  <a:srgbClr val="0070C0"/>
                </a:solidFill>
              </a:rPr>
              <a:t>FORMAS DE APORTACIÓN</a:t>
            </a:r>
            <a:endParaRPr lang="es-ES" b="1" dirty="0">
              <a:solidFill>
                <a:srgbClr val="0070C0"/>
              </a:solidFill>
            </a:endParaRPr>
          </a:p>
        </p:txBody>
      </p:sp>
      <p:sp>
        <p:nvSpPr>
          <p:cNvPr id="3" name="2 Marcador de contenido"/>
          <p:cNvSpPr>
            <a:spLocks noGrp="1"/>
          </p:cNvSpPr>
          <p:nvPr>
            <p:ph idx="1"/>
          </p:nvPr>
        </p:nvSpPr>
        <p:spPr/>
        <p:txBody>
          <a:bodyPr>
            <a:normAutofit/>
          </a:bodyPr>
          <a:lstStyle/>
          <a:p>
            <a:r>
              <a:rPr lang="es-ES" sz="2800" dirty="0" smtClean="0"/>
              <a:t>En los trámites de </a:t>
            </a:r>
            <a:r>
              <a:rPr lang="es-ES" sz="2800" b="1" dirty="0" smtClean="0"/>
              <a:t>jurisdicción voluntaria</a:t>
            </a:r>
            <a:r>
              <a:rPr lang="es-ES" sz="2800" dirty="0" smtClean="0"/>
              <a:t>, los aportes se pueden realizar de la misma forma que en las actuaciones </a:t>
            </a:r>
            <a:r>
              <a:rPr lang="es-ES" sz="2800" dirty="0" err="1" smtClean="0"/>
              <a:t>extrarregistrales</a:t>
            </a:r>
            <a:r>
              <a:rPr lang="es-ES" sz="2800" dirty="0" smtClean="0"/>
              <a:t> y los timbres y comprobantes del depósito bancario se adhieren al Certificado de Resultancias de Autos Sucesorio, testimonio o certificado que se expida por el Juzgado, al finalizar el trámite correspondiente</a:t>
            </a:r>
            <a:r>
              <a:rPr lang="es-ES" dirty="0" smtClean="0"/>
              <a:t>. </a:t>
            </a:r>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b="1" cap="all" dirty="0" smtClean="0">
                <a:solidFill>
                  <a:srgbClr val="0070C0"/>
                </a:solidFill>
              </a:rPr>
              <a:t>PLAZO PARA EL PAGO</a:t>
            </a:r>
            <a:r>
              <a:rPr lang="es-ES" b="1" cap="all" dirty="0" smtClean="0"/>
              <a:t/>
            </a:r>
            <a:br>
              <a:rPr lang="es-ES" b="1" cap="all" dirty="0" smtClean="0"/>
            </a:br>
            <a:endParaRPr lang="es-ES" b="1" dirty="0">
              <a:solidFill>
                <a:schemeClr val="accent2"/>
              </a:solidFill>
            </a:endParaRPr>
          </a:p>
        </p:txBody>
      </p:sp>
      <p:sp>
        <p:nvSpPr>
          <p:cNvPr id="3" name="2 Marcador de contenido"/>
          <p:cNvSpPr>
            <a:spLocks noGrp="1"/>
          </p:cNvSpPr>
          <p:nvPr>
            <p:ph idx="1"/>
          </p:nvPr>
        </p:nvSpPr>
        <p:spPr/>
        <p:txBody>
          <a:bodyPr>
            <a:normAutofit/>
          </a:bodyPr>
          <a:lstStyle/>
          <a:p>
            <a:r>
              <a:rPr lang="es-ES" sz="2400" dirty="0" smtClean="0"/>
              <a:t>El plazo para el pago de los aportes correspondientes a las actuaciones registrales y extra registrales se debe realizar dentro del mes inmediato siguiente a la autorización del acto o contrato, o sea hasta el último día del mes siguiente a la autorización del acto, o hasta el primer día hábil siguiente, si el vencimiento cae en día inhábil.</a:t>
            </a:r>
          </a:p>
          <a:p>
            <a:endParaRPr lang="es-ES" sz="2400" dirty="0" smtClean="0"/>
          </a:p>
          <a:p>
            <a:r>
              <a:rPr lang="es-ES" sz="2400" dirty="0" smtClean="0"/>
              <a:t>En relación a las actuaciones de jurisdicción voluntaria, el plazo es el mismo que el establecido para las actuaciones registrales.</a:t>
            </a:r>
            <a:endParaRPr lang="es-E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b="1" cap="all" dirty="0" smtClean="0">
                <a:solidFill>
                  <a:srgbClr val="0070C0"/>
                </a:solidFill>
              </a:rPr>
              <a:t>PLAZO PARA EL PAGO</a:t>
            </a:r>
            <a:endParaRPr lang="es-ES" b="1" dirty="0">
              <a:solidFill>
                <a:srgbClr val="0070C0"/>
              </a:solidFill>
            </a:endParaRPr>
          </a:p>
        </p:txBody>
      </p:sp>
      <p:sp>
        <p:nvSpPr>
          <p:cNvPr id="3" name="2 Marcador de contenido"/>
          <p:cNvSpPr>
            <a:spLocks noGrp="1"/>
          </p:cNvSpPr>
          <p:nvPr>
            <p:ph idx="1"/>
          </p:nvPr>
        </p:nvSpPr>
        <p:spPr/>
        <p:txBody>
          <a:bodyPr>
            <a:normAutofit fontScale="77500" lnSpcReduction="20000"/>
          </a:bodyPr>
          <a:lstStyle/>
          <a:p>
            <a:r>
              <a:rPr lang="es-ES" dirty="0" smtClean="0"/>
              <a:t>El pago del aporte de cualquier tipo de actuación notarial se efectuará hasta el último día del mes siguiente y si vence en día inhábil, se prorroga hasta el día hábil inmediato siguiente, contándose a partir de los siguientes momentos de acuerdo al tipo de actividad:</a:t>
            </a:r>
          </a:p>
          <a:p>
            <a:r>
              <a:rPr lang="es-ES" dirty="0" smtClean="0"/>
              <a:t> </a:t>
            </a:r>
          </a:p>
          <a:p>
            <a:pPr lvl="0"/>
            <a:r>
              <a:rPr lang="es-ES" dirty="0" smtClean="0"/>
              <a:t>ACTUACIONES REGISTRALES - a partir de la autorización del acto o contrato en el protocolo y registro de protocolizaciones.</a:t>
            </a:r>
          </a:p>
          <a:p>
            <a:r>
              <a:rPr lang="es-ES" dirty="0" smtClean="0"/>
              <a:t> </a:t>
            </a:r>
          </a:p>
          <a:p>
            <a:pPr lvl="0"/>
            <a:r>
              <a:rPr lang="es-ES" dirty="0" smtClean="0"/>
              <a:t>ACTUACIONES EXTRARREGISTRALES –  a partir de la realización de las mismas.</a:t>
            </a:r>
          </a:p>
          <a:p>
            <a:endParaRPr lang="es-E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b="1" cap="all" dirty="0" smtClean="0">
                <a:solidFill>
                  <a:srgbClr val="0070C0"/>
                </a:solidFill>
              </a:rPr>
              <a:t>PLAZO PARA EL PAGO</a:t>
            </a:r>
            <a:endParaRPr lang="es-ES" b="1" dirty="0">
              <a:solidFill>
                <a:srgbClr val="0070C0"/>
              </a:solidFill>
            </a:endParaRPr>
          </a:p>
        </p:txBody>
      </p:sp>
      <p:sp>
        <p:nvSpPr>
          <p:cNvPr id="3" name="2 Marcador de contenido"/>
          <p:cNvSpPr>
            <a:spLocks noGrp="1"/>
          </p:cNvSpPr>
          <p:nvPr>
            <p:ph idx="1"/>
          </p:nvPr>
        </p:nvSpPr>
        <p:spPr/>
        <p:txBody>
          <a:bodyPr>
            <a:normAutofit/>
          </a:bodyPr>
          <a:lstStyle/>
          <a:p>
            <a:pPr marL="342900" lvl="1" indent="-342900">
              <a:buFont typeface="Arial" pitchFamily="34" charset="0"/>
              <a:buChar char="•"/>
            </a:pPr>
            <a:r>
              <a:rPr lang="es-ES" dirty="0" smtClean="0"/>
              <a:t>ACTUACIONES EN JURISDICCIÓN VOLUNTARIA: a partir de la expedición del certificado de resultancias de autos sucesorios o la expedición del testimonio o certificado, en las restantes actuaciones.</a:t>
            </a:r>
            <a:endParaRPr lang="es-ES" sz="2000" dirty="0" smtClean="0"/>
          </a:p>
          <a:p>
            <a:endParaRPr lang="es-E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sz="3600" b="1" cap="all" dirty="0" smtClean="0">
                <a:solidFill>
                  <a:srgbClr val="0070C0"/>
                </a:solidFill>
              </a:rPr>
              <a:t/>
            </a:r>
            <a:br>
              <a:rPr lang="es-UY" sz="3600" b="1" cap="all" dirty="0" smtClean="0">
                <a:solidFill>
                  <a:srgbClr val="0070C0"/>
                </a:solidFill>
              </a:rPr>
            </a:br>
            <a:r>
              <a:rPr lang="es-UY" sz="3600" b="1" cap="all" dirty="0" smtClean="0">
                <a:solidFill>
                  <a:srgbClr val="0070C0"/>
                </a:solidFill>
              </a:rPr>
              <a:t>FORMAS DE COMPUTAR ACTUACIONES Y PAGOS</a:t>
            </a:r>
            <a:r>
              <a:rPr lang="es-ES" b="1" cap="all" dirty="0" smtClean="0"/>
              <a:t/>
            </a:r>
            <a:br>
              <a:rPr lang="es-ES" b="1" cap="all" dirty="0" smtClean="0"/>
            </a:br>
            <a:endParaRPr lang="es-ES" b="1" dirty="0">
              <a:solidFill>
                <a:schemeClr val="accent2"/>
              </a:solidFill>
            </a:endParaRPr>
          </a:p>
        </p:txBody>
      </p:sp>
      <p:sp>
        <p:nvSpPr>
          <p:cNvPr id="3" name="2 Marcador de contenido"/>
          <p:cNvSpPr>
            <a:spLocks noGrp="1"/>
          </p:cNvSpPr>
          <p:nvPr>
            <p:ph idx="1"/>
          </p:nvPr>
        </p:nvSpPr>
        <p:spPr/>
        <p:txBody>
          <a:bodyPr>
            <a:normAutofit fontScale="70000" lnSpcReduction="20000"/>
          </a:bodyPr>
          <a:lstStyle/>
          <a:p>
            <a:r>
              <a:rPr lang="es-ES" dirty="0" smtClean="0"/>
              <a:t>Es necesario diferenciar entre pagos realizados mediante depósito y con timbres de Montepío Notarial.</a:t>
            </a:r>
          </a:p>
          <a:p>
            <a:r>
              <a:rPr lang="es-ES" dirty="0" smtClean="0"/>
              <a:t> </a:t>
            </a:r>
          </a:p>
          <a:p>
            <a:r>
              <a:rPr lang="es-ES" dirty="0" smtClean="0"/>
              <a:t>En el caso del pago por depósito, existe un sistema computarizado, que permite que todo débito o depósito de aportes realizados sean computados en la cuenta individual del afiliado con destino al cálculo de la futura jubilación, sin necesidad de efectuar gestión alguna ante la Caja.</a:t>
            </a:r>
          </a:p>
          <a:p>
            <a:r>
              <a:rPr lang="es-ES" dirty="0" smtClean="0"/>
              <a:t> </a:t>
            </a:r>
          </a:p>
          <a:p>
            <a:r>
              <a:rPr lang="es-ES" dirty="0" smtClean="0"/>
              <a:t>El cómputo de aportes mediante timbres de Montepío Notarial se realiza a través de la presentación anual de la “Declaración de los pagos por Actuaciones Extra registrales y por Jurisdicción Voluntaria”, cuyo formulario es proporcionado por la CNSS, en el cual se indica el año de las actuaciones realizadas y el nombre del Escribano, todo bajo su firma. </a:t>
            </a:r>
          </a:p>
          <a:p>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sz="2400" dirty="0" smtClean="0"/>
              <a:t>La Caja Notarial de Jubilaciones y Pensiones fue creada por la Ley Nº 10.062, de 15/10/941, habiéndose cambiado su denominación a Caja Notarial de Seguridad Social por la nueva Ley Orgánica Nº 17.437, de 20 de diciembre de 2001. </a:t>
            </a:r>
          </a:p>
          <a:p>
            <a:endParaRPr lang="es-UY" sz="2400" dirty="0" smtClean="0"/>
          </a:p>
          <a:p>
            <a:r>
              <a:rPr lang="es-ES" sz="2400" dirty="0" smtClean="0"/>
              <a:t>La Ley N° 19.826 de fecha 18 de setiembre de 2019 introduce una serie de modificaciones en el régimen previsional de la CNSS.</a:t>
            </a:r>
          </a:p>
          <a:p>
            <a:endParaRPr lang="es-ES" sz="2400" dirty="0"/>
          </a:p>
        </p:txBody>
      </p:sp>
      <p:sp>
        <p:nvSpPr>
          <p:cNvPr id="4" name="3 Título"/>
          <p:cNvSpPr>
            <a:spLocks noGrp="1"/>
          </p:cNvSpPr>
          <p:nvPr>
            <p:ph type="title"/>
          </p:nvPr>
        </p:nvSpPr>
        <p:spPr/>
        <p:txBody>
          <a:bodyPr>
            <a:normAutofit fontScale="90000"/>
          </a:bodyPr>
          <a:lstStyle/>
          <a:p>
            <a:r>
              <a:rPr lang="es-UY" b="1" cap="all" dirty="0" smtClean="0">
                <a:solidFill>
                  <a:srgbClr val="0070C0"/>
                </a:solidFill>
              </a:rPr>
              <a:t>GENERALIDADES</a:t>
            </a:r>
            <a:r>
              <a:rPr lang="es-ES" b="1" cap="all" dirty="0" smtClean="0"/>
              <a:t/>
            </a:r>
            <a:br>
              <a:rPr lang="es-ES" b="1" cap="all" dirty="0" smtClean="0"/>
            </a:br>
            <a:endParaRPr lang="es-E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Y" sz="3200" b="1" cap="all" dirty="0" smtClean="0">
                <a:solidFill>
                  <a:srgbClr val="0070C0"/>
                </a:solidFill>
              </a:rPr>
              <a:t>PRESENTACIÓN DE LOS REGISTROS NOTARIALES</a:t>
            </a:r>
            <a:endParaRPr lang="es-ES" sz="3200" b="1" cap="all" dirty="0">
              <a:solidFill>
                <a:srgbClr val="0070C0"/>
              </a:solidFill>
            </a:endParaRPr>
          </a:p>
        </p:txBody>
      </p:sp>
      <p:sp>
        <p:nvSpPr>
          <p:cNvPr id="3" name="2 Marcador de contenido"/>
          <p:cNvSpPr>
            <a:spLocks noGrp="1"/>
          </p:cNvSpPr>
          <p:nvPr>
            <p:ph idx="1"/>
          </p:nvPr>
        </p:nvSpPr>
        <p:spPr/>
        <p:txBody>
          <a:bodyPr>
            <a:normAutofit lnSpcReduction="10000"/>
          </a:bodyPr>
          <a:lstStyle/>
          <a:p>
            <a:r>
              <a:rPr lang="es-ES" sz="2400" dirty="0" smtClean="0"/>
              <a:t>Los Registros Notariales deben ser presentados ante la CNSS (Piso 8), sin encuadernar, con sus respectivas carátulas, debidamente foliados y engrapados, dentro del plazo establecido.</a:t>
            </a:r>
          </a:p>
          <a:p>
            <a:r>
              <a:rPr lang="es-ES" sz="2400" dirty="0" smtClean="0"/>
              <a:t>Cada actuación dentro del Protocolo o Registro de Protocolizaciones, deberá tener estampado su respectivo sello de arancel conteniendo el artículo aplicado, el honorario devengado, el monto del aporte y del fondo gremial, si correspondiere.</a:t>
            </a:r>
          </a:p>
          <a:p>
            <a:r>
              <a:rPr lang="es-ES" sz="2400" dirty="0" smtClean="0"/>
              <a:t>Deberán presentarse también las planillas de Declaración Jurada de Actividad </a:t>
            </a:r>
            <a:r>
              <a:rPr lang="es-ES" sz="2400" dirty="0" err="1" smtClean="0"/>
              <a:t>Extrarregistral</a:t>
            </a:r>
            <a:r>
              <a:rPr lang="es-ES" sz="2400" dirty="0" smtClean="0"/>
              <a:t> y los certificados respectivos de cierre en caso de ser finales de ejercicio.</a:t>
            </a:r>
            <a:endParaRPr lang="es-E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sz="3200" b="1" cap="all" dirty="0" smtClean="0">
                <a:solidFill>
                  <a:srgbClr val="0070C0"/>
                </a:solidFill>
              </a:rPr>
              <a:t>DECLARACIÓN DE NO EJERCICIO O INTERRUPCIÓN DE ACTIVIDAD</a:t>
            </a:r>
            <a:r>
              <a:rPr lang="es-ES" sz="3200" b="1" cap="all" dirty="0" smtClean="0"/>
              <a:t/>
            </a:r>
            <a:br>
              <a:rPr lang="es-ES" sz="3200" b="1" cap="all" dirty="0" smtClean="0"/>
            </a:br>
            <a:endParaRPr lang="es-ES" sz="3200" dirty="0"/>
          </a:p>
        </p:txBody>
      </p:sp>
      <p:sp>
        <p:nvSpPr>
          <p:cNvPr id="3" name="2 Marcador de contenido"/>
          <p:cNvSpPr>
            <a:spLocks noGrp="1"/>
          </p:cNvSpPr>
          <p:nvPr>
            <p:ph idx="1"/>
          </p:nvPr>
        </p:nvSpPr>
        <p:spPr/>
        <p:txBody>
          <a:bodyPr>
            <a:normAutofit/>
          </a:bodyPr>
          <a:lstStyle/>
          <a:p>
            <a:r>
              <a:rPr lang="es-ES" sz="2400" dirty="0" smtClean="0"/>
              <a:t>En el mes de diciembre de cada año, los escribanos que decidan no ejercer su profesión en forma liberal en el año siguiente, deberán presentar la </a:t>
            </a:r>
            <a:r>
              <a:rPr lang="es-ES" sz="2400" b="1" dirty="0" smtClean="0"/>
              <a:t>Declaración de no Ejercicio</a:t>
            </a:r>
            <a:r>
              <a:rPr lang="es-ES" sz="2400" dirty="0" smtClean="0"/>
              <a:t> y el período anual comprendido en dicha declaración, no será computable a ningún efecto.</a:t>
            </a:r>
          </a:p>
          <a:p>
            <a:endParaRPr lang="es-ES" sz="2400" dirty="0" smtClean="0"/>
          </a:p>
          <a:p>
            <a:r>
              <a:rPr lang="es-ES" sz="2400" dirty="0" smtClean="0"/>
              <a:t>Los Escribanos podrán </a:t>
            </a:r>
            <a:r>
              <a:rPr lang="es-ES" sz="2400" b="1" dirty="0" smtClean="0"/>
              <a:t>interrumpir su actividad</a:t>
            </a:r>
            <a:r>
              <a:rPr lang="es-ES" sz="2400" dirty="0" smtClean="0"/>
              <a:t> y en ese caso deberán notificar el hecho a la Caja Notarial por escrito especificando la causal y el período que abarca la interrupción. </a:t>
            </a:r>
          </a:p>
          <a:p>
            <a:endParaRPr lang="es-E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sz="4000" b="1" cap="all" dirty="0" smtClean="0">
                <a:solidFill>
                  <a:srgbClr val="0070C0"/>
                </a:solidFill>
              </a:rPr>
              <a:t>SANCIONES</a:t>
            </a:r>
            <a:r>
              <a:rPr lang="es-ES" sz="3200" b="1" cap="all" dirty="0" smtClean="0"/>
              <a:t/>
            </a:r>
            <a:br>
              <a:rPr lang="es-ES" sz="3200" b="1" cap="all" dirty="0" smtClean="0"/>
            </a:br>
            <a:endParaRPr lang="es-ES" sz="3200" dirty="0"/>
          </a:p>
        </p:txBody>
      </p:sp>
      <p:sp>
        <p:nvSpPr>
          <p:cNvPr id="3" name="2 Marcador de contenido"/>
          <p:cNvSpPr>
            <a:spLocks noGrp="1"/>
          </p:cNvSpPr>
          <p:nvPr>
            <p:ph idx="1"/>
          </p:nvPr>
        </p:nvSpPr>
        <p:spPr>
          <a:xfrm>
            <a:off x="457200" y="1357298"/>
            <a:ext cx="8229600" cy="4768865"/>
          </a:xfrm>
        </p:spPr>
        <p:txBody>
          <a:bodyPr>
            <a:normAutofit fontScale="92500"/>
          </a:bodyPr>
          <a:lstStyle/>
          <a:p>
            <a:r>
              <a:rPr lang="es-ES" sz="2400" dirty="0" smtClean="0"/>
              <a:t>De acuerdo a lo dispuesto en el artículo 1º del Código Tributario, sus disposiciones son aplicables a los </a:t>
            </a:r>
            <a:r>
              <a:rPr lang="es-ES" sz="2400" dirty="0" err="1" smtClean="0"/>
              <a:t>paratributos</a:t>
            </a:r>
            <a:r>
              <a:rPr lang="es-ES" sz="2400" dirty="0" smtClean="0"/>
              <a:t>, salvo que expresamente se disponga lo contrario; en consecuencia, es de aplicación el régimen de infracciones y sanciones establecido en el Capítulo V (arts. 93 al 106), que establece: mora, contravención, defraudación, omisión de pago e instigación pública a no pagar tributos. </a:t>
            </a:r>
          </a:p>
          <a:p>
            <a:r>
              <a:rPr lang="es-ES" sz="2400" dirty="0" smtClean="0"/>
              <a:t>La sanción más habitual aplicada a los aportes de la CNSS es la mora, que se configura por la omisión o insuficiencia de pago, o por el pago fuera de los plazos establecidos y comprende una multa cuyo porcentaje varía entre un 5% al 20%, de acuerdo a los días que se demore en efectuar el pago, y los recargos que se calculan día a día y son capitalizables cuatrimestralmente.</a:t>
            </a:r>
            <a:endParaRPr lang="es-E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sz="3600" b="1" cap="all" dirty="0" smtClean="0"/>
              <a:t/>
            </a:r>
            <a:br>
              <a:rPr lang="es-UY" sz="3600" b="1" cap="all" dirty="0" smtClean="0"/>
            </a:br>
            <a:r>
              <a:rPr lang="es-UY" sz="3600" b="1" cap="all" dirty="0" smtClean="0">
                <a:solidFill>
                  <a:srgbClr val="0070C0"/>
                </a:solidFill>
              </a:rPr>
              <a:t>ACREDITACIÓN DE SITUACIÓN REGULAR DE PAGOS</a:t>
            </a:r>
            <a:r>
              <a:rPr lang="es-ES" sz="3600" b="1" cap="all" dirty="0" smtClean="0"/>
              <a:t/>
            </a:r>
            <a:br>
              <a:rPr lang="es-ES" sz="3600" b="1" cap="all" dirty="0" smtClean="0"/>
            </a:br>
            <a:endParaRPr lang="es-ES" sz="3600" dirty="0"/>
          </a:p>
        </p:txBody>
      </p:sp>
      <p:sp>
        <p:nvSpPr>
          <p:cNvPr id="3" name="2 Marcador de contenido"/>
          <p:cNvSpPr>
            <a:spLocks noGrp="1"/>
          </p:cNvSpPr>
          <p:nvPr>
            <p:ph idx="1"/>
          </p:nvPr>
        </p:nvSpPr>
        <p:spPr/>
        <p:txBody>
          <a:bodyPr>
            <a:normAutofit/>
          </a:bodyPr>
          <a:lstStyle/>
          <a:p>
            <a:r>
              <a:rPr lang="es-ES" sz="2400" dirty="0" smtClean="0"/>
              <a:t>El Estado, Gobiernos Departamentales, Entes Autónomos, Servicios Descentralizados y demás personas públicas, no abonarán a los escribanos retribución alguna sin la exhibición de un certificado expedido por la Caja que acredite hallarse en situación regular de pagos.</a:t>
            </a:r>
          </a:p>
          <a:p>
            <a:r>
              <a:rPr lang="es-ES" sz="2400" dirty="0" smtClean="0"/>
              <a:t> Este certificado tendrá vigencia anual. No obstante, la Caja podrá suspender la vigencia del mismo toda vez que el escribano se atrasare en el cumplimiento de sus obligaciones. </a:t>
            </a:r>
            <a:endParaRPr lang="es-E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Y" sz="3600" b="1" dirty="0" smtClean="0">
                <a:solidFill>
                  <a:srgbClr val="0070C0"/>
                </a:solidFill>
              </a:rPr>
              <a:t>Naturaleza jurídica</a:t>
            </a:r>
            <a:endParaRPr lang="es-ES" sz="3600" b="1" dirty="0">
              <a:solidFill>
                <a:srgbClr val="0070C0"/>
              </a:solidFill>
            </a:endParaRPr>
          </a:p>
        </p:txBody>
      </p:sp>
      <p:sp>
        <p:nvSpPr>
          <p:cNvPr id="3" name="2 Marcador de contenido"/>
          <p:cNvSpPr>
            <a:spLocks noGrp="1"/>
          </p:cNvSpPr>
          <p:nvPr>
            <p:ph idx="1"/>
          </p:nvPr>
        </p:nvSpPr>
        <p:spPr/>
        <p:txBody>
          <a:bodyPr/>
          <a:lstStyle/>
          <a:p>
            <a:r>
              <a:rPr lang="es-ES" sz="2400" dirty="0" smtClean="0"/>
              <a:t>La CNSS es el instituto de previsión social para escribanos y empleados de escribanías y su naturaleza jurídica es de persona jurídica de derecho público no estatal.</a:t>
            </a:r>
          </a:p>
          <a:p>
            <a:endParaRPr lang="es-ES" sz="2400" dirty="0" smtClean="0"/>
          </a:p>
          <a:p>
            <a:r>
              <a:rPr lang="es-ES" sz="2400" b="1" u="sng" dirty="0" smtClean="0"/>
              <a:t>Caracteres de la CNSS : </a:t>
            </a:r>
          </a:p>
          <a:p>
            <a:r>
              <a:rPr lang="es-ES" sz="2400" dirty="0" smtClean="0"/>
              <a:t>creación legal</a:t>
            </a:r>
          </a:p>
          <a:p>
            <a:r>
              <a:rPr lang="es-ES" sz="2400" dirty="0" smtClean="0"/>
              <a:t> afiliación obligatoria</a:t>
            </a:r>
          </a:p>
          <a:p>
            <a:r>
              <a:rPr lang="es-ES" sz="2400" dirty="0" smtClean="0"/>
              <a:t>intervención estatal en la dirección y administración</a:t>
            </a:r>
          </a:p>
          <a:p>
            <a:r>
              <a:rPr lang="es-ES" sz="2400" dirty="0" smtClean="0"/>
              <a:t>contralor estatal fijado por ley </a:t>
            </a:r>
          </a:p>
          <a:p>
            <a:r>
              <a:rPr lang="es-ES" sz="2400" dirty="0" smtClean="0"/>
              <a:t> ejecución de cometidos públicos o de interés social.</a:t>
            </a:r>
            <a:endParaRPr lang="es-E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t/>
            </a:r>
            <a:br>
              <a:rPr lang="es-ES" dirty="0"/>
            </a:br>
            <a:r>
              <a:rPr lang="es-ES" b="1" dirty="0" smtClean="0">
                <a:solidFill>
                  <a:srgbClr val="0070C0"/>
                </a:solidFill>
              </a:rPr>
              <a:t>AFILIADOS A LA CNSS</a:t>
            </a:r>
            <a:endParaRPr lang="es-ES" b="1" dirty="0">
              <a:solidFill>
                <a:srgbClr val="0070C0"/>
              </a:solidFill>
            </a:endParaRPr>
          </a:p>
        </p:txBody>
      </p:sp>
      <p:sp>
        <p:nvSpPr>
          <p:cNvPr id="3" name="2 Marcador de contenido"/>
          <p:cNvSpPr>
            <a:spLocks noGrp="1"/>
          </p:cNvSpPr>
          <p:nvPr>
            <p:ph idx="1"/>
          </p:nvPr>
        </p:nvSpPr>
        <p:spPr/>
        <p:txBody>
          <a:bodyPr>
            <a:normAutofit/>
          </a:bodyPr>
          <a:lstStyle/>
          <a:p>
            <a:r>
              <a:rPr lang="es-ES" sz="2000" dirty="0" smtClean="0"/>
              <a:t>Los escribanos públicos que ejerzan la profesión</a:t>
            </a:r>
          </a:p>
          <a:p>
            <a:r>
              <a:rPr lang="es-ES" sz="2000" dirty="0" smtClean="0"/>
              <a:t>Los empleados de los escribanos </a:t>
            </a:r>
          </a:p>
          <a:p>
            <a:r>
              <a:rPr lang="es-ES" sz="2000" dirty="0" smtClean="0"/>
              <a:t>Los cónyuges de escribano, que en forma personal y habitual colaboren con éste, secundándolo en las tareas propias de su profesión (cónyuge colaborador).</a:t>
            </a:r>
          </a:p>
          <a:p>
            <a:r>
              <a:rPr lang="es-ES" sz="2000" dirty="0" smtClean="0"/>
              <a:t>El personal de las Asociaciones gremiales de afiliados al instituto que tengan personalidad jurídica.</a:t>
            </a:r>
          </a:p>
          <a:p>
            <a:pPr lvl="0"/>
            <a:r>
              <a:rPr lang="es-ES" sz="2000" dirty="0" smtClean="0"/>
              <a:t>Los empleados de la Caja que desempeñen tareas vinculadas directa o principalmente con el funcionamiento de sus servicios administrativos.</a:t>
            </a:r>
          </a:p>
          <a:p>
            <a:pPr lvl="0"/>
            <a:r>
              <a:rPr lang="es-ES" sz="2000" dirty="0" smtClean="0"/>
              <a:t>Los jubilados de la propia Caja.</a:t>
            </a:r>
          </a:p>
          <a:p>
            <a:endParaRPr lang="es-E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 dirty="0"/>
              <a:t/>
            </a:r>
            <a:br>
              <a:rPr lang="es-ES" dirty="0"/>
            </a:br>
            <a:r>
              <a:rPr lang="es-ES" sz="4000" b="1" dirty="0" smtClean="0">
                <a:solidFill>
                  <a:srgbClr val="0070C0"/>
                </a:solidFill>
              </a:rPr>
              <a:t/>
            </a:r>
            <a:br>
              <a:rPr lang="es-ES" sz="4000" b="1" dirty="0" smtClean="0">
                <a:solidFill>
                  <a:srgbClr val="0070C0"/>
                </a:solidFill>
              </a:rPr>
            </a:br>
            <a:r>
              <a:rPr lang="es-ES" sz="4000" b="1" dirty="0" smtClean="0">
                <a:solidFill>
                  <a:srgbClr val="0070C0"/>
                </a:solidFill>
              </a:rPr>
              <a:t>ESTRUCTURA DE LA CNSS</a:t>
            </a:r>
            <a:r>
              <a:rPr lang="es-ES_tradnl" b="1" dirty="0"/>
              <a:t> </a:t>
            </a:r>
            <a:r>
              <a:rPr lang="es-ES" dirty="0"/>
              <a:t/>
            </a:r>
            <a:br>
              <a:rPr lang="es-ES" dirty="0"/>
            </a:br>
            <a:endParaRPr lang="es-ES" dirty="0"/>
          </a:p>
        </p:txBody>
      </p:sp>
      <p:sp>
        <p:nvSpPr>
          <p:cNvPr id="3" name="2 Marcador de contenido"/>
          <p:cNvSpPr>
            <a:spLocks noGrp="1"/>
          </p:cNvSpPr>
          <p:nvPr>
            <p:ph idx="1"/>
          </p:nvPr>
        </p:nvSpPr>
        <p:spPr/>
        <p:txBody>
          <a:bodyPr>
            <a:normAutofit lnSpcReduction="10000"/>
          </a:bodyPr>
          <a:lstStyle/>
          <a:p>
            <a:pPr lvl="0"/>
            <a:r>
              <a:rPr lang="es-ES" sz="2400" dirty="0" smtClean="0"/>
              <a:t>La administración de la Institución está a cargo de un Directorio Honorario compuesto por 7 miembros:</a:t>
            </a:r>
          </a:p>
          <a:p>
            <a:pPr lvl="1"/>
            <a:r>
              <a:rPr lang="es-ES" sz="2000" dirty="0" smtClean="0"/>
              <a:t>1 miembro afiliado Escribano designado por el Poder Ejecutivo.</a:t>
            </a:r>
          </a:p>
          <a:p>
            <a:pPr lvl="1"/>
            <a:r>
              <a:rPr lang="es-ES" sz="2000" dirty="0" smtClean="0"/>
              <a:t>1 miembro Escribano integrante del Poder Judicial designado por la   Suprema Corte de Justicia.</a:t>
            </a:r>
          </a:p>
          <a:p>
            <a:pPr lvl="1"/>
            <a:r>
              <a:rPr lang="es-ES" sz="2000" dirty="0" smtClean="0"/>
              <a:t>1 miembro afiliado jubilado electo por los jubilados.</a:t>
            </a:r>
          </a:p>
          <a:p>
            <a:pPr lvl="1"/>
            <a:r>
              <a:rPr lang="es-ES" sz="2000" dirty="0" smtClean="0"/>
              <a:t>1 miembro afiliado empleado en actividad electo por los empleados activos </a:t>
            </a:r>
          </a:p>
          <a:p>
            <a:pPr lvl="1"/>
            <a:r>
              <a:rPr lang="es-ES" sz="2000" dirty="0" smtClean="0"/>
              <a:t>3 miembros afiliados Escribanos en actividad electos por los escribanos activos.  </a:t>
            </a:r>
          </a:p>
          <a:p>
            <a:pPr lvl="1"/>
            <a:r>
              <a:rPr lang="es-ES" sz="2000" dirty="0" smtClean="0"/>
              <a:t>La Presidencia y Vicepresidencia del Directorio, en forma preceptiva deberán ser ejercidas siempre por escribanos, siendo el Presidente el primer titular de la lista de escribanos más votada.</a:t>
            </a:r>
          </a:p>
          <a:p>
            <a:pPr lvl="0"/>
            <a:endParaRPr lang="es-E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Y" sz="3200" b="1" cap="all" dirty="0" smtClean="0">
                <a:solidFill>
                  <a:srgbClr val="0070C0"/>
                </a:solidFill>
              </a:rPr>
              <a:t>NATURALEZA JURÍDICA DEL APORTE</a:t>
            </a:r>
            <a:r>
              <a:rPr lang="es-ES" sz="3200" b="1" cap="all" dirty="0" smtClean="0"/>
              <a:t/>
            </a:r>
            <a:br>
              <a:rPr lang="es-ES" sz="3200" b="1" cap="all" dirty="0" smtClean="0"/>
            </a:br>
            <a:endParaRPr lang="es-ES" sz="3200" b="1" dirty="0">
              <a:solidFill>
                <a:schemeClr val="accent2"/>
              </a:solidFill>
            </a:endParaRPr>
          </a:p>
        </p:txBody>
      </p:sp>
      <p:sp>
        <p:nvSpPr>
          <p:cNvPr id="3" name="2 Marcador de contenido"/>
          <p:cNvSpPr>
            <a:spLocks noGrp="1"/>
          </p:cNvSpPr>
          <p:nvPr>
            <p:ph idx="1"/>
          </p:nvPr>
        </p:nvSpPr>
        <p:spPr/>
        <p:txBody>
          <a:bodyPr>
            <a:normAutofit/>
          </a:bodyPr>
          <a:lstStyle/>
          <a:p>
            <a:r>
              <a:rPr lang="es-ES" sz="2400" dirty="0" smtClean="0"/>
              <a:t>Los aportes son </a:t>
            </a:r>
            <a:r>
              <a:rPr lang="es-ES" sz="2400" b="1" i="1" dirty="0" smtClean="0"/>
              <a:t>contribuciones especiales de seguridad social </a:t>
            </a:r>
            <a:r>
              <a:rPr lang="es-ES" sz="2400" dirty="0" smtClean="0"/>
              <a:t>parafiscales o para tributarias (prestaciones legales de carácter pecuniario establecidas a favor de personas de Derecho Público no estatales).</a:t>
            </a:r>
          </a:p>
          <a:p>
            <a:endParaRPr lang="es-UY" sz="2400" dirty="0" smtClean="0"/>
          </a:p>
          <a:p>
            <a:endParaRPr lang="es-ES" sz="2400" dirty="0" smtClean="0"/>
          </a:p>
          <a:p>
            <a:r>
              <a:rPr lang="es-ES" sz="2400" dirty="0" smtClean="0"/>
              <a:t>El contribuyente recibe o tiene derecho eventual a percibir del sujeto activo (CNSS)una serie de beneficios, entre ellos las jubilaciones, pensiones, subsidios por enfermedad, maternidad, expensas funerarias, etc.</a:t>
            </a:r>
          </a:p>
          <a:p>
            <a:endParaRPr lang="es-E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dirty="0" smtClean="0">
                <a:solidFill>
                  <a:srgbClr val="0070C0"/>
                </a:solidFill>
              </a:rPr>
              <a:t>HECHO GENERADOR</a:t>
            </a:r>
            <a:endParaRPr lang="es-ES" sz="3200" b="1" dirty="0">
              <a:solidFill>
                <a:srgbClr val="0070C0"/>
              </a:solidFill>
            </a:endParaRPr>
          </a:p>
        </p:txBody>
      </p:sp>
      <p:sp>
        <p:nvSpPr>
          <p:cNvPr id="3" name="2 Marcador de contenido"/>
          <p:cNvSpPr>
            <a:spLocks noGrp="1"/>
          </p:cNvSpPr>
          <p:nvPr>
            <p:ph idx="1"/>
          </p:nvPr>
        </p:nvSpPr>
        <p:spPr/>
        <p:txBody>
          <a:bodyPr>
            <a:normAutofit fontScale="92500" lnSpcReduction="20000"/>
          </a:bodyPr>
          <a:lstStyle/>
          <a:p>
            <a:r>
              <a:rPr lang="es-UY" sz="2400" dirty="0" smtClean="0"/>
              <a:t>El hecho generador se configura con la actividad notarial.</a:t>
            </a:r>
          </a:p>
          <a:p>
            <a:r>
              <a:rPr lang="es-ES" sz="2400" b="1" dirty="0" smtClean="0"/>
              <a:t>aspecto objetivo o material: </a:t>
            </a:r>
            <a:r>
              <a:rPr lang="es-ES" sz="2400" dirty="0" smtClean="0"/>
              <a:t>Es la prestación de servicios, ya sea en forma independiente o dependiente, tomando en consideración los distintos afiliados a la CNSS</a:t>
            </a:r>
          </a:p>
          <a:p>
            <a:r>
              <a:rPr lang="es-ES" sz="2400" b="1" dirty="0" smtClean="0"/>
              <a:t>aspecto espacial:</a:t>
            </a:r>
            <a:r>
              <a:rPr lang="es-ES" sz="2400" dirty="0" smtClean="0"/>
              <a:t> Rige el principio de territorialidad, siendo de aplicación a todo el territorio nacional.</a:t>
            </a:r>
          </a:p>
          <a:p>
            <a:r>
              <a:rPr lang="es-ES" sz="2400" b="1" dirty="0" smtClean="0"/>
              <a:t>aspecto temporal:</a:t>
            </a:r>
            <a:r>
              <a:rPr lang="es-ES" sz="2400" dirty="0" smtClean="0"/>
              <a:t> Se configura desde el momento en que el beneficiario se afilia al sistema previsional y a partir de ese instante comienza la obligación de efectuar las aportaciones , hasta su desinvestidura.</a:t>
            </a:r>
          </a:p>
          <a:p>
            <a:r>
              <a:rPr lang="es-ES" sz="2400" b="1" dirty="0" smtClean="0"/>
              <a:t>aspecto subjetivo, </a:t>
            </a:r>
            <a:r>
              <a:rPr lang="es-ES" sz="2400" dirty="0" smtClean="0"/>
              <a:t>el sujeto activo de la relación jurídica tributaria, acreedor del tributo, es la CNSS, en tanto que el sujeto pasivo obligado al cumplimiento de la prestación pecuniaria correspondiente, son todos los afiliados a la CNSS.</a:t>
            </a:r>
            <a:endParaRPr lang="es-E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sz="3600" b="1" cap="all" dirty="0" smtClean="0">
                <a:solidFill>
                  <a:srgbClr val="0070C0"/>
                </a:solidFill>
              </a:rPr>
              <a:t>MONTO IMPONIBLE</a:t>
            </a:r>
            <a:r>
              <a:rPr lang="es-ES" sz="3600" b="1" cap="all" dirty="0" smtClean="0"/>
              <a:t/>
            </a:r>
            <a:br>
              <a:rPr lang="es-ES" sz="3600" b="1" cap="all" dirty="0" smtClean="0"/>
            </a:br>
            <a:endParaRPr lang="es-ES" sz="3600" b="1" dirty="0">
              <a:solidFill>
                <a:schemeClr val="accent2"/>
              </a:solidFill>
            </a:endParaRPr>
          </a:p>
        </p:txBody>
      </p:sp>
      <p:sp>
        <p:nvSpPr>
          <p:cNvPr id="3" name="2 Marcador de contenido"/>
          <p:cNvSpPr>
            <a:spLocks noGrp="1"/>
          </p:cNvSpPr>
          <p:nvPr>
            <p:ph idx="1"/>
          </p:nvPr>
        </p:nvSpPr>
        <p:spPr/>
        <p:txBody>
          <a:bodyPr>
            <a:normAutofit lnSpcReduction="10000"/>
          </a:bodyPr>
          <a:lstStyle/>
          <a:p>
            <a:r>
              <a:rPr lang="es-ES" sz="2400" dirty="0" smtClean="0"/>
              <a:t>Las bases de cálculo sujetas a aportación de los Escribanos la constituyen </a:t>
            </a:r>
            <a:r>
              <a:rPr lang="es-ES" sz="2400" b="1" i="1" dirty="0" smtClean="0"/>
              <a:t>los honorarios íntegros devengados </a:t>
            </a:r>
            <a:r>
              <a:rPr lang="es-ES" sz="2400" dirty="0" smtClean="0"/>
              <a:t>de acuerdo al Arancel Oficial, para los escribanos, independientemente de lo que realmente se perciba.</a:t>
            </a:r>
          </a:p>
          <a:p>
            <a:endParaRPr lang="es-ES" sz="2400" dirty="0" smtClean="0"/>
          </a:p>
          <a:p>
            <a:r>
              <a:rPr lang="es-ES" sz="2400" dirty="0" smtClean="0"/>
              <a:t>Es importante dejar claro que el hecho generador toma en cuenta el criterio de lo devengado y no de lo percibido.</a:t>
            </a:r>
          </a:p>
          <a:p>
            <a:endParaRPr lang="es-ES" sz="2400" dirty="0" smtClean="0"/>
          </a:p>
          <a:p>
            <a:r>
              <a:rPr lang="es-ES" sz="2400" dirty="0" smtClean="0"/>
              <a:t>El Arancel Oficial de la AEU establece claramente cuando se devengan los honorarios para las escrituras y otros documentos notariales, así como en la tramitación de las sucesiones</a:t>
            </a:r>
            <a:endParaRPr lang="es-E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b="1" dirty="0" smtClean="0">
                <a:solidFill>
                  <a:srgbClr val="0070C0"/>
                </a:solidFill>
              </a:rPr>
              <a:t>ALÍCUOTAS APLICABLES</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r>
              <a:rPr lang="es-ES" dirty="0" smtClean="0"/>
              <a:t>Las alícuotas o tasas son diferentes dependiendo del tipo de afiliado a la CNSS, pero para los Escribanos activos, a partir de la modificación del artículo 9º de la Ley Nº 19.826, es el  </a:t>
            </a:r>
            <a:r>
              <a:rPr lang="es-ES" b="1" dirty="0" smtClean="0"/>
              <a:t>19 %</a:t>
            </a:r>
            <a:r>
              <a:rPr lang="es-ES" dirty="0" smtClean="0"/>
              <a:t>. </a:t>
            </a:r>
          </a:p>
          <a:p>
            <a:endParaRPr lang="es-E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2400</TotalTime>
  <Words>1597</Words>
  <Application>Microsoft Office PowerPoint</Application>
  <PresentationFormat>Presentación en pantalla (4:3)</PresentationFormat>
  <Paragraphs>103</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Tema de Office</vt:lpstr>
      <vt:lpstr>Diapositiva 1</vt:lpstr>
      <vt:lpstr>GENERALIDADES </vt:lpstr>
      <vt:lpstr>Naturaleza jurídica</vt:lpstr>
      <vt:lpstr> AFILIADOS A LA CNSS</vt:lpstr>
      <vt:lpstr>  ESTRUCTURA DE LA CNSS  </vt:lpstr>
      <vt:lpstr>NATURALEZA JURÍDICA DEL APORTE </vt:lpstr>
      <vt:lpstr>HECHO GENERADOR</vt:lpstr>
      <vt:lpstr>MONTO IMPONIBLE </vt:lpstr>
      <vt:lpstr>ALÍCUOTAS APLICABLES</vt:lpstr>
      <vt:lpstr>APORTE MÍNIMO </vt:lpstr>
      <vt:lpstr>FORMAS DE APORTACIÓN</vt:lpstr>
      <vt:lpstr>FORMAS DE APORTACIÓN</vt:lpstr>
      <vt:lpstr>FORMAS DE APORTACIÓN</vt:lpstr>
      <vt:lpstr>FORMAS DE APORTACIÓN</vt:lpstr>
      <vt:lpstr>FORMAS DE APORTACIÓN</vt:lpstr>
      <vt:lpstr>PLAZO PARA EL PAGO </vt:lpstr>
      <vt:lpstr>PLAZO PARA EL PAGO</vt:lpstr>
      <vt:lpstr>PLAZO PARA EL PAGO</vt:lpstr>
      <vt:lpstr> FORMAS DE COMPUTAR ACTUACIONES Y PAGOS </vt:lpstr>
      <vt:lpstr>PRESENTACIÓN DE LOS REGISTROS NOTARIALES</vt:lpstr>
      <vt:lpstr>DECLARACIÓN DE NO EJERCICIO O INTERRUPCIÓN DE ACTIVIDAD </vt:lpstr>
      <vt:lpstr>SANCIONES </vt:lpstr>
      <vt:lpstr> ACREDITACIÓN DE SITUACIÓN REGULAR DE PAGOS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anacampana32@gmail.com</dc:creator>
  <cp:lastModifiedBy>anacampana32@gmail.com</cp:lastModifiedBy>
  <cp:revision>229</cp:revision>
  <dcterms:created xsi:type="dcterms:W3CDTF">2022-02-10T03:45:17Z</dcterms:created>
  <dcterms:modified xsi:type="dcterms:W3CDTF">2026-03-15T01:42:28Z</dcterms:modified>
</cp:coreProperties>
</file>