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8" r:id="rId1"/>
  </p:sldMasterIdLst>
  <p:sldIdLst>
    <p:sldId id="256" r:id="rId2"/>
    <p:sldId id="268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53" autoAdjust="0"/>
    <p:restoredTop sz="94660"/>
  </p:normalViewPr>
  <p:slideViewPr>
    <p:cSldViewPr snapToGrid="0">
      <p:cViewPr>
        <p:scale>
          <a:sx n="100" d="100"/>
          <a:sy n="100" d="100"/>
        </p:scale>
        <p:origin x="-150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003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597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43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1470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8483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8385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9922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417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851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0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366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810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7502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078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055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4929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039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D76F2E6-F9DD-4B67-804B-10EB4C5640ED}" type="datetimeFigureOut">
              <a:rPr lang="es-ES" smtClean="0"/>
              <a:t>06/04/2021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7235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  <p:sldLayoutId id="2147484010" r:id="rId12"/>
    <p:sldLayoutId id="2147484011" r:id="rId13"/>
    <p:sldLayoutId id="2147484012" r:id="rId14"/>
    <p:sldLayoutId id="2147484013" r:id="rId15"/>
    <p:sldLayoutId id="2147484014" r:id="rId16"/>
    <p:sldLayoutId id="214748401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87578" y="1918952"/>
            <a:ext cx="7969312" cy="3181082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 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sz="3600" b="1" dirty="0" smtClean="0"/>
              <a:t/>
            </a:r>
            <a:br>
              <a:rPr lang="es-ES" sz="3600" b="1" dirty="0" smtClean="0"/>
            </a:br>
            <a:r>
              <a:rPr lang="es-ES" sz="3600" b="1" dirty="0" smtClean="0"/>
              <a:t>         </a:t>
            </a:r>
            <a:br>
              <a:rPr lang="es-ES" sz="3600" b="1" dirty="0" smtClean="0"/>
            </a:br>
            <a:r>
              <a:rPr lang="es-ES" b="1" dirty="0" smtClean="0"/>
              <a:t>DERECHO FUNERARIO</a:t>
            </a:r>
            <a:r>
              <a:rPr lang="es-ES" sz="3600" b="1" dirty="0" smtClean="0"/>
              <a:t/>
            </a:r>
            <a:br>
              <a:rPr lang="es-ES" sz="3600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 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57009" y="4458108"/>
            <a:ext cx="6550000" cy="1623208"/>
          </a:xfrm>
        </p:spPr>
        <p:txBody>
          <a:bodyPr>
            <a:normAutofit fontScale="32500" lnSpcReduction="20000"/>
          </a:bodyPr>
          <a:lstStyle/>
          <a:p>
            <a:r>
              <a:rPr lang="es-ES" sz="6400" dirty="0"/>
              <a:t>Asignatura: Técnica Notarial III</a:t>
            </a:r>
          </a:p>
          <a:p>
            <a:pPr algn="r"/>
            <a:r>
              <a:rPr lang="es-ES" sz="6400" dirty="0" smtClean="0"/>
              <a:t>Docente </a:t>
            </a:r>
            <a:r>
              <a:rPr lang="es-ES" sz="6400" dirty="0"/>
              <a:t>encargado de curso: Esc</a:t>
            </a:r>
            <a:r>
              <a:rPr lang="es-ES" sz="6400" dirty="0" smtClean="0"/>
              <a:t>. </a:t>
            </a:r>
            <a:r>
              <a:rPr lang="es-ES" sz="6400" dirty="0" err="1" smtClean="0"/>
              <a:t>Rossina</a:t>
            </a:r>
            <a:r>
              <a:rPr lang="es-ES" sz="6400" dirty="0" smtClean="0"/>
              <a:t> </a:t>
            </a:r>
            <a:r>
              <a:rPr lang="es-ES" sz="6400" dirty="0" err="1" smtClean="0"/>
              <a:t>Merello</a:t>
            </a:r>
            <a:endParaRPr lang="es-ES" sz="6400" dirty="0" smtClean="0"/>
          </a:p>
          <a:p>
            <a:pPr algn="r"/>
            <a:r>
              <a:rPr lang="es-ES" sz="6400" dirty="0" smtClean="0"/>
              <a:t>Material </a:t>
            </a:r>
            <a:r>
              <a:rPr lang="es-ES" sz="6400" dirty="0"/>
              <a:t>elaborado por:  Esc. </a:t>
            </a:r>
            <a:r>
              <a:rPr lang="es-ES" sz="6400" dirty="0" err="1"/>
              <a:t>Mathías</a:t>
            </a:r>
            <a:r>
              <a:rPr lang="es-ES" sz="6400" dirty="0"/>
              <a:t> Chotola</a:t>
            </a:r>
          </a:p>
          <a:p>
            <a:pPr algn="r"/>
            <a:r>
              <a:rPr lang="es-ES" sz="6400" dirty="0" smtClean="0"/>
              <a:t>Abril </a:t>
            </a:r>
            <a:r>
              <a:rPr lang="es-ES" sz="6400" dirty="0" smtClean="0"/>
              <a:t>2021</a:t>
            </a:r>
            <a:endParaRPr lang="es-ES" dirty="0"/>
          </a:p>
          <a:p>
            <a:pPr algn="r"/>
            <a:endParaRPr lang="es-ES" dirty="0"/>
          </a:p>
        </p:txBody>
      </p:sp>
      <p:sp>
        <p:nvSpPr>
          <p:cNvPr id="7" name="Elipse 6"/>
          <p:cNvSpPr/>
          <p:nvPr/>
        </p:nvSpPr>
        <p:spPr>
          <a:xfrm>
            <a:off x="3018737" y="2920756"/>
            <a:ext cx="193183" cy="2060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74505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4312" y="685799"/>
            <a:ext cx="10205461" cy="3377045"/>
          </a:xfrm>
        </p:spPr>
        <p:txBody>
          <a:bodyPr/>
          <a:lstStyle/>
          <a:p>
            <a:r>
              <a:rPr lang="es-UY" b="1" u="sng" dirty="0"/>
              <a:t>Bibliografía: </a:t>
            </a:r>
            <a:r>
              <a:rPr lang="es-UY" dirty="0"/>
              <a:t>Aspectos Prácticos de la actividad notarial en materia de Bienes Funerarios</a:t>
            </a:r>
            <a:br>
              <a:rPr lang="es-UY" dirty="0"/>
            </a:br>
            <a:r>
              <a:rPr lang="es-UY" b="1" u="sng" dirty="0"/>
              <a:t>Autores:</a:t>
            </a:r>
            <a:r>
              <a:rPr lang="es-UY" dirty="0"/>
              <a:t> Martha Cano, Martha Fernández y </a:t>
            </a:r>
            <a:r>
              <a:rPr lang="es-UY" dirty="0" err="1"/>
              <a:t>Rossina</a:t>
            </a:r>
            <a:r>
              <a:rPr lang="es-UY" dirty="0"/>
              <a:t> </a:t>
            </a:r>
            <a:r>
              <a:rPr lang="es-UY" dirty="0" err="1"/>
              <a:t>Merello</a:t>
            </a:r>
            <a:r>
              <a:rPr lang="es-UY" dirty="0"/>
              <a:t>.</a:t>
            </a:r>
            <a:br>
              <a:rPr lang="es-UY" dirty="0"/>
            </a:br>
            <a:r>
              <a:rPr lang="es-UY" dirty="0"/>
              <a:t>Edición 2010, AEU.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79318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9927" y="1418607"/>
            <a:ext cx="3702676" cy="2286000"/>
          </a:xfrm>
        </p:spPr>
        <p:txBody>
          <a:bodyPr>
            <a:normAutofit/>
          </a:bodyPr>
          <a:lstStyle/>
          <a:p>
            <a:r>
              <a:rPr lang="es-ES" sz="3800" b="1" dirty="0" smtClean="0"/>
              <a:t>     </a:t>
            </a:r>
            <a:r>
              <a:rPr lang="es-ES" sz="4000" b="1" dirty="0" smtClean="0"/>
              <a:t>Resumen de Temas</a:t>
            </a:r>
            <a:endParaRPr lang="es-ES" sz="4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66065" y="696191"/>
            <a:ext cx="7304261" cy="569421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s-ES" sz="3900" dirty="0"/>
          </a:p>
          <a:p>
            <a:pPr marL="0" indent="0">
              <a:buNone/>
            </a:pPr>
            <a:endParaRPr lang="es-ES" sz="6700" dirty="0" smtClean="0"/>
          </a:p>
          <a:p>
            <a:pPr marL="0" indent="0">
              <a:buNone/>
            </a:pPr>
            <a:endParaRPr lang="es-ES" sz="6700" dirty="0" smtClean="0"/>
          </a:p>
          <a:p>
            <a:pPr>
              <a:buFont typeface="Wingdings" panose="05000000000000000000" pitchFamily="2" charset="2"/>
              <a:buChar char="q"/>
            </a:pPr>
            <a:endParaRPr lang="es-ES" sz="5100" dirty="0" smtClean="0"/>
          </a:p>
          <a:p>
            <a:pPr>
              <a:buFont typeface="Wingdings" panose="05000000000000000000" pitchFamily="2" charset="2"/>
              <a:buChar char="q"/>
            </a:pPr>
            <a:endParaRPr lang="es-ES" sz="5100" dirty="0"/>
          </a:p>
          <a:p>
            <a:pPr>
              <a:buFont typeface="Wingdings" panose="05000000000000000000" pitchFamily="2" charset="2"/>
              <a:buChar char="q"/>
            </a:pPr>
            <a:endParaRPr lang="es-ES" sz="5100" dirty="0" smtClean="0"/>
          </a:p>
          <a:p>
            <a:pPr>
              <a:buFont typeface="Wingdings" panose="05000000000000000000" pitchFamily="2" charset="2"/>
              <a:buChar char="q"/>
            </a:pPr>
            <a:endParaRPr lang="es-ES" sz="5100" dirty="0"/>
          </a:p>
          <a:p>
            <a:pPr>
              <a:buFont typeface="Wingdings" panose="05000000000000000000" pitchFamily="2" charset="2"/>
              <a:buChar char="q"/>
            </a:pPr>
            <a:r>
              <a:rPr lang="es-ES" sz="9800" dirty="0" smtClean="0"/>
              <a:t>Trasmisión entre particulares del derecho sobre el sepulcro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8000" dirty="0" smtClean="0"/>
              <a:t>Legitimación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9800" dirty="0" smtClean="0"/>
              <a:t>Permuta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9800" dirty="0" smtClean="0"/>
              <a:t>Donación entre parientes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9800" dirty="0" smtClean="0"/>
              <a:t>Certificado de Uso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9800" dirty="0" smtClean="0"/>
              <a:t>Duplicado de titulo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9800" dirty="0" smtClean="0"/>
              <a:t>Cremación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9800" dirty="0" smtClean="0"/>
              <a:t>Gravámenes</a:t>
            </a:r>
          </a:p>
          <a:p>
            <a:pPr>
              <a:buFont typeface="Wingdings" panose="05000000000000000000" pitchFamily="2" charset="2"/>
              <a:buChar char="q"/>
            </a:pPr>
            <a:endParaRPr lang="es-ES" sz="5100" dirty="0" smtClean="0"/>
          </a:p>
          <a:p>
            <a:pPr>
              <a:buFont typeface="Wingdings" panose="05000000000000000000" pitchFamily="2" charset="2"/>
              <a:buChar char="q"/>
            </a:pPr>
            <a:endParaRPr lang="es-ES" sz="5100" dirty="0" smtClean="0"/>
          </a:p>
          <a:p>
            <a:pPr marL="0" indent="0">
              <a:buNone/>
            </a:pPr>
            <a:endParaRPr lang="es-ES" sz="5800" dirty="0" smtClean="0"/>
          </a:p>
          <a:p>
            <a:pPr>
              <a:buFont typeface="Wingdings" panose="05000000000000000000" pitchFamily="2" charset="2"/>
              <a:buChar char="q"/>
            </a:pPr>
            <a:endParaRPr lang="es-ES" sz="5800" dirty="0" smtClean="0"/>
          </a:p>
          <a:p>
            <a:pPr>
              <a:buFont typeface="Wingdings" panose="05000000000000000000" pitchFamily="2" charset="2"/>
              <a:buChar char="q"/>
            </a:pPr>
            <a:endParaRPr lang="es-ES" sz="4400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96744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9003" y="103909"/>
            <a:ext cx="9956079" cy="2265218"/>
          </a:xfrm>
        </p:spPr>
        <p:txBody>
          <a:bodyPr>
            <a:normAutofit/>
          </a:bodyPr>
          <a:lstStyle/>
          <a:p>
            <a:r>
              <a:rPr lang="es-UY" sz="3600" b="1" u="sng" dirty="0" smtClean="0"/>
              <a:t>Cesión onerosa de bienes funerarios. Legitimación.</a:t>
            </a:r>
            <a:endParaRPr lang="es-UY" sz="3600" b="1" u="sng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84312" y="1319645"/>
            <a:ext cx="10569143" cy="5818909"/>
          </a:xfrm>
        </p:spPr>
        <p:txBody>
          <a:bodyPr>
            <a:normAutofit/>
          </a:bodyPr>
          <a:lstStyle/>
          <a:p>
            <a:r>
              <a:rPr lang="es-UY" sz="2800" dirty="0" smtClean="0"/>
              <a:t>El principio general es que solo puede hacer cesión de derechos funerarios quien tenga titulo a su nombre y la única excepción se da cuando hubiera fallecido el titular, en cuyo caso se admite que los herederos enajenen los derechos funerarios con el titulo a nombre del causante y el Certificado de Resultancias de Autos, que acredite el tramite de su sucesión y la declaratoria de herederos.</a:t>
            </a:r>
          </a:p>
          <a:p>
            <a:r>
              <a:rPr lang="es-UY" sz="2800" dirty="0" smtClean="0"/>
              <a:t>El estudio de la legitimación y capacidad se completa con la obtención de los certificados de los Registros Públicos.</a:t>
            </a:r>
            <a:endParaRPr lang="es-UY" sz="2800" dirty="0"/>
          </a:p>
        </p:txBody>
      </p:sp>
    </p:spTree>
    <p:extLst>
      <p:ext uri="{BB962C8B-B14F-4D97-AF65-F5344CB8AC3E}">
        <p14:creationId xmlns:p14="http://schemas.microsoft.com/office/powerpoint/2010/main" val="41444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4312" y="0"/>
            <a:ext cx="10496406" cy="2441864"/>
          </a:xfrm>
        </p:spPr>
        <p:txBody>
          <a:bodyPr>
            <a:normAutofit/>
          </a:bodyPr>
          <a:lstStyle/>
          <a:p>
            <a:r>
              <a:rPr lang="es-UY" sz="4400" b="1" u="sng" dirty="0" smtClean="0"/>
              <a:t>Permuta de bienes funerarios</a:t>
            </a:r>
            <a:endParaRPr lang="es-UY" sz="4400" b="1" u="sng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84312" y="1309255"/>
            <a:ext cx="10537970" cy="4883727"/>
          </a:xfrm>
        </p:spPr>
        <p:txBody>
          <a:bodyPr>
            <a:noAutofit/>
          </a:bodyPr>
          <a:lstStyle/>
          <a:p>
            <a:r>
              <a:rPr lang="es-UY" sz="3200" dirty="0" smtClean="0"/>
              <a:t>Permuta entre concesionarios es el otro negocio jurídico, por el que se admite la enajenación onerosa de bienes funerarios. Pueden permutarse bienes funerarios de cualquier tipo y ubicados en distintos cementerios, con la única condición de que todos los bienes permutados deben estar en el Departamento de Montevideo.</a:t>
            </a:r>
            <a:endParaRPr lang="es-UY" sz="3200" dirty="0"/>
          </a:p>
        </p:txBody>
      </p:sp>
    </p:spTree>
    <p:extLst>
      <p:ext uri="{BB962C8B-B14F-4D97-AF65-F5344CB8AC3E}">
        <p14:creationId xmlns:p14="http://schemas.microsoft.com/office/powerpoint/2010/main" val="378432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4312" y="685800"/>
            <a:ext cx="9831387" cy="509155"/>
          </a:xfrm>
        </p:spPr>
        <p:txBody>
          <a:bodyPr>
            <a:noAutofit/>
          </a:bodyPr>
          <a:lstStyle/>
          <a:p>
            <a:r>
              <a:rPr lang="es-UY" sz="4800" b="1" u="sng" dirty="0" smtClean="0"/>
              <a:t>Donación entre parientes</a:t>
            </a:r>
            <a:endParaRPr lang="es-UY" sz="4800" b="1" u="sng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84312" y="1537855"/>
            <a:ext cx="10392497" cy="5122718"/>
          </a:xfrm>
        </p:spPr>
        <p:txBody>
          <a:bodyPr>
            <a:normAutofit fontScale="25000" lnSpcReduction="20000"/>
          </a:bodyPr>
          <a:lstStyle/>
          <a:p>
            <a:r>
              <a:rPr lang="es-UY" sz="8000" dirty="0" smtClean="0"/>
              <a:t>La donación entre parientes es la única cesión de derechos funerarios a titulo gratuita admitida. </a:t>
            </a:r>
          </a:p>
          <a:p>
            <a:r>
              <a:rPr lang="es-UY" sz="8000" dirty="0" smtClean="0"/>
              <a:t>Se admite la donación realizada entre parientes en cualquier grado, pero siempre acreditando el parentesco invocado.</a:t>
            </a:r>
          </a:p>
          <a:p>
            <a:r>
              <a:rPr lang="es-UY" sz="8000" b="1" u="sng" dirty="0" smtClean="0"/>
              <a:t>Capacidad y Legitimación</a:t>
            </a:r>
          </a:p>
          <a:p>
            <a:pPr marL="457200" indent="-457200">
              <a:buAutoNum type="alphaLcParenR"/>
            </a:pPr>
            <a:r>
              <a:rPr lang="es-UY" sz="8000" dirty="0" smtClean="0"/>
              <a:t>Menores sometidos a patria potestad. Dos posiciones. Una que los menores sujetos a patria potestad pueden donar libremente y la otra que  no pueden donar porque el inciso 5° del art. 271 del Código Civil prohíbe a los padres hacer remisión voluntaria de los derechos de los hijos menores sometidos a patria potestad.</a:t>
            </a:r>
          </a:p>
          <a:p>
            <a:pPr marL="457200" indent="-457200">
              <a:buAutoNum type="alphaLcParenR"/>
            </a:pPr>
            <a:r>
              <a:rPr lang="es-UY" sz="8000" dirty="0" smtClean="0"/>
              <a:t>Menores sometidos a tutela e incapaces sometidos curatela. No pueden donar, hay disposición expresa que prohíbe al tutor disponer a titulo  gratuito de los bienes del menor  aunque el Juez indebidamente lo autorice ( arts. 395, 396 y 412 inc. 5 del C.C.)</a:t>
            </a:r>
          </a:p>
          <a:p>
            <a:pPr marL="457200" indent="-457200">
              <a:buAutoNum type="alphaLcParenR"/>
            </a:pPr>
            <a:r>
              <a:rPr lang="es-UY" sz="8000" dirty="0" smtClean="0"/>
              <a:t>Habilitados por matrimonio: pueden donar con venia judicial (art 310 inc. 2 del Código Civil). </a:t>
            </a:r>
          </a:p>
          <a:p>
            <a:pPr marL="457200" indent="-457200">
              <a:buAutoNum type="alphaLcParenR"/>
            </a:pPr>
            <a:r>
              <a:rPr lang="es-UY" sz="8000" dirty="0" smtClean="0"/>
              <a:t>Bien funerario ganancial administrado por uno solo de los cónyuges, puede donarlo el que lo administra.</a:t>
            </a:r>
          </a:p>
          <a:p>
            <a:endParaRPr lang="es-UY" dirty="0" smtClean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861688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4313" y="685801"/>
            <a:ext cx="9748260" cy="644236"/>
          </a:xfrm>
        </p:spPr>
        <p:txBody>
          <a:bodyPr>
            <a:normAutofit/>
          </a:bodyPr>
          <a:lstStyle/>
          <a:p>
            <a:r>
              <a:rPr lang="es-UY" sz="3600" b="1" u="sng" dirty="0" smtClean="0"/>
              <a:t>Certificado de uso</a:t>
            </a:r>
            <a:endParaRPr lang="es-UY" sz="3600" b="1" u="sng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84313" y="2732808"/>
            <a:ext cx="10205459" cy="2722419"/>
          </a:xfrm>
        </p:spPr>
        <p:txBody>
          <a:bodyPr>
            <a:noAutofit/>
          </a:bodyPr>
          <a:lstStyle/>
          <a:p>
            <a:r>
              <a:rPr lang="es-UY" dirty="0" smtClean="0"/>
              <a:t>Cuando el o los titulares de un local funerario se encuentren fallecidos en su totalidad y no se hallan tramitado sus sucesiones, los interesados podrán solicitar la expedición de un Certificado de Uso. Este no otorga titularidad sobre el local pero habilita a quienes se les expide al uso del mismo.</a:t>
            </a:r>
          </a:p>
          <a:p>
            <a:r>
              <a:rPr lang="es-UY" dirty="0" smtClean="0"/>
              <a:t>El mecanismo es el siguiente:</a:t>
            </a:r>
          </a:p>
          <a:p>
            <a:pPr marL="457200" indent="-457200">
              <a:buAutoNum type="arabicPeriod"/>
            </a:pPr>
            <a:r>
              <a:rPr lang="es-UY" dirty="0" smtClean="0"/>
              <a:t>Se debe presentar un escrito dirigido al Director del Servicio Fúnebre y de Necrópolis solicitando la expedición del Certificado de Uso. Esta nota debe contener datos completos de los </a:t>
            </a:r>
            <a:r>
              <a:rPr lang="es-UY" dirty="0" err="1" smtClean="0"/>
              <a:t>gestionantes</a:t>
            </a:r>
            <a:r>
              <a:rPr lang="es-UY" dirty="0" smtClean="0"/>
              <a:t>.</a:t>
            </a:r>
          </a:p>
          <a:p>
            <a:pPr marL="457200" indent="-457200">
              <a:buAutoNum type="arabicPeriod"/>
            </a:pPr>
            <a:r>
              <a:rPr lang="es-UY" dirty="0" smtClean="0"/>
              <a:t>A esta nota debe adjuntarse: a) Original del Titulo de Uso o Certificado de Uso Vigente b) Documentación que acredite el parentesco de los </a:t>
            </a:r>
            <a:r>
              <a:rPr lang="es-UY" dirty="0" err="1" smtClean="0"/>
              <a:t>gestionantes</a:t>
            </a:r>
            <a:r>
              <a:rPr lang="es-UY" dirty="0" smtClean="0"/>
              <a:t> con el o los titulares originales del bien. Testimonios de Partidas de Estado Civil y/o Testimonio Notarial de los Certificados de Resultancias de Autos c) fotocopia de Recibo de Tasa al día.</a:t>
            </a:r>
          </a:p>
          <a:p>
            <a:r>
              <a:rPr lang="es-UY" dirty="0" smtClean="0"/>
              <a:t>Este trámite lleva publicaciones durante 3 días consecutivos en el Diario Oficial  y en otro Diario de circulación en Montevideo. Esas publicaciones emplazaran por 30 días a quienes se consideren con derechos de titularidad sobre el bien funerario</a:t>
            </a:r>
            <a:r>
              <a:rPr lang="es-U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668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4313" y="685801"/>
            <a:ext cx="10070378" cy="644235"/>
          </a:xfrm>
        </p:spPr>
        <p:txBody>
          <a:bodyPr>
            <a:noAutofit/>
          </a:bodyPr>
          <a:lstStyle/>
          <a:p>
            <a:r>
              <a:rPr lang="es-UY" sz="4000" b="1" u="sng" dirty="0" smtClean="0"/>
              <a:t>Duplicado de Titulo</a:t>
            </a:r>
            <a:endParaRPr lang="es-UY" sz="4000" b="1" u="sng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84311" y="862446"/>
            <a:ext cx="10707689" cy="6328064"/>
          </a:xfrm>
        </p:spPr>
        <p:txBody>
          <a:bodyPr>
            <a:normAutofit/>
          </a:bodyPr>
          <a:lstStyle/>
          <a:p>
            <a:r>
              <a:rPr lang="es-UY" sz="2400" dirty="0" smtClean="0"/>
              <a:t>Si el titulo original de un local funerario se encuentra extraviado, se puede solicitar un Duplicado del mismo. Para ello se siguen las siguientes formalidades:</a:t>
            </a:r>
          </a:p>
          <a:p>
            <a:pPr marL="457200" indent="-457200">
              <a:buAutoNum type="arabicPeriod"/>
            </a:pPr>
            <a:r>
              <a:rPr lang="es-UY" sz="2400" dirty="0" smtClean="0"/>
              <a:t>Hay que presentar un escrito dirigido al Director del Servicio Fúnebre y de Necrópolis solicitando el Duplicado del Titulo de que se trate. Dicha nota debe contener los datos completos de TODOS los titulares del bien y sus firmas deben estar certificadas.</a:t>
            </a:r>
            <a:endParaRPr lang="es-UY" sz="2400" dirty="0"/>
          </a:p>
          <a:p>
            <a:pPr marL="457200" indent="-457200">
              <a:buAutoNum type="arabicPeriod"/>
            </a:pPr>
            <a:r>
              <a:rPr lang="es-UY" sz="2400" dirty="0" smtClean="0"/>
              <a:t>A esta nota debe adjuntarse fotocopia de recibo de Tasa al día.</a:t>
            </a:r>
          </a:p>
          <a:p>
            <a:pPr marL="457200" indent="-457200">
              <a:buAutoNum type="arabicPeriod"/>
            </a:pPr>
            <a:endParaRPr lang="es-UY" sz="2400" dirty="0" smtClean="0"/>
          </a:p>
        </p:txBody>
      </p:sp>
    </p:spTree>
    <p:extLst>
      <p:ext uri="{BB962C8B-B14F-4D97-AF65-F5344CB8AC3E}">
        <p14:creationId xmlns:p14="http://schemas.microsoft.com/office/powerpoint/2010/main" val="304352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53140" y="-114300"/>
            <a:ext cx="9966470" cy="2150918"/>
          </a:xfrm>
        </p:spPr>
        <p:txBody>
          <a:bodyPr>
            <a:normAutofit/>
          </a:bodyPr>
          <a:lstStyle/>
          <a:p>
            <a:r>
              <a:rPr lang="es-UY" sz="4000" b="1" u="sng" dirty="0" smtClean="0"/>
              <a:t>Cremación</a:t>
            </a:r>
            <a:endParaRPr lang="es-UY" sz="4000" b="1" u="sng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73921" y="1880755"/>
            <a:ext cx="10028815" cy="3920836"/>
          </a:xfrm>
        </p:spPr>
        <p:txBody>
          <a:bodyPr>
            <a:noAutofit/>
          </a:bodyPr>
          <a:lstStyle/>
          <a:p>
            <a:r>
              <a:rPr lang="es-UY" sz="2400" dirty="0" smtClean="0"/>
              <a:t>Es la manifestación escrita de voluntad de la persona para que cuando fallezca su cuerpo sea cremado.</a:t>
            </a:r>
          </a:p>
          <a:p>
            <a:r>
              <a:rPr lang="es-UY" sz="2400" dirty="0" smtClean="0"/>
              <a:t>Requisitos del trámite: </a:t>
            </a:r>
          </a:p>
          <a:p>
            <a:r>
              <a:rPr lang="es-UY" sz="2400" dirty="0" smtClean="0"/>
              <a:t>1) Concurre el interesado a la Intendencia con su cedula de identidad vigente en el horario de 10:00 a 15:30 </a:t>
            </a:r>
            <a:r>
              <a:rPr lang="es-UY" sz="2400" dirty="0" err="1" smtClean="0"/>
              <a:t>hs</a:t>
            </a:r>
            <a:r>
              <a:rPr lang="es-UY" sz="2400" dirty="0" smtClean="0"/>
              <a:t>.</a:t>
            </a:r>
          </a:p>
          <a:p>
            <a:r>
              <a:rPr lang="es-UY" sz="2400" dirty="0" smtClean="0"/>
              <a:t>2) En caso de que el trámite lo realice un tercero:  certificación de firmas por Escribano Publico y fotocopia de Cedula del solicitante.</a:t>
            </a:r>
          </a:p>
          <a:p>
            <a:r>
              <a:rPr lang="es-UY" sz="2400" dirty="0" smtClean="0"/>
              <a:t>Se presenta el interesado o un tercero  en la oficina con la documentación, se abona el importe correspondiente y luego de haber abonado la Intendencia entrega constancia de solicitud de cremación en vida.</a:t>
            </a: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302372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4312" y="280555"/>
            <a:ext cx="10070379" cy="1143000"/>
          </a:xfrm>
        </p:spPr>
        <p:txBody>
          <a:bodyPr>
            <a:normAutofit/>
          </a:bodyPr>
          <a:lstStyle/>
          <a:p>
            <a:r>
              <a:rPr lang="es-UY" sz="3600" b="1" u="sng" dirty="0" smtClean="0"/>
              <a:t>Gravámenes</a:t>
            </a:r>
            <a:endParaRPr lang="es-UY" sz="3600" b="1" u="sng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84309" y="519546"/>
            <a:ext cx="10797745" cy="5964382"/>
          </a:xfrm>
        </p:spPr>
        <p:txBody>
          <a:bodyPr>
            <a:noAutofit/>
          </a:bodyPr>
          <a:lstStyle/>
          <a:p>
            <a:r>
              <a:rPr lang="es-UY" sz="2400" dirty="0" smtClean="0"/>
              <a:t>Clasificación de los restos:</a:t>
            </a:r>
          </a:p>
          <a:p>
            <a:pPr marL="457200" indent="-457200">
              <a:buAutoNum type="arabicParenR"/>
            </a:pPr>
            <a:r>
              <a:rPr lang="es-UY" sz="2400" dirty="0" smtClean="0"/>
              <a:t>Gravamen Legal: Son </a:t>
            </a:r>
            <a:r>
              <a:rPr lang="es-UY" sz="2400" dirty="0" smtClean="0"/>
              <a:t>los restos de los usuarios de cualquier época y de los cónyuges o parientes de aquellos hasta el segundo grado de consanguinidad. </a:t>
            </a:r>
            <a:r>
              <a:rPr lang="es-UY" sz="2400" dirty="0" smtClean="0"/>
              <a:t>Art D 2493</a:t>
            </a:r>
          </a:p>
          <a:p>
            <a:pPr marL="457200" indent="-457200">
              <a:buAutoNum type="arabicParenR"/>
            </a:pPr>
            <a:r>
              <a:rPr lang="es-UY" sz="2400" dirty="0" smtClean="0"/>
              <a:t>Gravamen voluntario: Se presenta el interesado por escrito ante la Intendencia solicitando que se autorice inhumar a una persona que se encuentra por fuera del segundo grado de consanguinidad y segundo  de afinidad. Art D 2494.</a:t>
            </a:r>
          </a:p>
          <a:p>
            <a:pPr marL="457200" indent="-457200">
              <a:buAutoNum type="arabicParenR"/>
            </a:pPr>
            <a:r>
              <a:rPr lang="es-UY" sz="2400" dirty="0" smtClean="0"/>
              <a:t>Restos precarios: Se trata de personas que no tienen parentesco con el titular del bien funerario. El titular del bien autoriza a que se realice la inhumación en el mismo.  </a:t>
            </a: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384454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4423</TotalTime>
  <Words>901</Words>
  <Application>Microsoft Office PowerPoint</Application>
  <PresentationFormat>Personalizado</PresentationFormat>
  <Paragraphs>62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Parallax</vt:lpstr>
      <vt:lpstr>                 DERECHO FUNERARIO   </vt:lpstr>
      <vt:lpstr>     Resumen de Temas</vt:lpstr>
      <vt:lpstr>Cesión onerosa de bienes funerarios. Legitimación.</vt:lpstr>
      <vt:lpstr>Permuta de bienes funerarios</vt:lpstr>
      <vt:lpstr>Donación entre parientes</vt:lpstr>
      <vt:lpstr>Certificado de uso</vt:lpstr>
      <vt:lpstr>Duplicado de Titulo</vt:lpstr>
      <vt:lpstr>Cremación</vt:lpstr>
      <vt:lpstr>Gravámenes</vt:lpstr>
      <vt:lpstr>Bibliografía: Aspectos Prácticos de la actividad notarial en materia de Bienes Funerarios Autores: Martha Cano, Martha Fernández y Rossina Merello. Edición 2010, AEU.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Disolución de la sociedad conyugal</dc:title>
  <dc:creator>mari chotola</dc:creator>
  <cp:lastModifiedBy>mathias1988</cp:lastModifiedBy>
  <cp:revision>366</cp:revision>
  <dcterms:created xsi:type="dcterms:W3CDTF">2018-06-19T21:02:08Z</dcterms:created>
  <dcterms:modified xsi:type="dcterms:W3CDTF">2021-04-06T11:27:50Z</dcterms:modified>
</cp:coreProperties>
</file>