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sldIdLst>
    <p:sldId id="256" r:id="rId2"/>
    <p:sldId id="268" r:id="rId3"/>
    <p:sldId id="272" r:id="rId4"/>
    <p:sldId id="273" r:id="rId5"/>
    <p:sldId id="274" r:id="rId6"/>
    <p:sldId id="275" r:id="rId7"/>
    <p:sldId id="278" r:id="rId8"/>
    <p:sldId id="277" r:id="rId9"/>
    <p:sldId id="276" r:id="rId10"/>
    <p:sldId id="279"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p:scale>
          <a:sx n="100" d="100"/>
          <a:sy n="100" d="100"/>
        </p:scale>
        <p:origin x="-150"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43003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39359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4543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631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058483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2838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949922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12417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26851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7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06/04/2021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78366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84810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D76F2E6-F9DD-4B67-804B-10EB4C5640ED}" type="datetimeFigureOut">
              <a:rPr lang="es-ES" smtClean="0"/>
              <a:t>06/04/2021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9750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D76F2E6-F9DD-4B67-804B-10EB4C5640ED}" type="datetimeFigureOut">
              <a:rPr lang="es-ES" smtClean="0"/>
              <a:t>06/04/2021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5707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F2E6-F9DD-4B67-804B-10EB4C5640ED}" type="datetimeFigureOut">
              <a:rPr lang="es-ES" smtClean="0"/>
              <a:t>06/04/2021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65055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82492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06/04/2021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810394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76F2E6-F9DD-4B67-804B-10EB4C5640ED}" type="datetimeFigureOut">
              <a:rPr lang="es-ES" smtClean="0"/>
              <a:t>06/04/2021</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FDACE9-9ED7-418D-8856-0264F2948BED}" type="slidenum">
              <a:rPr lang="es-ES" smtClean="0"/>
              <a:t>‹Nº›</a:t>
            </a:fld>
            <a:endParaRPr lang="es-ES"/>
          </a:p>
        </p:txBody>
      </p:sp>
    </p:spTree>
    <p:extLst>
      <p:ext uri="{BB962C8B-B14F-4D97-AF65-F5344CB8AC3E}">
        <p14:creationId xmlns:p14="http://schemas.microsoft.com/office/powerpoint/2010/main" val="667235459"/>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0" r:id="rId12"/>
    <p:sldLayoutId id="2147484011" r:id="rId13"/>
    <p:sldLayoutId id="2147484012" r:id="rId14"/>
    <p:sldLayoutId id="2147484013" r:id="rId15"/>
    <p:sldLayoutId id="2147484014" r:id="rId16"/>
    <p:sldLayoutId id="214748401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87578" y="1918952"/>
            <a:ext cx="7969312" cy="3181082"/>
          </a:xfrm>
        </p:spPr>
        <p:txBody>
          <a:bodyPr>
            <a:normAutofit fontScale="90000"/>
          </a:bodyPr>
          <a:lstStyle/>
          <a:p>
            <a:pPr algn="ctr"/>
            <a:r>
              <a:rPr lang="es-ES" b="1" dirty="0" smtClean="0"/>
              <a:t/>
            </a:r>
            <a:br>
              <a:rPr lang="es-ES" b="1" dirty="0" smtClean="0"/>
            </a:br>
            <a:r>
              <a:rPr lang="es-ES" b="1" dirty="0" smtClean="0"/>
              <a:t> </a:t>
            </a:r>
            <a:br>
              <a:rPr lang="es-ES" b="1" dirty="0" smtClean="0"/>
            </a:br>
            <a:r>
              <a:rPr lang="es-ES" b="1" dirty="0"/>
              <a:t/>
            </a:r>
            <a:br>
              <a:rPr lang="es-ES" b="1" dirty="0"/>
            </a:br>
            <a:r>
              <a:rPr lang="es-ES" b="1" dirty="0" smtClean="0"/>
              <a:t/>
            </a:r>
            <a:br>
              <a:rPr lang="es-ES" b="1" dirty="0" smtClean="0"/>
            </a:br>
            <a:r>
              <a:rPr lang="es-ES" b="1" dirty="0"/>
              <a:t/>
            </a:r>
            <a:br>
              <a:rPr lang="es-ES" b="1" dirty="0"/>
            </a:br>
            <a:r>
              <a:rPr lang="es-ES" sz="3600" b="1" dirty="0" smtClean="0"/>
              <a:t/>
            </a:r>
            <a:br>
              <a:rPr lang="es-ES" sz="3600" b="1" dirty="0" smtClean="0"/>
            </a:br>
            <a:r>
              <a:rPr lang="es-ES" sz="3600" b="1" dirty="0" smtClean="0"/>
              <a:t>          </a:t>
            </a:r>
            <a:r>
              <a:rPr lang="es-ES" sz="4900" b="1" dirty="0" smtClean="0"/>
              <a:t>DERECHO FUNERARIO</a:t>
            </a:r>
            <a:r>
              <a:rPr lang="es-ES" sz="3600" b="1" dirty="0" smtClean="0"/>
              <a:t/>
            </a:r>
            <a:br>
              <a:rPr lang="es-ES" sz="3600" b="1" dirty="0" smtClean="0"/>
            </a:br>
            <a:r>
              <a:rPr lang="es-ES" sz="3600" b="1" dirty="0" smtClean="0"/>
              <a:t/>
            </a:r>
            <a:br>
              <a:rPr lang="es-ES" sz="3600" b="1" dirty="0" smtClean="0"/>
            </a:br>
            <a:r>
              <a:rPr lang="es-ES" b="1" dirty="0" smtClean="0"/>
              <a:t/>
            </a:r>
            <a:br>
              <a:rPr lang="es-ES" b="1" dirty="0" smtClean="0"/>
            </a:br>
            <a:r>
              <a:rPr lang="es-ES" b="1" dirty="0" smtClean="0"/>
              <a:t> </a:t>
            </a:r>
            <a:endParaRPr lang="es-ES" b="1" dirty="0"/>
          </a:p>
        </p:txBody>
      </p:sp>
      <p:sp>
        <p:nvSpPr>
          <p:cNvPr id="3" name="Subtítulo 2"/>
          <p:cNvSpPr>
            <a:spLocks noGrp="1"/>
          </p:cNvSpPr>
          <p:nvPr>
            <p:ph type="subTitle" idx="1"/>
          </p:nvPr>
        </p:nvSpPr>
        <p:spPr>
          <a:xfrm>
            <a:off x="4525836" y="4468499"/>
            <a:ext cx="6550000" cy="1623208"/>
          </a:xfrm>
        </p:spPr>
        <p:txBody>
          <a:bodyPr>
            <a:normAutofit fontScale="32500" lnSpcReduction="20000"/>
          </a:bodyPr>
          <a:lstStyle/>
          <a:p>
            <a:r>
              <a:rPr lang="es-ES" sz="6400" dirty="0" smtClean="0"/>
              <a:t>Asignatura: </a:t>
            </a:r>
            <a:r>
              <a:rPr lang="es-ES" sz="6400" dirty="0"/>
              <a:t>Técnica Notarial III</a:t>
            </a:r>
          </a:p>
          <a:p>
            <a:pPr algn="r"/>
            <a:r>
              <a:rPr lang="es-ES" sz="6400" dirty="0" smtClean="0"/>
              <a:t>Docente </a:t>
            </a:r>
            <a:r>
              <a:rPr lang="es-ES" sz="6400" dirty="0"/>
              <a:t>encargado de curso: Esc. </a:t>
            </a:r>
            <a:r>
              <a:rPr lang="es-ES" sz="6400" dirty="0" err="1" smtClean="0"/>
              <a:t>Rossina</a:t>
            </a:r>
            <a:r>
              <a:rPr lang="es-ES" sz="6400" dirty="0" smtClean="0"/>
              <a:t> </a:t>
            </a:r>
            <a:r>
              <a:rPr lang="es-ES" sz="6400" dirty="0" err="1" smtClean="0"/>
              <a:t>Merello</a:t>
            </a:r>
            <a:endParaRPr lang="es-ES" sz="6400" dirty="0" smtClean="0"/>
          </a:p>
          <a:p>
            <a:pPr algn="r"/>
            <a:r>
              <a:rPr lang="es-ES" sz="6400" dirty="0" smtClean="0"/>
              <a:t>Material </a:t>
            </a:r>
            <a:r>
              <a:rPr lang="es-ES" sz="6400" dirty="0"/>
              <a:t>elaborado por:  Esc. </a:t>
            </a:r>
            <a:r>
              <a:rPr lang="es-ES" sz="6400" dirty="0" err="1"/>
              <a:t>Mathías</a:t>
            </a:r>
            <a:r>
              <a:rPr lang="es-ES" sz="6400" dirty="0"/>
              <a:t> Chotola</a:t>
            </a:r>
          </a:p>
          <a:p>
            <a:pPr algn="r"/>
            <a:r>
              <a:rPr lang="es-ES" sz="6400" dirty="0" smtClean="0"/>
              <a:t>Abril </a:t>
            </a:r>
            <a:r>
              <a:rPr lang="es-ES" sz="6400" dirty="0" smtClean="0"/>
              <a:t>2021</a:t>
            </a:r>
            <a:endParaRPr lang="es-ES" sz="6400" dirty="0"/>
          </a:p>
          <a:p>
            <a:pPr algn="r"/>
            <a:endParaRPr lang="es-ES" dirty="0"/>
          </a:p>
          <a:p>
            <a:pPr algn="r"/>
            <a:endParaRPr lang="es-ES" dirty="0"/>
          </a:p>
        </p:txBody>
      </p:sp>
      <p:sp>
        <p:nvSpPr>
          <p:cNvPr id="8" name="Elipse 7"/>
          <p:cNvSpPr/>
          <p:nvPr/>
        </p:nvSpPr>
        <p:spPr>
          <a:xfrm>
            <a:off x="4056845" y="2488520"/>
            <a:ext cx="193183" cy="2002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6745050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809625"/>
            <a:ext cx="10526713" cy="3743325"/>
          </a:xfrm>
        </p:spPr>
        <p:txBody>
          <a:bodyPr/>
          <a:lstStyle/>
          <a:p>
            <a:r>
              <a:rPr lang="es-UY" b="1" u="sng" dirty="0"/>
              <a:t>Bibliografía: </a:t>
            </a:r>
            <a:r>
              <a:rPr lang="es-UY" dirty="0"/>
              <a:t>Aspectos Prácticos de la actividad notarial en materia de Bienes Funerarios</a:t>
            </a:r>
            <a:br>
              <a:rPr lang="es-UY" dirty="0"/>
            </a:br>
            <a:r>
              <a:rPr lang="es-UY" b="1" u="sng" dirty="0"/>
              <a:t>Autores:</a:t>
            </a:r>
            <a:r>
              <a:rPr lang="es-UY" dirty="0"/>
              <a:t> Martha Cano, Martha Fernández y </a:t>
            </a:r>
            <a:r>
              <a:rPr lang="es-UY" dirty="0" err="1"/>
              <a:t>Rossina</a:t>
            </a:r>
            <a:r>
              <a:rPr lang="es-UY" dirty="0"/>
              <a:t> </a:t>
            </a:r>
            <a:r>
              <a:rPr lang="es-UY" dirty="0" err="1"/>
              <a:t>Merello</a:t>
            </a:r>
            <a:r>
              <a:rPr lang="es-UY" dirty="0"/>
              <a:t>.</a:t>
            </a:r>
            <a:br>
              <a:rPr lang="es-UY" dirty="0"/>
            </a:br>
            <a:r>
              <a:rPr lang="es-UY" dirty="0"/>
              <a:t>Edición 2010, AEU.</a:t>
            </a:r>
          </a:p>
        </p:txBody>
      </p:sp>
      <p:sp>
        <p:nvSpPr>
          <p:cNvPr id="3" name="2 Marcador de texto"/>
          <p:cNvSpPr>
            <a:spLocks noGrp="1"/>
          </p:cNvSpPr>
          <p:nvPr>
            <p:ph type="body" idx="1"/>
          </p:nvPr>
        </p:nvSpPr>
        <p:spPr/>
        <p:txBody>
          <a:bodyPr/>
          <a:lstStyle/>
          <a:p>
            <a:endParaRPr lang="es-UY"/>
          </a:p>
        </p:txBody>
      </p:sp>
    </p:spTree>
    <p:extLst>
      <p:ext uri="{BB962C8B-B14F-4D97-AF65-F5344CB8AC3E}">
        <p14:creationId xmlns:p14="http://schemas.microsoft.com/office/powerpoint/2010/main" val="3000259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9927" y="1418607"/>
            <a:ext cx="3702676" cy="2286000"/>
          </a:xfrm>
        </p:spPr>
        <p:txBody>
          <a:bodyPr>
            <a:normAutofit/>
          </a:bodyPr>
          <a:lstStyle/>
          <a:p>
            <a:r>
              <a:rPr lang="es-ES" sz="3800" b="1" dirty="0" smtClean="0"/>
              <a:t>Resumen de Temas</a:t>
            </a:r>
            <a:endParaRPr lang="es-ES" sz="3800" b="1" dirty="0"/>
          </a:p>
        </p:txBody>
      </p:sp>
      <p:sp>
        <p:nvSpPr>
          <p:cNvPr id="3" name="Marcador de contenido 2"/>
          <p:cNvSpPr>
            <a:spLocks noGrp="1"/>
          </p:cNvSpPr>
          <p:nvPr>
            <p:ph idx="1"/>
          </p:nvPr>
        </p:nvSpPr>
        <p:spPr>
          <a:xfrm>
            <a:off x="4499811" y="1072336"/>
            <a:ext cx="7282614" cy="6033313"/>
          </a:xfrm>
        </p:spPr>
        <p:txBody>
          <a:bodyPr>
            <a:normAutofit fontScale="40000" lnSpcReduction="20000"/>
          </a:bodyPr>
          <a:lstStyle/>
          <a:p>
            <a:pPr marL="0" indent="0">
              <a:buNone/>
            </a:pPr>
            <a:endParaRPr lang="es-ES" sz="5800" dirty="0" smtClean="0"/>
          </a:p>
          <a:p>
            <a:pPr>
              <a:buFont typeface="Wingdings" panose="05000000000000000000" pitchFamily="2" charset="2"/>
              <a:buChar char="q"/>
            </a:pPr>
            <a:r>
              <a:rPr lang="es-ES" sz="6000" dirty="0" smtClean="0"/>
              <a:t>Trasmisión entre particulares del derecho sobre el sepulcro. </a:t>
            </a:r>
          </a:p>
          <a:p>
            <a:pPr marL="0" indent="0">
              <a:buNone/>
            </a:pPr>
            <a:r>
              <a:rPr lang="es-ES" sz="6000" dirty="0"/>
              <a:t> </a:t>
            </a:r>
            <a:r>
              <a:rPr lang="es-ES" sz="6000" dirty="0" smtClean="0"/>
              <a:t>  </a:t>
            </a:r>
            <a:r>
              <a:rPr lang="es-ES" sz="6000" b="1" dirty="0" smtClean="0"/>
              <a:t>a)</a:t>
            </a:r>
            <a:r>
              <a:rPr lang="es-ES" sz="6000" dirty="0" smtClean="0"/>
              <a:t> </a:t>
            </a:r>
            <a:r>
              <a:rPr lang="es-ES" sz="6000" dirty="0" err="1" smtClean="0"/>
              <a:t>Trasmisibilidad</a:t>
            </a:r>
            <a:r>
              <a:rPr lang="es-ES" sz="6000" dirty="0" smtClean="0"/>
              <a:t> de bienes funerarios  ubicados en cementerios públicos.</a:t>
            </a:r>
          </a:p>
          <a:p>
            <a:pPr marL="0" indent="0">
              <a:buNone/>
            </a:pPr>
            <a:r>
              <a:rPr lang="es-ES" sz="6000" b="1" dirty="0" smtClean="0"/>
              <a:t>1-</a:t>
            </a:r>
            <a:r>
              <a:rPr lang="es-ES" sz="6000" dirty="0" smtClean="0"/>
              <a:t> Trámite de actualización de Titulo ante la Intendencia.</a:t>
            </a:r>
          </a:p>
          <a:p>
            <a:pPr marL="0" indent="0">
              <a:buNone/>
            </a:pPr>
            <a:r>
              <a:rPr lang="es-ES" sz="6000" b="1" dirty="0" smtClean="0"/>
              <a:t>2-</a:t>
            </a:r>
            <a:r>
              <a:rPr lang="es-ES" sz="6000" dirty="0" smtClean="0"/>
              <a:t> </a:t>
            </a:r>
            <a:r>
              <a:rPr lang="es-ES" sz="6000" dirty="0"/>
              <a:t>Trasmisión </a:t>
            </a:r>
            <a:r>
              <a:rPr lang="es-ES" sz="6000" dirty="0" smtClean="0"/>
              <a:t>por causa de muerte –herencia o legado-.</a:t>
            </a:r>
          </a:p>
          <a:p>
            <a:pPr marL="0" indent="0">
              <a:buNone/>
            </a:pPr>
            <a:r>
              <a:rPr lang="es-ES" sz="6000" b="1" dirty="0" smtClean="0"/>
              <a:t>3-</a:t>
            </a:r>
            <a:r>
              <a:rPr lang="es-ES" sz="6000" dirty="0" smtClean="0"/>
              <a:t> Trasmisión por acto entre vivos de bienes funerarios.</a:t>
            </a:r>
          </a:p>
          <a:p>
            <a:pPr marL="0" indent="0">
              <a:buNone/>
            </a:pPr>
            <a:r>
              <a:rPr lang="es-ES" sz="6000" b="1" dirty="0" smtClean="0"/>
              <a:t>4-</a:t>
            </a:r>
            <a:r>
              <a:rPr lang="es-ES" sz="6000" dirty="0" smtClean="0"/>
              <a:t> Cesión onerosa de derechos funerarios. Capacidad.</a:t>
            </a:r>
          </a:p>
          <a:p>
            <a:pPr marL="0" indent="0">
              <a:buNone/>
            </a:pPr>
            <a:r>
              <a:rPr lang="es-ES" sz="6000" b="1" dirty="0" smtClean="0"/>
              <a:t>5-</a:t>
            </a:r>
            <a:r>
              <a:rPr lang="es-ES" sz="6000" dirty="0" smtClean="0"/>
              <a:t> Cesión onerosa de derechos funerarios. Causales de </a:t>
            </a:r>
            <a:r>
              <a:rPr lang="es-ES" sz="6000" dirty="0" err="1" smtClean="0"/>
              <a:t>enajenabilidad</a:t>
            </a:r>
            <a:r>
              <a:rPr lang="es-ES" sz="6000" dirty="0" smtClean="0"/>
              <a:t>.</a:t>
            </a:r>
          </a:p>
          <a:p>
            <a:pPr marL="0" indent="0">
              <a:buNone/>
            </a:pPr>
            <a:endParaRPr lang="es-ES" sz="4400" dirty="0" smtClean="0"/>
          </a:p>
          <a:p>
            <a:pPr marL="0" indent="0">
              <a:buNone/>
            </a:pPr>
            <a:endParaRPr lang="es-ES" sz="4400" dirty="0" smtClean="0"/>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9596744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4252" y="675408"/>
            <a:ext cx="10003398" cy="1067667"/>
          </a:xfrm>
        </p:spPr>
        <p:txBody>
          <a:bodyPr>
            <a:noAutofit/>
          </a:bodyPr>
          <a:lstStyle/>
          <a:p>
            <a:r>
              <a:rPr lang="es-ES" sz="3600" b="1" u="sng" dirty="0" err="1"/>
              <a:t>Trasmisibilidad</a:t>
            </a:r>
            <a:r>
              <a:rPr lang="es-ES" sz="3600" b="1" u="sng" dirty="0"/>
              <a:t> de bienes funerarios </a:t>
            </a:r>
            <a:r>
              <a:rPr lang="es-ES" sz="3600" b="1" u="sng" dirty="0" smtClean="0"/>
              <a:t>ubicados </a:t>
            </a:r>
            <a:r>
              <a:rPr lang="es-ES" sz="3600" b="1" u="sng" dirty="0"/>
              <a:t>en cementerios públicos.</a:t>
            </a:r>
            <a:br>
              <a:rPr lang="es-ES" sz="3600" b="1" u="sng" dirty="0"/>
            </a:br>
            <a:endParaRPr lang="es-ES" sz="3600" b="1" u="sng" dirty="0"/>
          </a:p>
        </p:txBody>
      </p:sp>
      <p:sp>
        <p:nvSpPr>
          <p:cNvPr id="3" name="Marcador de texto 2"/>
          <p:cNvSpPr>
            <a:spLocks noGrp="1"/>
          </p:cNvSpPr>
          <p:nvPr>
            <p:ph type="body" idx="1"/>
          </p:nvPr>
        </p:nvSpPr>
        <p:spPr>
          <a:xfrm>
            <a:off x="2021982" y="1236517"/>
            <a:ext cx="9979517" cy="5345258"/>
          </a:xfrm>
        </p:spPr>
        <p:txBody>
          <a:bodyPr>
            <a:normAutofit lnSpcReduction="10000"/>
          </a:bodyPr>
          <a:lstStyle/>
          <a:p>
            <a:pPr algn="just"/>
            <a:endParaRPr lang="es-ES" sz="2400" dirty="0" smtClean="0"/>
          </a:p>
          <a:p>
            <a:pPr algn="just"/>
            <a:r>
              <a:rPr lang="es-ES" sz="2400" b="1" u="sng" dirty="0" smtClean="0"/>
              <a:t>1- Trámite de actualización de Titulo</a:t>
            </a:r>
          </a:p>
          <a:p>
            <a:pPr algn="just"/>
            <a:r>
              <a:rPr lang="es-ES" sz="2400" dirty="0" smtClean="0"/>
              <a:t>Hay que presentar un escrito dirigido al Director del Servicio Fúnebre y de Necrópolis de la Intendencia de Montevideo.</a:t>
            </a:r>
          </a:p>
          <a:p>
            <a:pPr algn="just"/>
            <a:r>
              <a:rPr lang="es-ES" sz="2400" dirty="0" smtClean="0"/>
              <a:t>Dicha nota debe contener la C.I., el domicilio y el estado civil completo de los </a:t>
            </a:r>
            <a:r>
              <a:rPr lang="es-ES" sz="2400" dirty="0" err="1" smtClean="0"/>
              <a:t>gestionantes</a:t>
            </a:r>
            <a:r>
              <a:rPr lang="es-ES" sz="2400" dirty="0" smtClean="0"/>
              <a:t>, además de un número teléfono de contacto. </a:t>
            </a:r>
          </a:p>
          <a:p>
            <a:pPr algn="just"/>
            <a:r>
              <a:rPr lang="es-ES" sz="2400" dirty="0" smtClean="0"/>
              <a:t>A esta nota debe adjuntarse: a) Original del Titulo de Uso, b) Testimonio Notarial de los Certificados de Resultancias de Autos, o 1ª Copia de la Escritura de Cesión o Donación, c) Testimonio de la resolución judicial que aprueba la información (pobreza notoria, ausencia del país mas de 5 años consecutivos) d) fotocopia simple de Recibo de Tasa al día.</a:t>
            </a:r>
          </a:p>
          <a:p>
            <a:pPr algn="just"/>
            <a:r>
              <a:rPr lang="es-ES" sz="2400" dirty="0" smtClean="0"/>
              <a:t>Cuando la sucesión es testada y existen legados, debe presentarse Testimonio Notarial del Testamento. </a:t>
            </a:r>
            <a:endParaRPr lang="es-ES" sz="2400" dirty="0"/>
          </a:p>
        </p:txBody>
      </p:sp>
    </p:spTree>
    <p:extLst>
      <p:ext uri="{BB962C8B-B14F-4D97-AF65-F5344CB8AC3E}">
        <p14:creationId xmlns:p14="http://schemas.microsoft.com/office/powerpoint/2010/main" val="400838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3" y="290946"/>
            <a:ext cx="9696305" cy="1049481"/>
          </a:xfrm>
        </p:spPr>
        <p:txBody>
          <a:bodyPr>
            <a:normAutofit/>
          </a:bodyPr>
          <a:lstStyle/>
          <a:p>
            <a:endParaRPr lang="es-UY" sz="4000" b="1" u="sng" dirty="0"/>
          </a:p>
        </p:txBody>
      </p:sp>
      <p:sp>
        <p:nvSpPr>
          <p:cNvPr id="3" name="2 Marcador de texto"/>
          <p:cNvSpPr>
            <a:spLocks noGrp="1"/>
          </p:cNvSpPr>
          <p:nvPr>
            <p:ph type="body" idx="1"/>
          </p:nvPr>
        </p:nvSpPr>
        <p:spPr>
          <a:xfrm>
            <a:off x="1484311" y="714374"/>
            <a:ext cx="10888664" cy="5665643"/>
          </a:xfrm>
        </p:spPr>
        <p:txBody>
          <a:bodyPr>
            <a:normAutofit/>
          </a:bodyPr>
          <a:lstStyle/>
          <a:p>
            <a:r>
              <a:rPr lang="es-UY" sz="2800" b="1" u="sng" dirty="0" smtClean="0"/>
              <a:t>2 </a:t>
            </a:r>
            <a:r>
              <a:rPr lang="es-UY" sz="2800" b="1" u="sng" dirty="0"/>
              <a:t>Trasmisión por causa de muerte –herencia o </a:t>
            </a:r>
            <a:r>
              <a:rPr lang="es-UY" sz="2800" b="1" u="sng" dirty="0" smtClean="0"/>
              <a:t>legado-</a:t>
            </a:r>
            <a:endParaRPr lang="es-UY" sz="2800" dirty="0" smtClean="0"/>
          </a:p>
          <a:p>
            <a:r>
              <a:rPr lang="es-UY" sz="2800" dirty="0" smtClean="0"/>
              <a:t>En Montevideo, para la expedición de nuevo titulo se exige que la Sucesión este </a:t>
            </a:r>
            <a:r>
              <a:rPr lang="es-UY" sz="2800" b="1" u="sng" dirty="0" smtClean="0"/>
              <a:t>tramitada y terminada</a:t>
            </a:r>
            <a:r>
              <a:rPr lang="es-UY" sz="2800" dirty="0" smtClean="0"/>
              <a:t>.</a:t>
            </a:r>
          </a:p>
          <a:p>
            <a:r>
              <a:rPr lang="es-UY" sz="2800" dirty="0" smtClean="0"/>
              <a:t>Es de </a:t>
            </a:r>
            <a:r>
              <a:rPr lang="es-UY" sz="2800" b="1" u="sng" dirty="0" smtClean="0"/>
              <a:t>buena técnica notarial </a:t>
            </a:r>
            <a:r>
              <a:rPr lang="es-UY" sz="2800" dirty="0" smtClean="0"/>
              <a:t>la inclusión del bien funerario en el escrito judicial de relación de bienes sucesorios, describiéndolo con los elementos que surgen del titulo.</a:t>
            </a:r>
          </a:p>
          <a:p>
            <a:r>
              <a:rPr lang="es-UY" sz="2800" dirty="0" smtClean="0"/>
              <a:t>Se presenta ante la Intendencia </a:t>
            </a:r>
            <a:r>
              <a:rPr lang="es-UY" sz="2800" b="1" u="sng" dirty="0" smtClean="0"/>
              <a:t>testimonio notarial por exhibición </a:t>
            </a:r>
            <a:r>
              <a:rPr lang="es-UY" sz="2800" dirty="0" smtClean="0"/>
              <a:t>del Certificado de Resultancias de Autos.</a:t>
            </a:r>
            <a:endParaRPr lang="es-UY" sz="2800" dirty="0"/>
          </a:p>
        </p:txBody>
      </p:sp>
    </p:spTree>
    <p:extLst>
      <p:ext uri="{BB962C8B-B14F-4D97-AF65-F5344CB8AC3E}">
        <p14:creationId xmlns:p14="http://schemas.microsoft.com/office/powerpoint/2010/main" val="364323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3" name="2 Marcador de texto"/>
          <p:cNvSpPr>
            <a:spLocks noGrp="1"/>
          </p:cNvSpPr>
          <p:nvPr>
            <p:ph type="body" idx="1"/>
          </p:nvPr>
        </p:nvSpPr>
        <p:spPr>
          <a:xfrm>
            <a:off x="1484311" y="933450"/>
            <a:ext cx="10802940" cy="5753100"/>
          </a:xfrm>
        </p:spPr>
        <p:txBody>
          <a:bodyPr>
            <a:normAutofit/>
          </a:bodyPr>
          <a:lstStyle/>
          <a:p>
            <a:r>
              <a:rPr lang="es-UY" sz="2400" b="1" u="sng" dirty="0" smtClean="0"/>
              <a:t>3- Trasmisión por acto entre vivos de bienes funerarios</a:t>
            </a:r>
          </a:p>
          <a:p>
            <a:pPr algn="l"/>
            <a:r>
              <a:rPr lang="es-UY" sz="2400" b="1" u="sng" dirty="0" smtClean="0"/>
              <a:t>Régimen de </a:t>
            </a:r>
            <a:r>
              <a:rPr lang="es-UY" sz="2400" b="1" u="sng" dirty="0" err="1" smtClean="0"/>
              <a:t>trasmisibilidad</a:t>
            </a:r>
            <a:r>
              <a:rPr lang="es-UY" sz="2400" b="1" u="sng" dirty="0" smtClean="0"/>
              <a:t> en Montevideo.</a:t>
            </a:r>
          </a:p>
          <a:p>
            <a:pPr algn="l"/>
            <a:r>
              <a:rPr lang="es-UY" sz="2400" dirty="0" smtClean="0"/>
              <a:t>En la actualidad coexisten dos regímenes:</a:t>
            </a:r>
          </a:p>
          <a:p>
            <a:pPr algn="l"/>
            <a:r>
              <a:rPr lang="es-UY" sz="2400" b="1" u="sng" dirty="0" smtClean="0"/>
              <a:t>A- Libre </a:t>
            </a:r>
            <a:r>
              <a:rPr lang="es-UY" sz="2400" b="1" u="sng" dirty="0" err="1" smtClean="0"/>
              <a:t>trasmisibilidad</a:t>
            </a:r>
            <a:endParaRPr lang="es-UY" sz="2400" b="1" u="sng" dirty="0" smtClean="0"/>
          </a:p>
          <a:p>
            <a:pPr algn="l"/>
            <a:r>
              <a:rPr lang="es-UY" sz="2400" dirty="0" smtClean="0"/>
              <a:t>Pueden todavía existir bienes funerarios en el Departamento de Montevideo que se rijan por el </a:t>
            </a:r>
            <a:r>
              <a:rPr lang="es-UY" sz="2400" b="1" u="sng" dirty="0" smtClean="0"/>
              <a:t>Decreto de Oribe del 10 de octubre de 1835</a:t>
            </a:r>
            <a:r>
              <a:rPr lang="es-UY" sz="2400" dirty="0" smtClean="0"/>
              <a:t>, que permitía la libre enajenación y disponibilidad de los mismos, porque la resolución municipal del 14 de marzo de 1939, dispuso que se permite una trasmisión mas por acto entre vivos.</a:t>
            </a:r>
          </a:p>
          <a:p>
            <a:pPr algn="l"/>
            <a:r>
              <a:rPr lang="es-UY" sz="2400" b="1" dirty="0" smtClean="0"/>
              <a:t>Ejemplo: </a:t>
            </a:r>
            <a:r>
              <a:rPr lang="es-UY" sz="2400" dirty="0" smtClean="0"/>
              <a:t>bien funerario que hubiera sido concedido por la Intendencia de Montevideo con anterioridad al 23 de agosto de 1883, y no hubiere habido disposición por acto entre vivos, posterior al 14 de marzo de 1939.</a:t>
            </a:r>
          </a:p>
          <a:p>
            <a:pPr algn="l"/>
            <a:endParaRPr lang="es-UY" dirty="0" smtClean="0"/>
          </a:p>
          <a:p>
            <a:pPr algn="l"/>
            <a:endParaRPr lang="es-UY" dirty="0"/>
          </a:p>
        </p:txBody>
      </p:sp>
    </p:spTree>
    <p:extLst>
      <p:ext uri="{BB962C8B-B14F-4D97-AF65-F5344CB8AC3E}">
        <p14:creationId xmlns:p14="http://schemas.microsoft.com/office/powerpoint/2010/main" val="348408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1000"/>
                                        <p:tgtEl>
                                          <p:spTgt spid="3">
                                            <p:txEl>
                                              <p:pRg st="3" end="3"/>
                                            </p:txEl>
                                          </p:spTgt>
                                        </p:tgtEl>
                                      </p:cBhvr>
                                    </p:animEffect>
                                    <p:anim calcmode="lin" valueType="num">
                                      <p:cBhvr>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1" y="457200"/>
            <a:ext cx="10707689" cy="6263985"/>
          </a:xfrm>
        </p:spPr>
        <p:txBody>
          <a:bodyPr>
            <a:normAutofit/>
          </a:bodyPr>
          <a:lstStyle/>
          <a:p>
            <a:r>
              <a:rPr lang="es-UY" b="1" u="sng" dirty="0" smtClean="0"/>
              <a:t>B- </a:t>
            </a:r>
            <a:r>
              <a:rPr lang="es-UY" b="1" u="sng" dirty="0" err="1" smtClean="0"/>
              <a:t>Trasmisibilidad</a:t>
            </a:r>
            <a:r>
              <a:rPr lang="es-UY" b="1" u="sng" dirty="0" smtClean="0"/>
              <a:t> restringida</a:t>
            </a:r>
          </a:p>
          <a:p>
            <a:r>
              <a:rPr lang="es-UY" dirty="0" smtClean="0"/>
              <a:t>Las </a:t>
            </a:r>
            <a:r>
              <a:rPr lang="es-UY" b="1" u="sng" dirty="0" smtClean="0"/>
              <a:t>ordenanzas municipales del 23 de agosto de 1883 y 15 de diciembre de 1898 </a:t>
            </a:r>
            <a:r>
              <a:rPr lang="es-UY" dirty="0" smtClean="0"/>
              <a:t>establecieron un régimen de </a:t>
            </a:r>
            <a:r>
              <a:rPr lang="es-UY" dirty="0" err="1" smtClean="0"/>
              <a:t>enajenabilidad</a:t>
            </a:r>
            <a:r>
              <a:rPr lang="es-UY" dirty="0" smtClean="0"/>
              <a:t> restringida, que con algunas modificaciones, es el que rige actualmente (Digesto Municipal arts. D 2426 a 2434).</a:t>
            </a:r>
          </a:p>
          <a:p>
            <a:r>
              <a:rPr lang="es-UY" dirty="0" smtClean="0"/>
              <a:t>La ordenanza municipal del 23 de agosto de 1883,  en su Artículo 1,  estableció la forma en que pueden trasmitirse los bienes funerarios a titulo gratuito:</a:t>
            </a:r>
            <a:endParaRPr lang="es-UY" b="1" u="sng" dirty="0" smtClean="0"/>
          </a:p>
          <a:p>
            <a:r>
              <a:rPr lang="es-UY" b="1" u="sng" dirty="0" smtClean="0"/>
              <a:t>Los bienes funerarios pueden trasmitirse a titulo gratuito por:</a:t>
            </a:r>
          </a:p>
          <a:p>
            <a:r>
              <a:rPr lang="es-UY" b="1" u="sng" dirty="0" smtClean="0"/>
              <a:t>-Herencia</a:t>
            </a:r>
          </a:p>
          <a:p>
            <a:r>
              <a:rPr lang="es-UY" b="1" u="sng" dirty="0" smtClean="0"/>
              <a:t>-Partición</a:t>
            </a:r>
          </a:p>
          <a:p>
            <a:r>
              <a:rPr lang="es-UY" dirty="0" smtClean="0"/>
              <a:t>El Decreto 3.274 de fecha 24 de abril de </a:t>
            </a:r>
          </a:p>
          <a:p>
            <a:r>
              <a:rPr lang="es-UY" dirty="0" smtClean="0"/>
              <a:t>1941 amplió la causal a todos los tipos de partición.</a:t>
            </a:r>
          </a:p>
          <a:p>
            <a:r>
              <a:rPr lang="es-UY" b="1" u="sng" dirty="0" smtClean="0"/>
              <a:t>-Donación entre parientes</a:t>
            </a:r>
          </a:p>
          <a:p>
            <a:r>
              <a:rPr lang="es-UY" b="1" u="sng" dirty="0" smtClean="0"/>
              <a:t>Transferencia de activos de personas jurídicas siempre que se respete la finalidad social originaria de los sepulcros. </a:t>
            </a:r>
            <a:r>
              <a:rPr lang="es-UY" dirty="0" err="1" smtClean="0"/>
              <a:t>Ej</a:t>
            </a:r>
            <a:r>
              <a:rPr lang="es-UY" dirty="0" smtClean="0"/>
              <a:t>: Fusión de mutualistas.</a:t>
            </a:r>
          </a:p>
          <a:p>
            <a:r>
              <a:rPr lang="es-UY" dirty="0" smtClean="0"/>
              <a:t>  </a:t>
            </a:r>
            <a:endParaRPr lang="es-UY" dirty="0"/>
          </a:p>
        </p:txBody>
      </p:sp>
    </p:spTree>
    <p:extLst>
      <p:ext uri="{BB962C8B-B14F-4D97-AF65-F5344CB8AC3E}">
        <p14:creationId xmlns:p14="http://schemas.microsoft.com/office/powerpoint/2010/main" val="194343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circle(in)">
                                      <p:cBhvr>
                                        <p:cTn id="20" dur="2000"/>
                                        <p:tgtEl>
                                          <p:spTgt spid="3">
                                            <p:txEl>
                                              <p:pRg st="5" end="5"/>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circle(in)">
                                      <p:cBhvr>
                                        <p:cTn id="23" dur="2000"/>
                                        <p:tgtEl>
                                          <p:spTgt spid="3">
                                            <p:txEl>
                                              <p:pRg st="6" end="6"/>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circle(in)">
                                      <p:cBhvr>
                                        <p:cTn id="26" dur="20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1000"/>
                                        <p:tgtEl>
                                          <p:spTgt spid="3">
                                            <p:txEl>
                                              <p:pRg st="8" end="8"/>
                                            </p:txEl>
                                          </p:spTgt>
                                        </p:tgtEl>
                                      </p:cBhvr>
                                    </p:animEffect>
                                    <p:anim calcmode="lin" valueType="num">
                                      <p:cBhvr>
                                        <p:cTn id="3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 calcmode="lin" valueType="num">
                                      <p:cBhvr additive="base">
                                        <p:cTn id="3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 calcmode="lin" valueType="num">
                                      <p:cBhvr additive="base">
                                        <p:cTn id="4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1" y="533400"/>
            <a:ext cx="10707689" cy="6677025"/>
          </a:xfrm>
        </p:spPr>
        <p:txBody>
          <a:bodyPr>
            <a:normAutofit/>
          </a:bodyPr>
          <a:lstStyle/>
          <a:p>
            <a:r>
              <a:rPr lang="es-UY" dirty="0"/>
              <a:t>Mientras que la Ordenanza </a:t>
            </a:r>
            <a:r>
              <a:rPr lang="es-UY" dirty="0" smtClean="0"/>
              <a:t>Municipal </a:t>
            </a:r>
            <a:r>
              <a:rPr lang="es-UY" dirty="0"/>
              <a:t>del 15 de diciembre de </a:t>
            </a:r>
            <a:r>
              <a:rPr lang="es-UY" dirty="0" smtClean="0"/>
              <a:t>1898, en </a:t>
            </a:r>
            <a:r>
              <a:rPr lang="es-UY" dirty="0"/>
              <a:t>su </a:t>
            </a:r>
            <a:r>
              <a:rPr lang="es-UY" dirty="0" smtClean="0"/>
              <a:t>Artículo 1, </a:t>
            </a:r>
            <a:r>
              <a:rPr lang="es-UY" dirty="0"/>
              <a:t>estableció la forma en que se pueden </a:t>
            </a:r>
            <a:r>
              <a:rPr lang="es-UY" b="1" u="sng" dirty="0"/>
              <a:t>trasmitir los bienes funerarios a titulo oneroso</a:t>
            </a:r>
            <a:r>
              <a:rPr lang="es-UY" dirty="0"/>
              <a:t>, esto es, cuando se den exclusivamente las siguientes causales:</a:t>
            </a:r>
          </a:p>
          <a:p>
            <a:r>
              <a:rPr lang="es-UY" b="1" u="sng" dirty="0"/>
              <a:t>-Ausencia del país del titular, </a:t>
            </a:r>
            <a:r>
              <a:rPr lang="es-UY" b="1" u="sng" dirty="0" smtClean="0"/>
              <a:t>por </a:t>
            </a:r>
            <a:r>
              <a:rPr lang="es-UY" b="1" u="sng" dirty="0"/>
              <a:t>5 años consecutivos;</a:t>
            </a:r>
          </a:p>
          <a:p>
            <a:r>
              <a:rPr lang="es-UY" b="1" u="sng" dirty="0"/>
              <a:t>-Pobreza notoria del titular;</a:t>
            </a:r>
          </a:p>
          <a:p>
            <a:r>
              <a:rPr lang="es-UY" b="1" u="sng" dirty="0"/>
              <a:t>-Permuta entre concesionarios.</a:t>
            </a:r>
          </a:p>
          <a:p>
            <a:r>
              <a:rPr lang="es-UY" dirty="0"/>
              <a:t>En Montevideo, para la documentación de la trasmisión de derechos funerarios por acto entre vivos, se exige escritura publica.</a:t>
            </a:r>
          </a:p>
          <a:p>
            <a:r>
              <a:rPr lang="es-UY" dirty="0"/>
              <a:t>Con la primera copia de la escritura de cesión de derechos funerarios, el adquirente deberá tramitar ante la Intendencia de Montevideo, la expedición de nuevo titulo a su nombre.</a:t>
            </a:r>
          </a:p>
          <a:p>
            <a:r>
              <a:rPr lang="es-UY" dirty="0"/>
              <a:t>  </a:t>
            </a:r>
          </a:p>
          <a:p>
            <a:endParaRPr lang="es-UY" dirty="0"/>
          </a:p>
        </p:txBody>
      </p:sp>
    </p:spTree>
    <p:extLst>
      <p:ext uri="{BB962C8B-B14F-4D97-AF65-F5344CB8AC3E}">
        <p14:creationId xmlns:p14="http://schemas.microsoft.com/office/powerpoint/2010/main" val="327593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wipe(down)">
                                      <p:cBhvr>
                                        <p:cTn id="33" dur="500"/>
                                        <p:tgtEl>
                                          <p:spTgt spid="3">
                                            <p:txEl>
                                              <p:pRg st="5" end="5"/>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wipe(down)">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3" y="781050"/>
            <a:ext cx="10355262" cy="5657850"/>
          </a:xfrm>
        </p:spPr>
        <p:txBody>
          <a:bodyPr>
            <a:normAutofit/>
          </a:bodyPr>
          <a:lstStyle/>
          <a:p>
            <a:r>
              <a:rPr lang="es-UY" sz="2400" b="1" u="sng" dirty="0" smtClean="0"/>
              <a:t>4-Cesión Onerosa de derechos funerarios. Capacidad.</a:t>
            </a:r>
          </a:p>
          <a:p>
            <a:r>
              <a:rPr lang="es-UY" sz="2400" dirty="0" smtClean="0"/>
              <a:t>Respecto a la capacidad para ceder a titulo oneroso un bien funerario, debe tenerse en cuenta que se trata de la cesión de un bien de naturaleza mueble.</a:t>
            </a:r>
          </a:p>
          <a:p>
            <a:r>
              <a:rPr lang="es-UY" sz="2400" b="1" u="sng" dirty="0" smtClean="0"/>
              <a:t>Menores sometidos a patria potestad: </a:t>
            </a:r>
            <a:r>
              <a:rPr lang="es-UY" sz="2400" dirty="0" smtClean="0"/>
              <a:t>cede él o los padres que tengan su representación legal, libremente.</a:t>
            </a:r>
          </a:p>
          <a:p>
            <a:r>
              <a:rPr lang="es-UY" sz="2400" b="1" u="sng" dirty="0" smtClean="0"/>
              <a:t>Menores sometidos a  tutela e incapaces sometidos a curatela: </a:t>
            </a:r>
            <a:r>
              <a:rPr lang="es-UY" sz="2400" dirty="0" smtClean="0"/>
              <a:t>Hay dos posiciones, una que no necesitan venia, la otra que es la posición mas aceptada es la de que para ceder necesitan la venia o autorización judicial del Art. 395 C.C., por tratarse de bien mueble con valor de afección.</a:t>
            </a:r>
          </a:p>
          <a:p>
            <a:r>
              <a:rPr lang="es-UY" sz="2400" b="1" u="sng" dirty="0" smtClean="0"/>
              <a:t>Menores habilitados por Matrimonio: </a:t>
            </a:r>
            <a:r>
              <a:rPr lang="es-UY" sz="2400" dirty="0" smtClean="0"/>
              <a:t>Ceden libremente</a:t>
            </a:r>
          </a:p>
          <a:p>
            <a:r>
              <a:rPr lang="es-UY" sz="2400" b="1" u="sng" dirty="0" smtClean="0"/>
              <a:t>Bien funerario de naturaleza ganancial: </a:t>
            </a:r>
            <a:r>
              <a:rPr lang="es-UY" sz="2400" dirty="0" smtClean="0"/>
              <a:t>Cede el cónyuge que </a:t>
            </a:r>
            <a:r>
              <a:rPr lang="es-UY" sz="2400" b="1" u="sng" dirty="0" smtClean="0"/>
              <a:t>administra el bien</a:t>
            </a:r>
            <a:r>
              <a:rPr lang="es-UY" sz="2400" dirty="0" smtClean="0"/>
              <a:t>.</a:t>
            </a:r>
            <a:endParaRPr lang="es-UY" sz="2400" dirty="0"/>
          </a:p>
        </p:txBody>
      </p:sp>
    </p:spTree>
    <p:extLst>
      <p:ext uri="{BB962C8B-B14F-4D97-AF65-F5344CB8AC3E}">
        <p14:creationId xmlns:p14="http://schemas.microsoft.com/office/powerpoint/2010/main" val="202096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2" y="942975"/>
            <a:ext cx="10326688" cy="5495925"/>
          </a:xfrm>
        </p:spPr>
        <p:txBody>
          <a:bodyPr>
            <a:normAutofit lnSpcReduction="10000"/>
          </a:bodyPr>
          <a:lstStyle/>
          <a:p>
            <a:r>
              <a:rPr lang="es-UY" b="1" u="sng" dirty="0" smtClean="0"/>
              <a:t>5-Cesion onerosa de derechos funerarios. Causales de </a:t>
            </a:r>
            <a:r>
              <a:rPr lang="es-UY" b="1" u="sng" dirty="0" err="1" smtClean="0"/>
              <a:t>enajenabilidad</a:t>
            </a:r>
            <a:r>
              <a:rPr lang="es-UY" b="1" u="sng" dirty="0" smtClean="0"/>
              <a:t> </a:t>
            </a:r>
          </a:p>
          <a:p>
            <a:r>
              <a:rPr lang="es-UY" dirty="0" smtClean="0"/>
              <a:t>Las causales habilitantes para el caso de cesión de un bien funerario a titulo oneroso son:</a:t>
            </a:r>
          </a:p>
          <a:p>
            <a:pPr marL="457200" indent="-457200">
              <a:buAutoNum type="alphaLcParenR"/>
            </a:pPr>
            <a:r>
              <a:rPr lang="es-UY" dirty="0" smtClean="0"/>
              <a:t>Ausencia del país por 5 años consecutivos</a:t>
            </a:r>
          </a:p>
          <a:p>
            <a:pPr marL="457200" indent="-457200">
              <a:buAutoNum type="alphaLcParenR"/>
            </a:pPr>
            <a:r>
              <a:rPr lang="es-UY" dirty="0" smtClean="0"/>
              <a:t>Pobreza notoria y</a:t>
            </a:r>
          </a:p>
          <a:p>
            <a:pPr marL="457200" indent="-457200">
              <a:buAutoNum type="alphaLcParenR"/>
            </a:pPr>
            <a:r>
              <a:rPr lang="es-UY" dirty="0" smtClean="0"/>
              <a:t>Permuta entre concesionarios</a:t>
            </a:r>
          </a:p>
          <a:p>
            <a:r>
              <a:rPr lang="es-UY" dirty="0" smtClean="0"/>
              <a:t>Las dos primeras deben probarse judicialmente. El procedimiento es el de información, se rige actualmente por lo dispuesto en el art 406.2 del Código General del Proceso, dado que se trata de un trámite de jurisdicción voluntaria.</a:t>
            </a:r>
          </a:p>
          <a:p>
            <a:r>
              <a:rPr lang="es-UY" dirty="0" smtClean="0"/>
              <a:t>En consecuencia, son competentes para conocer en ellos los Juzgados de Paz Departamentales de la Capital y del Interior (arts. 72 y 73 de la Ley Orgánica de la Judicatura), </a:t>
            </a:r>
            <a:r>
              <a:rPr lang="es-UY" b="1" u="sng" dirty="0" smtClean="0"/>
              <a:t>del domicilio del </a:t>
            </a:r>
            <a:r>
              <a:rPr lang="es-UY" b="1" u="sng" dirty="0" err="1" smtClean="0"/>
              <a:t>gestionante</a:t>
            </a:r>
            <a:r>
              <a:rPr lang="es-UY" b="1" u="sng" dirty="0" smtClean="0"/>
              <a:t>.</a:t>
            </a:r>
          </a:p>
          <a:p>
            <a:r>
              <a:rPr lang="es-UY" dirty="0" smtClean="0"/>
              <a:t>Puede ser patrocinado </a:t>
            </a:r>
            <a:r>
              <a:rPr lang="es-UY" smtClean="0"/>
              <a:t>por Abogado.</a:t>
            </a:r>
            <a:endParaRPr lang="es-UY" dirty="0" smtClean="0"/>
          </a:p>
          <a:p>
            <a:r>
              <a:rPr lang="es-UY" dirty="0" smtClean="0"/>
              <a:t>A los efectos de realizar el trámite de actualización de Titulo ante la Intendencia de Montevideo, se deberá presentar </a:t>
            </a:r>
            <a:r>
              <a:rPr lang="es-UY" b="1" u="sng" dirty="0" smtClean="0"/>
              <a:t>testimonio (expedido por el Actuario o testimonio notarial) </a:t>
            </a:r>
            <a:r>
              <a:rPr lang="es-UY" dirty="0" smtClean="0"/>
              <a:t>de la resolución judicial que aprueba la información.</a:t>
            </a:r>
          </a:p>
        </p:txBody>
      </p:sp>
    </p:spTree>
    <p:extLst>
      <p:ext uri="{BB962C8B-B14F-4D97-AF65-F5344CB8AC3E}">
        <p14:creationId xmlns:p14="http://schemas.microsoft.com/office/powerpoint/2010/main" val="417357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barn(inVertical)">
                                      <p:cBhvr>
                                        <p:cTn id="4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Parallax</Template>
  <TotalTime>3326</TotalTime>
  <Words>1015</Words>
  <Application>Microsoft Office PowerPoint</Application>
  <PresentationFormat>Personalizado</PresentationFormat>
  <Paragraphs>68</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Parallax</vt:lpstr>
      <vt:lpstr>                 DERECHO FUNERARIO    </vt:lpstr>
      <vt:lpstr>Resumen de Temas</vt:lpstr>
      <vt:lpstr>Trasmisibilidad de bienes funerarios ubicados en cementerios públicos. </vt:lpstr>
      <vt:lpstr>Presentación de PowerPoint</vt:lpstr>
      <vt:lpstr>Presentación de PowerPoint</vt:lpstr>
      <vt:lpstr>Presentación de PowerPoint</vt:lpstr>
      <vt:lpstr>Presentación de PowerPoint</vt:lpstr>
      <vt:lpstr>Presentación de PowerPoint</vt:lpstr>
      <vt:lpstr>Presentación de PowerPoint</vt:lpstr>
      <vt:lpstr>Bibliografía: Aspectos Prácticos de la actividad notarial en materia de Bienes Funerarios Autores: Martha Cano, Martha Fernández y Rossina Merello. Edición 2010, AEU.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Disolución de la sociedad conyugal</dc:title>
  <dc:creator>mari chotola</dc:creator>
  <cp:lastModifiedBy>mathias1988</cp:lastModifiedBy>
  <cp:revision>288</cp:revision>
  <dcterms:created xsi:type="dcterms:W3CDTF">2018-06-19T21:02:08Z</dcterms:created>
  <dcterms:modified xsi:type="dcterms:W3CDTF">2021-04-06T11:28:55Z</dcterms:modified>
</cp:coreProperties>
</file>