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8" r:id="rId1"/>
  </p:sldMasterIdLst>
  <p:sldIdLst>
    <p:sldId id="256" r:id="rId2"/>
    <p:sldId id="268" r:id="rId3"/>
    <p:sldId id="277" r:id="rId4"/>
    <p:sldId id="278" r:id="rId5"/>
    <p:sldId id="279" r:id="rId6"/>
    <p:sldId id="280" r:id="rId7"/>
    <p:sldId id="281" r:id="rId8"/>
    <p:sldId id="282" r:id="rId9"/>
    <p:sldId id="283" r:id="rId10"/>
    <p:sldId id="284" r:id="rId11"/>
    <p:sldId id="285" r:id="rId12"/>
    <p:sldId id="286" r:id="rId13"/>
    <p:sldId id="288" r:id="rId14"/>
    <p:sldId id="287" r:id="rId15"/>
    <p:sldId id="289" r:id="rId16"/>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3" autoAdjust="0"/>
    <p:restoredTop sz="94660"/>
  </p:normalViewPr>
  <p:slideViewPr>
    <p:cSldViewPr snapToGrid="0">
      <p:cViewPr>
        <p:scale>
          <a:sx n="100" d="100"/>
          <a:sy n="100" d="100"/>
        </p:scale>
        <p:origin x="-150" y="-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a:xfrm>
            <a:off x="5332412" y="5883275"/>
            <a:ext cx="4324044" cy="365125"/>
          </a:xfrm>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2430034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t>06/04/2021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393597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54543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2631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0584833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328385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949922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212417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268517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a:xfrm>
            <a:off x="10951856" y="5867131"/>
            <a:ext cx="551167" cy="365125"/>
          </a:xfrm>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37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783668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D76F2E6-F9DD-4B67-804B-10EB4C5640ED}" type="datetimeFigureOut">
              <a:rPr lang="es-ES" smtClean="0"/>
              <a:t>06/04/2021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84810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D76F2E6-F9DD-4B67-804B-10EB4C5640ED}" type="datetimeFigureOut">
              <a:rPr lang="es-ES" smtClean="0"/>
              <a:t>06/04/2021</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597502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D76F2E6-F9DD-4B67-804B-10EB4C5640ED}" type="datetimeFigureOut">
              <a:rPr lang="es-ES" smtClean="0"/>
              <a:t>06/04/2021</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57078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6F2E6-F9DD-4B67-804B-10EB4C5640ED}" type="datetimeFigureOut">
              <a:rPr lang="es-ES" smtClean="0"/>
              <a:t>06/04/2021</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650551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t>06/04/2021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824929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t>06/04/2021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810394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D76F2E6-F9DD-4B67-804B-10EB4C5640ED}" type="datetimeFigureOut">
              <a:rPr lang="es-ES" smtClean="0"/>
              <a:t>06/04/2021</a:t>
            </a:fld>
            <a:endParaRPr lang="es-E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E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8FDACE9-9ED7-418D-8856-0264F2948BED}" type="slidenum">
              <a:rPr lang="es-ES" smtClean="0"/>
              <a:t>‹Nº›</a:t>
            </a:fld>
            <a:endParaRPr lang="es-ES"/>
          </a:p>
        </p:txBody>
      </p:sp>
    </p:spTree>
    <p:extLst>
      <p:ext uri="{BB962C8B-B14F-4D97-AF65-F5344CB8AC3E}">
        <p14:creationId xmlns:p14="http://schemas.microsoft.com/office/powerpoint/2010/main" val="667235459"/>
      </p:ext>
    </p:extLst>
  </p:cSld>
  <p:clrMap bg1="lt1" tx1="dk1" bg2="lt2" tx2="dk2" accent1="accent1" accent2="accent2" accent3="accent3" accent4="accent4" accent5="accent5" accent6="accent6" hlink="hlink" folHlink="folHlink"/>
  <p:sldLayoutIdLst>
    <p:sldLayoutId id="2147483999" r:id="rId1"/>
    <p:sldLayoutId id="2147484000" r:id="rId2"/>
    <p:sldLayoutId id="2147484001" r:id="rId3"/>
    <p:sldLayoutId id="2147484002" r:id="rId4"/>
    <p:sldLayoutId id="2147484003" r:id="rId5"/>
    <p:sldLayoutId id="2147484004" r:id="rId6"/>
    <p:sldLayoutId id="2147484005" r:id="rId7"/>
    <p:sldLayoutId id="2147484006" r:id="rId8"/>
    <p:sldLayoutId id="2147484007" r:id="rId9"/>
    <p:sldLayoutId id="2147484008" r:id="rId10"/>
    <p:sldLayoutId id="2147484009" r:id="rId11"/>
    <p:sldLayoutId id="2147484010" r:id="rId12"/>
    <p:sldLayoutId id="2147484011" r:id="rId13"/>
    <p:sldLayoutId id="2147484012" r:id="rId14"/>
    <p:sldLayoutId id="2147484013" r:id="rId15"/>
    <p:sldLayoutId id="2147484014" r:id="rId16"/>
    <p:sldLayoutId id="214748401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887578" y="1918952"/>
            <a:ext cx="7969312" cy="3181082"/>
          </a:xfrm>
        </p:spPr>
        <p:txBody>
          <a:bodyPr>
            <a:normAutofit fontScale="90000"/>
          </a:bodyPr>
          <a:lstStyle/>
          <a:p>
            <a:pPr algn="ctr"/>
            <a:r>
              <a:rPr lang="es-ES" b="1" dirty="0" smtClean="0"/>
              <a:t/>
            </a:r>
            <a:br>
              <a:rPr lang="es-ES" b="1" dirty="0" smtClean="0"/>
            </a:br>
            <a:r>
              <a:rPr lang="es-ES" b="1" dirty="0" smtClean="0"/>
              <a:t> </a:t>
            </a:r>
            <a:br>
              <a:rPr lang="es-ES" b="1" dirty="0" smtClean="0"/>
            </a:br>
            <a:r>
              <a:rPr lang="es-ES" b="1" dirty="0"/>
              <a:t/>
            </a:r>
            <a:br>
              <a:rPr lang="es-ES" b="1" dirty="0"/>
            </a:br>
            <a:r>
              <a:rPr lang="es-ES" b="1" dirty="0" smtClean="0"/>
              <a:t/>
            </a:r>
            <a:br>
              <a:rPr lang="es-ES" b="1" dirty="0" smtClean="0"/>
            </a:br>
            <a:r>
              <a:rPr lang="es-ES" b="1" dirty="0"/>
              <a:t/>
            </a:r>
            <a:br>
              <a:rPr lang="es-ES" b="1" dirty="0"/>
            </a:br>
            <a:r>
              <a:rPr lang="es-ES" sz="3600" b="1" dirty="0" smtClean="0"/>
              <a:t/>
            </a:r>
            <a:br>
              <a:rPr lang="es-ES" sz="3600" b="1" dirty="0" smtClean="0"/>
            </a:br>
            <a:r>
              <a:rPr lang="es-ES" sz="3600" b="1" dirty="0" smtClean="0"/>
              <a:t>         </a:t>
            </a:r>
            <a:br>
              <a:rPr lang="es-ES" sz="3600" b="1" dirty="0" smtClean="0"/>
            </a:br>
            <a:r>
              <a:rPr lang="es-ES" b="1" dirty="0" smtClean="0"/>
              <a:t>DERECHO FUNERARIO</a:t>
            </a:r>
            <a:r>
              <a:rPr lang="es-ES" sz="3600" b="1" dirty="0" smtClean="0"/>
              <a:t/>
            </a:r>
            <a:br>
              <a:rPr lang="es-ES" sz="3600" b="1" dirty="0" smtClean="0"/>
            </a:br>
            <a:r>
              <a:rPr lang="es-ES" b="1" dirty="0" smtClean="0"/>
              <a:t/>
            </a:r>
            <a:br>
              <a:rPr lang="es-ES" b="1" dirty="0" smtClean="0"/>
            </a:br>
            <a:r>
              <a:rPr lang="es-ES" b="1" dirty="0" smtClean="0"/>
              <a:t> </a:t>
            </a:r>
            <a:endParaRPr lang="es-ES" b="1" dirty="0"/>
          </a:p>
        </p:txBody>
      </p:sp>
      <p:sp>
        <p:nvSpPr>
          <p:cNvPr id="3" name="Subtítulo 2"/>
          <p:cNvSpPr>
            <a:spLocks noGrp="1"/>
          </p:cNvSpPr>
          <p:nvPr>
            <p:ph type="subTitle" idx="1"/>
          </p:nvPr>
        </p:nvSpPr>
        <p:spPr>
          <a:xfrm>
            <a:off x="4525836" y="4468499"/>
            <a:ext cx="6550000" cy="1623208"/>
          </a:xfrm>
        </p:spPr>
        <p:txBody>
          <a:bodyPr>
            <a:normAutofit fontScale="32500" lnSpcReduction="20000"/>
          </a:bodyPr>
          <a:lstStyle/>
          <a:p>
            <a:r>
              <a:rPr lang="es-ES" sz="6400" dirty="0"/>
              <a:t>Asignatura: Técnica Notarial III</a:t>
            </a:r>
          </a:p>
          <a:p>
            <a:pPr algn="r"/>
            <a:r>
              <a:rPr lang="es-ES" sz="6400" dirty="0" smtClean="0"/>
              <a:t>Docente </a:t>
            </a:r>
            <a:r>
              <a:rPr lang="es-ES" sz="6400" dirty="0"/>
              <a:t>encargado de curso: Esc. </a:t>
            </a:r>
            <a:r>
              <a:rPr lang="es-ES" sz="6400" dirty="0" err="1" smtClean="0"/>
              <a:t>Rossina</a:t>
            </a:r>
            <a:r>
              <a:rPr lang="es-ES" sz="6400" dirty="0" smtClean="0"/>
              <a:t> </a:t>
            </a:r>
            <a:r>
              <a:rPr lang="es-ES" sz="6400" dirty="0" err="1" smtClean="0"/>
              <a:t>Merello</a:t>
            </a:r>
            <a:endParaRPr lang="es-ES" sz="6400" dirty="0" smtClean="0"/>
          </a:p>
          <a:p>
            <a:pPr algn="r"/>
            <a:r>
              <a:rPr lang="es-ES" sz="6400" dirty="0" smtClean="0"/>
              <a:t>Material </a:t>
            </a:r>
            <a:r>
              <a:rPr lang="es-ES" sz="6400" dirty="0"/>
              <a:t>elaborado por:  Esc. </a:t>
            </a:r>
            <a:r>
              <a:rPr lang="es-ES" sz="6400" dirty="0" err="1"/>
              <a:t>Mathías</a:t>
            </a:r>
            <a:r>
              <a:rPr lang="es-ES" sz="6400" dirty="0"/>
              <a:t> </a:t>
            </a:r>
            <a:r>
              <a:rPr lang="es-ES" sz="6400" dirty="0" err="1" smtClean="0"/>
              <a:t>Chotola</a:t>
            </a:r>
            <a:endParaRPr lang="es-ES" sz="6400" dirty="0" smtClean="0"/>
          </a:p>
          <a:p>
            <a:pPr algn="r"/>
            <a:r>
              <a:rPr lang="es-ES" sz="6400" dirty="0" smtClean="0"/>
              <a:t>Abril </a:t>
            </a:r>
            <a:r>
              <a:rPr lang="es-ES" sz="6400" dirty="0" smtClean="0"/>
              <a:t>2021</a:t>
            </a:r>
            <a:endParaRPr lang="es-ES" dirty="0"/>
          </a:p>
          <a:p>
            <a:pPr algn="r"/>
            <a:endParaRPr lang="es-ES" dirty="0"/>
          </a:p>
        </p:txBody>
      </p:sp>
      <p:sp>
        <p:nvSpPr>
          <p:cNvPr id="7" name="Elipse 6"/>
          <p:cNvSpPr/>
          <p:nvPr/>
        </p:nvSpPr>
        <p:spPr>
          <a:xfrm>
            <a:off x="3018737" y="2920756"/>
            <a:ext cx="193183" cy="206062"/>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667450500"/>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685800"/>
            <a:ext cx="9862561" cy="1620982"/>
          </a:xfrm>
        </p:spPr>
        <p:txBody>
          <a:bodyPr>
            <a:noAutofit/>
          </a:bodyPr>
          <a:lstStyle/>
          <a:p>
            <a:r>
              <a:rPr lang="es-UY" sz="3600" b="1" u="sng" dirty="0" smtClean="0"/>
              <a:t>Régimen de adquisición del derecho sobre el sepulcro en los cementerios privados</a:t>
            </a:r>
            <a:br>
              <a:rPr lang="es-UY" sz="3600" b="1" u="sng" dirty="0" smtClean="0"/>
            </a:br>
            <a:r>
              <a:rPr lang="es-UY" sz="3600" b="1" u="sng" dirty="0" smtClean="0"/>
              <a:t> </a:t>
            </a:r>
            <a:endParaRPr lang="es-UY" sz="3600" b="1" u="sng" dirty="0"/>
          </a:p>
        </p:txBody>
      </p:sp>
      <p:sp>
        <p:nvSpPr>
          <p:cNvPr id="3" name="2 Marcador de texto"/>
          <p:cNvSpPr>
            <a:spLocks noGrp="1"/>
          </p:cNvSpPr>
          <p:nvPr>
            <p:ph type="body" idx="1"/>
          </p:nvPr>
        </p:nvSpPr>
        <p:spPr>
          <a:xfrm>
            <a:off x="1484312" y="2337955"/>
            <a:ext cx="10132724" cy="4426527"/>
          </a:xfrm>
        </p:spPr>
        <p:txBody>
          <a:bodyPr>
            <a:normAutofit fontScale="40000" lnSpcReduction="20000"/>
          </a:bodyPr>
          <a:lstStyle/>
          <a:p>
            <a:r>
              <a:rPr lang="es-UY" sz="7400" dirty="0" smtClean="0"/>
              <a:t>Los cementerios privados tienen diferentes regímenes jurídicos, en parte a la regulación municipal de que se trate, en parte al objeto de la empresa concesionaria, y en parte a la organización misma de cada una.</a:t>
            </a:r>
          </a:p>
          <a:p>
            <a:r>
              <a:rPr lang="es-UY" sz="7400" dirty="0" smtClean="0"/>
              <a:t>En general, son cementerios </a:t>
            </a:r>
            <a:r>
              <a:rPr lang="es-UY" sz="7400" dirty="0" err="1" smtClean="0"/>
              <a:t>parquizados</a:t>
            </a:r>
            <a:r>
              <a:rPr lang="es-UY" sz="7400" dirty="0" smtClean="0"/>
              <a:t>, acondicionados como parque o jardín, y las inhumaciones se realizan por debajo del nivel natural del terreno.</a:t>
            </a:r>
          </a:p>
          <a:p>
            <a:endParaRPr lang="es-UY" sz="7400" dirty="0" smtClean="0"/>
          </a:p>
          <a:p>
            <a:endParaRPr lang="es-UY" dirty="0" smtClean="0"/>
          </a:p>
          <a:p>
            <a:endParaRPr lang="es-UY" dirty="0" smtClean="0"/>
          </a:p>
          <a:p>
            <a:r>
              <a:rPr lang="es-UY" dirty="0" smtClean="0"/>
              <a:t>  </a:t>
            </a:r>
            <a:endParaRPr lang="es-UY" dirty="0"/>
          </a:p>
        </p:txBody>
      </p:sp>
    </p:spTree>
    <p:extLst>
      <p:ext uri="{BB962C8B-B14F-4D97-AF65-F5344CB8AC3E}">
        <p14:creationId xmlns:p14="http://schemas.microsoft.com/office/powerpoint/2010/main" val="800129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ircle(in)">
                                      <p:cBhvr>
                                        <p:cTn id="15"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94703" y="405247"/>
            <a:ext cx="10018711" cy="1787236"/>
          </a:xfrm>
        </p:spPr>
        <p:txBody>
          <a:bodyPr/>
          <a:lstStyle/>
          <a:p>
            <a:r>
              <a:rPr lang="es-UY" sz="3600" b="1" u="sng" dirty="0"/>
              <a:t>Cementerios privados con fines de lucro de Canelones</a:t>
            </a:r>
            <a:r>
              <a:rPr lang="es-UY" b="1" u="sng" dirty="0"/>
              <a:t/>
            </a:r>
            <a:br>
              <a:rPr lang="es-UY" b="1" u="sng" dirty="0"/>
            </a:br>
            <a:endParaRPr lang="es-UY" dirty="0"/>
          </a:p>
        </p:txBody>
      </p:sp>
      <p:sp>
        <p:nvSpPr>
          <p:cNvPr id="3" name="2 Marcador de texto"/>
          <p:cNvSpPr>
            <a:spLocks noGrp="1"/>
          </p:cNvSpPr>
          <p:nvPr>
            <p:ph type="body" idx="1"/>
          </p:nvPr>
        </p:nvSpPr>
        <p:spPr>
          <a:xfrm>
            <a:off x="1494703" y="1828800"/>
            <a:ext cx="10392497" cy="5029200"/>
          </a:xfrm>
        </p:spPr>
        <p:txBody>
          <a:bodyPr>
            <a:normAutofit fontScale="25000" lnSpcReduction="20000"/>
          </a:bodyPr>
          <a:lstStyle/>
          <a:p>
            <a:endParaRPr lang="es-UY" b="1" u="sng" dirty="0"/>
          </a:p>
          <a:p>
            <a:endParaRPr lang="es-UY" dirty="0" smtClean="0">
              <a:solidFill>
                <a:srgbClr val="0070C0"/>
              </a:solidFill>
            </a:endParaRPr>
          </a:p>
          <a:p>
            <a:r>
              <a:rPr lang="es-UY" sz="8000" dirty="0" smtClean="0">
                <a:solidFill>
                  <a:srgbClr val="0070C0"/>
                </a:solidFill>
              </a:rPr>
              <a:t>1)</a:t>
            </a:r>
            <a:r>
              <a:rPr lang="es-UY" sz="8000" dirty="0" smtClean="0"/>
              <a:t> Necrópolis </a:t>
            </a:r>
            <a:r>
              <a:rPr lang="es-UY" sz="8000" dirty="0"/>
              <a:t>privada «Los Fresnos de Carrasco»</a:t>
            </a:r>
          </a:p>
          <a:p>
            <a:r>
              <a:rPr lang="es-UY" sz="8000" dirty="0"/>
              <a:t>Los «Fresnos de Carrasco» esta ubicado en el km 24 de la Ruta 101. Esta prevista la concesión a perpetuidad de parcelas para inhumaciones en </a:t>
            </a:r>
            <a:r>
              <a:rPr lang="es-UY" sz="8000" dirty="0" smtClean="0"/>
              <a:t>tierra.</a:t>
            </a:r>
          </a:p>
          <a:p>
            <a:r>
              <a:rPr lang="es-UY" sz="8000" dirty="0" smtClean="0">
                <a:solidFill>
                  <a:srgbClr val="0070C0"/>
                </a:solidFill>
              </a:rPr>
              <a:t>2)</a:t>
            </a:r>
            <a:r>
              <a:rPr lang="es-UY" sz="8000" dirty="0" smtClean="0"/>
              <a:t> Necrópolis privada «Parque del Recuerdo»</a:t>
            </a:r>
          </a:p>
          <a:p>
            <a:r>
              <a:rPr lang="es-UY" sz="8000" dirty="0" smtClean="0"/>
              <a:t>El </a:t>
            </a:r>
            <a:r>
              <a:rPr lang="es-UY" sz="8000" dirty="0"/>
              <a:t>Cementerio «Parque del Recuerdo» está ubicado en el Km 25.500 de la Ruta </a:t>
            </a:r>
            <a:r>
              <a:rPr lang="es-UY" sz="8000" dirty="0" err="1"/>
              <a:t>Interbalnearia</a:t>
            </a:r>
            <a:r>
              <a:rPr lang="es-UY" sz="8000" dirty="0"/>
              <a:t>, departamento de Canelones. La empresa concesionaria otorga al adquirente un «derecho de uso a perpetuidad de la parcela</a:t>
            </a:r>
            <a:r>
              <a:rPr lang="es-UY" sz="8000" dirty="0" smtClean="0"/>
              <a:t>».</a:t>
            </a:r>
            <a:endParaRPr lang="es-UY" sz="8000" dirty="0"/>
          </a:p>
          <a:p>
            <a:r>
              <a:rPr lang="es-UY" sz="8000" dirty="0">
                <a:solidFill>
                  <a:srgbClr val="0070C0"/>
                </a:solidFill>
              </a:rPr>
              <a:t>3)</a:t>
            </a:r>
            <a:r>
              <a:rPr lang="es-UY" sz="8000" dirty="0"/>
              <a:t> Necrópolis privada «Parque del Reencuentro»</a:t>
            </a:r>
          </a:p>
          <a:p>
            <a:r>
              <a:rPr lang="es-UY" sz="8000" dirty="0"/>
              <a:t>El cementerio privado «Parque del Reencuentro» esta ubicado en el Departamento de Canelones, Km 27.500 de la Ruta 5. Se rige en general por la misma normativa estatutaria que el cementerio privado «Parque del Recuerdo».</a:t>
            </a:r>
          </a:p>
          <a:p>
            <a:r>
              <a:rPr lang="es-UY" sz="8000" dirty="0">
                <a:solidFill>
                  <a:srgbClr val="0070C0"/>
                </a:solidFill>
              </a:rPr>
              <a:t>4) </a:t>
            </a:r>
            <a:r>
              <a:rPr lang="es-UY" sz="8000" dirty="0" smtClean="0"/>
              <a:t>Necrópolis Privada «Parque </a:t>
            </a:r>
            <a:r>
              <a:rPr lang="es-UY" sz="8000" dirty="0" err="1" smtClean="0"/>
              <a:t>Martinelli</a:t>
            </a:r>
            <a:r>
              <a:rPr lang="es-UY" sz="8000" dirty="0" smtClean="0"/>
              <a:t> de Carrasco»</a:t>
            </a:r>
          </a:p>
          <a:p>
            <a:r>
              <a:rPr lang="es-UY" sz="8000" dirty="0" smtClean="0"/>
              <a:t>El cementerio «Parque </a:t>
            </a:r>
            <a:r>
              <a:rPr lang="es-UY" sz="8000" dirty="0" err="1" smtClean="0"/>
              <a:t>Martinelli</a:t>
            </a:r>
            <a:r>
              <a:rPr lang="es-UY" sz="8000" dirty="0" smtClean="0"/>
              <a:t> de Carrasco» esta ubicado en la 7ª sección judicial del Departamento de Canelones, Km 24 de la Ruta 102. Esta prevista la concesión de derecho de uso de parcelas a perpetuidad o por un plazo determinado.</a:t>
            </a:r>
          </a:p>
          <a:p>
            <a:endParaRPr lang="es-UY" sz="8000" dirty="0"/>
          </a:p>
          <a:p>
            <a:endParaRPr lang="es-UY" sz="8000" dirty="0"/>
          </a:p>
        </p:txBody>
      </p:sp>
    </p:spTree>
    <p:extLst>
      <p:ext uri="{BB962C8B-B14F-4D97-AF65-F5344CB8AC3E}">
        <p14:creationId xmlns:p14="http://schemas.microsoft.com/office/powerpoint/2010/main" val="3576435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arn(inVertical)">
                                      <p:cBhvr>
                                        <p:cTn id="14" dur="500"/>
                                        <p:tgtEl>
                                          <p:spTgt spid="3">
                                            <p:txEl>
                                              <p:pRg st="2" end="2"/>
                                            </p:txEl>
                                          </p:spTgt>
                                        </p:tgtEl>
                                      </p:cBhvr>
                                    </p:animEffect>
                                  </p:childTnLst>
                                </p:cTn>
                              </p:par>
                              <p:par>
                                <p:cTn id="15" presetID="16" presetClass="entr" presetSubtype="21"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wipe(down)">
                                      <p:cBhvr>
                                        <p:cTn id="34" dur="500"/>
                                        <p:tgtEl>
                                          <p:spTgt spid="3">
                                            <p:txEl>
                                              <p:pRg st="6" end="6"/>
                                            </p:txEl>
                                          </p:spTgt>
                                        </p:tgtEl>
                                      </p:cBhvr>
                                    </p:animEffect>
                                  </p:childTnLst>
                                </p:cTn>
                              </p:par>
                              <p:par>
                                <p:cTn id="35" presetID="2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 calcmode="lin" valueType="num">
                                      <p:cBhvr additive="base">
                                        <p:cTn id="4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 calcmode="lin" valueType="num">
                                      <p:cBhvr additive="base">
                                        <p:cTn id="4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394856"/>
            <a:ext cx="10018711" cy="1163780"/>
          </a:xfrm>
        </p:spPr>
        <p:txBody>
          <a:bodyPr/>
          <a:lstStyle/>
          <a:p>
            <a:r>
              <a:rPr lang="es-UY" b="1" u="sng" dirty="0" smtClean="0"/>
              <a:t>Cementerio privado con fines de lucro de San José</a:t>
            </a:r>
            <a:endParaRPr lang="es-UY" b="1" u="sng" dirty="0"/>
          </a:p>
        </p:txBody>
      </p:sp>
      <p:sp>
        <p:nvSpPr>
          <p:cNvPr id="3" name="2 Marcador de texto"/>
          <p:cNvSpPr>
            <a:spLocks noGrp="1"/>
          </p:cNvSpPr>
          <p:nvPr>
            <p:ph type="body" idx="1"/>
          </p:nvPr>
        </p:nvSpPr>
        <p:spPr>
          <a:xfrm>
            <a:off x="1484312" y="1891145"/>
            <a:ext cx="10018713" cy="3900055"/>
          </a:xfrm>
        </p:spPr>
        <p:txBody>
          <a:bodyPr>
            <a:noAutofit/>
          </a:bodyPr>
          <a:lstStyle/>
          <a:p>
            <a:r>
              <a:rPr lang="es-UY" sz="2400" dirty="0" smtClean="0">
                <a:solidFill>
                  <a:srgbClr val="0070C0"/>
                </a:solidFill>
              </a:rPr>
              <a:t>1)</a:t>
            </a:r>
            <a:r>
              <a:rPr lang="es-UY" sz="2400" dirty="0" smtClean="0">
                <a:solidFill>
                  <a:schemeClr val="accent5"/>
                </a:solidFill>
              </a:rPr>
              <a:t> </a:t>
            </a:r>
            <a:r>
              <a:rPr lang="es-UY" sz="2400" dirty="0" smtClean="0"/>
              <a:t>Necrópolis privada «Mater Terra»</a:t>
            </a:r>
          </a:p>
          <a:p>
            <a:r>
              <a:rPr lang="es-UY" sz="2400" dirty="0" smtClean="0"/>
              <a:t>Este cementerio esta ubicado en la Ruta 1, Km 30, 8ª sección judicial del Departamento de San José. Esta previsto la constitución de «un derecho de uso a perpetuidad» de parcelas para inhumaciones en tierra.</a:t>
            </a:r>
          </a:p>
          <a:p>
            <a:r>
              <a:rPr lang="es-UY" sz="2400" dirty="0" smtClean="0"/>
              <a:t>Cuando un particular adquiere el derecho de uso sobre una parcela, dicho negocio se instrumenta en ESCRITURA PUBLICA.</a:t>
            </a:r>
          </a:p>
          <a:p>
            <a:r>
              <a:rPr lang="es-UY" sz="2400" dirty="0" smtClean="0"/>
              <a:t>Esto se debe a que el Decreto 2621 de la Junta Departamental de San José, de 19 de agosto de 1991, dispuso que la Intendencia de San José conservaría la nuda propiedad del inmueble en que se estableciera un cementerio privado </a:t>
            </a:r>
            <a:r>
              <a:rPr lang="es-UY" sz="2400" dirty="0" err="1" smtClean="0"/>
              <a:t>parquizado</a:t>
            </a:r>
            <a:r>
              <a:rPr lang="es-UY" sz="2400" dirty="0" smtClean="0"/>
              <a:t> y que se le otorgaría a la empresa privada que lo explotara, el usufructo hasta por 30 años.</a:t>
            </a:r>
          </a:p>
        </p:txBody>
      </p:sp>
    </p:spTree>
    <p:extLst>
      <p:ext uri="{BB962C8B-B14F-4D97-AF65-F5344CB8AC3E}">
        <p14:creationId xmlns:p14="http://schemas.microsoft.com/office/powerpoint/2010/main" val="960616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685800"/>
            <a:ext cx="10018711" cy="924791"/>
          </a:xfrm>
        </p:spPr>
        <p:txBody>
          <a:bodyPr>
            <a:noAutofit/>
          </a:bodyPr>
          <a:lstStyle/>
          <a:p>
            <a:r>
              <a:rPr lang="es-UY" b="1" u="sng" dirty="0" smtClean="0"/>
              <a:t>Cementerios privados con fines de lucro en otros departamentos del interior</a:t>
            </a:r>
            <a:endParaRPr lang="es-UY" b="1" u="sng" dirty="0"/>
          </a:p>
        </p:txBody>
      </p:sp>
      <p:sp>
        <p:nvSpPr>
          <p:cNvPr id="3" name="2 Marcador de texto"/>
          <p:cNvSpPr>
            <a:spLocks noGrp="1"/>
          </p:cNvSpPr>
          <p:nvPr>
            <p:ph type="body" idx="1"/>
          </p:nvPr>
        </p:nvSpPr>
        <p:spPr>
          <a:xfrm>
            <a:off x="1484312" y="3761509"/>
            <a:ext cx="10018713" cy="2701634"/>
          </a:xfrm>
        </p:spPr>
        <p:txBody>
          <a:bodyPr>
            <a:normAutofit fontScale="25000" lnSpcReduction="20000"/>
          </a:bodyPr>
          <a:lstStyle/>
          <a:p>
            <a:r>
              <a:rPr lang="es-UY" sz="8800" b="1" dirty="0" smtClean="0"/>
              <a:t>ARTIGAS</a:t>
            </a:r>
            <a:r>
              <a:rPr lang="es-UY" sz="8800" dirty="0" smtClean="0"/>
              <a:t>- Cementerio Parque «Los Álamos»: Derecho de uso sobre la parcela por 30 años.</a:t>
            </a:r>
          </a:p>
          <a:p>
            <a:r>
              <a:rPr lang="es-UY" sz="8800" b="1" dirty="0" smtClean="0"/>
              <a:t>COLONIA</a:t>
            </a:r>
            <a:r>
              <a:rPr lang="es-UY" sz="8800" dirty="0" smtClean="0"/>
              <a:t>- Cementerio Parque «Colonia Memorial».</a:t>
            </a:r>
          </a:p>
          <a:p>
            <a:r>
              <a:rPr lang="es-UY" sz="8800" b="1" dirty="0" smtClean="0"/>
              <a:t>DURAZNO</a:t>
            </a:r>
            <a:r>
              <a:rPr lang="es-UY" sz="8800" dirty="0" smtClean="0"/>
              <a:t>- Cementerio Parque «Jardín del Durazno».</a:t>
            </a:r>
          </a:p>
          <a:p>
            <a:r>
              <a:rPr lang="es-UY" sz="8800" b="1" dirty="0" smtClean="0"/>
              <a:t>MALDONADO</a:t>
            </a:r>
            <a:r>
              <a:rPr lang="es-UY" sz="8800" dirty="0" smtClean="0"/>
              <a:t>- Cementerio Parque «Jardines del  Alma»: Derecho de uso sobre la parcela es a perpetuidad.</a:t>
            </a:r>
          </a:p>
          <a:p>
            <a:r>
              <a:rPr lang="es-UY" sz="8800" b="1" dirty="0" smtClean="0"/>
              <a:t>PAYSANDU</a:t>
            </a:r>
            <a:r>
              <a:rPr lang="es-UY" sz="8800" dirty="0" smtClean="0"/>
              <a:t>- Cementerio Parque «Jardín de Paz».</a:t>
            </a:r>
          </a:p>
          <a:p>
            <a:r>
              <a:rPr lang="es-UY" sz="8800" b="1" dirty="0" smtClean="0"/>
              <a:t>SALTO</a:t>
            </a:r>
            <a:r>
              <a:rPr lang="es-UY" sz="8800" dirty="0" smtClean="0"/>
              <a:t>- Cementerio Parque «Jardín de los Azahares» Derecho de uso sobre la parcela es a perpetuidad.</a:t>
            </a:r>
          </a:p>
          <a:p>
            <a:r>
              <a:rPr lang="es-UY" sz="8800" b="1" dirty="0" smtClean="0"/>
              <a:t>SORIANO</a:t>
            </a:r>
            <a:r>
              <a:rPr lang="es-UY" sz="8800" dirty="0" smtClean="0"/>
              <a:t>- Cementerio Parque «Los Ceibos» Derecho de propiedad sobre la parcela. Mediante ESCRITURA PUBLICA que firma  el interesado y la Intendencia Departamental.</a:t>
            </a:r>
          </a:p>
          <a:p>
            <a:r>
              <a:rPr lang="es-UY" sz="8800" b="1" dirty="0" smtClean="0"/>
              <a:t>TREINTA y TRES</a:t>
            </a:r>
            <a:r>
              <a:rPr lang="es-UY" sz="8800" dirty="0" smtClean="0"/>
              <a:t>- Cementerio Parque «De </a:t>
            </a:r>
            <a:r>
              <a:rPr lang="es-UY" sz="8800" dirty="0" err="1" smtClean="0"/>
              <a:t>Simone</a:t>
            </a:r>
            <a:r>
              <a:rPr lang="es-UY" sz="8800" dirty="0" smtClean="0"/>
              <a:t>». </a:t>
            </a:r>
          </a:p>
          <a:p>
            <a:pPr algn="just"/>
            <a:endParaRPr lang="es-UY" sz="9600" dirty="0" smtClean="0"/>
          </a:p>
          <a:p>
            <a:endParaRPr lang="es-UY" sz="9600" dirty="0" smtClean="0"/>
          </a:p>
          <a:p>
            <a:endParaRPr lang="es-UY" sz="9600" dirty="0" smtClean="0"/>
          </a:p>
          <a:p>
            <a:endParaRPr lang="es-UY" dirty="0"/>
          </a:p>
        </p:txBody>
      </p:sp>
    </p:spTree>
    <p:extLst>
      <p:ext uri="{BB962C8B-B14F-4D97-AF65-F5344CB8AC3E}">
        <p14:creationId xmlns:p14="http://schemas.microsoft.com/office/powerpoint/2010/main" val="839171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par>
                                <p:cTn id="15" presetID="6" presetClass="entr" presetSubtype="16"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par>
                                <p:cTn id="18" presetID="6" presetClass="entr" presetSubtype="16"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par>
                                <p:cTn id="21" presetID="6" presetClass="entr" presetSubtype="16"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ircle(in)">
                                      <p:cBhvr>
                                        <p:cTn id="23" dur="2000"/>
                                        <p:tgtEl>
                                          <p:spTgt spid="3">
                                            <p:txEl>
                                              <p:pRg st="3" end="3"/>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circle(in)">
                                      <p:cBhvr>
                                        <p:cTn id="26" dur="2000"/>
                                        <p:tgtEl>
                                          <p:spTgt spid="3">
                                            <p:txEl>
                                              <p:pRg st="4" end="4"/>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ircle(in)">
                                      <p:cBhvr>
                                        <p:cTn id="29" dur="2000"/>
                                        <p:tgtEl>
                                          <p:spTgt spid="3">
                                            <p:txEl>
                                              <p:pRg st="5" end="5"/>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ircle(in)">
                                      <p:cBhvr>
                                        <p:cTn id="32" dur="2000"/>
                                        <p:tgtEl>
                                          <p:spTgt spid="3">
                                            <p:txEl>
                                              <p:pRg st="6" end="6"/>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circle(in)">
                                      <p:cBhvr>
                                        <p:cTn id="35"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228600"/>
            <a:ext cx="10018711" cy="1548245"/>
          </a:xfrm>
        </p:spPr>
        <p:txBody>
          <a:bodyPr/>
          <a:lstStyle/>
          <a:p>
            <a:r>
              <a:rPr lang="es-UY" b="1" u="sng" dirty="0" smtClean="0"/>
              <a:t>Cementerios privados sin fines de lucro</a:t>
            </a:r>
            <a:endParaRPr lang="es-UY" b="1" u="sng" dirty="0"/>
          </a:p>
        </p:txBody>
      </p:sp>
      <p:sp>
        <p:nvSpPr>
          <p:cNvPr id="3" name="2 Marcador de texto"/>
          <p:cNvSpPr>
            <a:spLocks noGrp="1"/>
          </p:cNvSpPr>
          <p:nvPr>
            <p:ph type="body" idx="1"/>
          </p:nvPr>
        </p:nvSpPr>
        <p:spPr>
          <a:xfrm>
            <a:off x="1484311" y="1527464"/>
            <a:ext cx="10267807" cy="4655127"/>
          </a:xfrm>
        </p:spPr>
        <p:txBody>
          <a:bodyPr>
            <a:normAutofit fontScale="25000" lnSpcReduction="20000"/>
          </a:bodyPr>
          <a:lstStyle/>
          <a:p>
            <a:r>
              <a:rPr lang="es-UY" sz="9600" dirty="0" smtClean="0">
                <a:solidFill>
                  <a:srgbClr val="0070C0"/>
                </a:solidFill>
              </a:rPr>
              <a:t>1)</a:t>
            </a:r>
            <a:r>
              <a:rPr lang="es-UY" sz="9600" dirty="0" smtClean="0"/>
              <a:t> Necrópolis privada «Cementerio Británico»</a:t>
            </a:r>
          </a:p>
          <a:p>
            <a:r>
              <a:rPr lang="es-UY" sz="9600" dirty="0" smtClean="0"/>
              <a:t>El cementerio Británico» -Sociedad Cementerio Británico- esta ubicado en la ciudad de Montevideo en la calle Rivera numero 3668, desde 1885. Su titular es una Asociación Civil, Sociedad Cementerio Británico.</a:t>
            </a:r>
          </a:p>
          <a:p>
            <a:r>
              <a:rPr lang="es-UY" sz="9600" dirty="0" smtClean="0"/>
              <a:t>Para acceder al uso de las parcelas, se realiza un  contrato con la sociedad titular que concede «el derecho de uso por el término de 99 años» sobre la misma.</a:t>
            </a:r>
          </a:p>
          <a:p>
            <a:r>
              <a:rPr lang="es-UY" sz="9600" dirty="0" smtClean="0">
                <a:solidFill>
                  <a:srgbClr val="0070C0"/>
                </a:solidFill>
              </a:rPr>
              <a:t>2)</a:t>
            </a:r>
            <a:r>
              <a:rPr lang="es-UY" sz="9600" dirty="0" smtClean="0"/>
              <a:t> Necrópolis privada «Cementerio Judío de La Paz»</a:t>
            </a:r>
          </a:p>
          <a:p>
            <a:r>
              <a:rPr lang="es-UY" sz="9600" dirty="0" smtClean="0"/>
              <a:t>El cementerio de las comunidades israelitas del Uruguay esta ubicado en la ciudad de La Paz, Departamento de Canelones. La titularidad de este cementerio la  tienen las Comunidad Israelita del Uruguay, la Comunidad Israelita </a:t>
            </a:r>
            <a:r>
              <a:rPr lang="es-UY" sz="9600" dirty="0" err="1" smtClean="0"/>
              <a:t>Sefaradi</a:t>
            </a:r>
            <a:r>
              <a:rPr lang="es-UY" sz="9600" dirty="0" smtClean="0"/>
              <a:t> y la Nueva Congregación Israelita de Montevideo, que lo administran.</a:t>
            </a:r>
            <a:r>
              <a:rPr lang="es-UY" dirty="0" smtClean="0"/>
              <a:t>.</a:t>
            </a:r>
          </a:p>
        </p:txBody>
      </p:sp>
    </p:spTree>
    <p:extLst>
      <p:ext uri="{BB962C8B-B14F-4D97-AF65-F5344CB8AC3E}">
        <p14:creationId xmlns:p14="http://schemas.microsoft.com/office/powerpoint/2010/main" val="2385180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3">
                                            <p:txEl>
                                              <p:pRg st="1" end="1"/>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3" y="685799"/>
            <a:ext cx="10018424" cy="4447309"/>
          </a:xfrm>
        </p:spPr>
        <p:txBody>
          <a:bodyPr>
            <a:normAutofit/>
          </a:bodyPr>
          <a:lstStyle/>
          <a:p>
            <a:r>
              <a:rPr lang="es-UY" sz="3600" b="1" u="sng" dirty="0" smtClean="0"/>
              <a:t>Bibliografía: </a:t>
            </a:r>
            <a:r>
              <a:rPr lang="es-UY" sz="3600" dirty="0" smtClean="0"/>
              <a:t>Aspectos Prácticos de la actividad notarial en materia de Bienes Funerarios</a:t>
            </a:r>
            <a:br>
              <a:rPr lang="es-UY" sz="3600" dirty="0" smtClean="0"/>
            </a:br>
            <a:r>
              <a:rPr lang="es-UY" sz="3600" b="1" u="sng" dirty="0" smtClean="0"/>
              <a:t>Autores:</a:t>
            </a:r>
            <a:r>
              <a:rPr lang="es-UY" sz="3600" dirty="0" smtClean="0"/>
              <a:t> Martha Cano, Martha Fernández y </a:t>
            </a:r>
            <a:r>
              <a:rPr lang="es-UY" sz="3600" dirty="0" err="1" smtClean="0"/>
              <a:t>Rossina</a:t>
            </a:r>
            <a:r>
              <a:rPr lang="es-UY" sz="3600" dirty="0" smtClean="0"/>
              <a:t> </a:t>
            </a:r>
            <a:r>
              <a:rPr lang="es-UY" sz="3600" dirty="0" err="1" smtClean="0"/>
              <a:t>Merello</a:t>
            </a:r>
            <a:r>
              <a:rPr lang="es-UY" sz="3600" dirty="0" smtClean="0"/>
              <a:t>.</a:t>
            </a:r>
            <a:br>
              <a:rPr lang="es-UY" sz="3600" dirty="0" smtClean="0"/>
            </a:br>
            <a:r>
              <a:rPr lang="es-UY" sz="3600" dirty="0" smtClean="0"/>
              <a:t>Edición 2010, AEU.</a:t>
            </a:r>
            <a:endParaRPr lang="es-UY" sz="3600" dirty="0"/>
          </a:p>
        </p:txBody>
      </p:sp>
      <p:sp>
        <p:nvSpPr>
          <p:cNvPr id="3" name="2 Marcador de texto"/>
          <p:cNvSpPr>
            <a:spLocks noGrp="1"/>
          </p:cNvSpPr>
          <p:nvPr>
            <p:ph type="body" idx="1"/>
          </p:nvPr>
        </p:nvSpPr>
        <p:spPr/>
        <p:txBody>
          <a:bodyPr/>
          <a:lstStyle/>
          <a:p>
            <a:endParaRPr lang="es-UY"/>
          </a:p>
        </p:txBody>
      </p:sp>
    </p:spTree>
    <p:extLst>
      <p:ext uri="{BB962C8B-B14F-4D97-AF65-F5344CB8AC3E}">
        <p14:creationId xmlns:p14="http://schemas.microsoft.com/office/powerpoint/2010/main" val="1161392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9927" y="1418607"/>
            <a:ext cx="3702676" cy="2286000"/>
          </a:xfrm>
        </p:spPr>
        <p:txBody>
          <a:bodyPr>
            <a:normAutofit/>
          </a:bodyPr>
          <a:lstStyle/>
          <a:p>
            <a:r>
              <a:rPr lang="es-ES" sz="3800" b="1" dirty="0" smtClean="0"/>
              <a:t>     </a:t>
            </a:r>
            <a:r>
              <a:rPr lang="es-ES" sz="4000" b="1" dirty="0" smtClean="0"/>
              <a:t>Resumen de Temas</a:t>
            </a:r>
            <a:endParaRPr lang="es-ES" sz="4000" b="1" dirty="0"/>
          </a:p>
        </p:txBody>
      </p:sp>
      <p:sp>
        <p:nvSpPr>
          <p:cNvPr id="3" name="Marcador de contenido 2"/>
          <p:cNvSpPr>
            <a:spLocks noGrp="1"/>
          </p:cNvSpPr>
          <p:nvPr>
            <p:ph idx="1"/>
          </p:nvPr>
        </p:nvSpPr>
        <p:spPr>
          <a:xfrm>
            <a:off x="4499812" y="384464"/>
            <a:ext cx="7387388" cy="6182591"/>
          </a:xfrm>
        </p:spPr>
        <p:txBody>
          <a:bodyPr>
            <a:normAutofit fontScale="40000" lnSpcReduction="20000"/>
          </a:bodyPr>
          <a:lstStyle/>
          <a:p>
            <a:pPr marL="0" indent="0">
              <a:buNone/>
            </a:pPr>
            <a:endParaRPr lang="es-ES" sz="3900" dirty="0" smtClean="0"/>
          </a:p>
          <a:p>
            <a:pPr>
              <a:buFont typeface="Wingdings" panose="05000000000000000000" pitchFamily="2" charset="2"/>
              <a:buChar char="q"/>
            </a:pPr>
            <a:endParaRPr lang="es-ES" sz="3900" dirty="0" smtClean="0"/>
          </a:p>
          <a:p>
            <a:pPr>
              <a:buFont typeface="Wingdings" panose="05000000000000000000" pitchFamily="2" charset="2"/>
              <a:buChar char="q"/>
            </a:pPr>
            <a:endParaRPr lang="es-ES" sz="3900" dirty="0"/>
          </a:p>
          <a:p>
            <a:pPr>
              <a:buFont typeface="Wingdings" panose="05000000000000000000" pitchFamily="2" charset="2"/>
              <a:buChar char="q"/>
            </a:pPr>
            <a:endParaRPr lang="es-ES" sz="3900" dirty="0" smtClean="0"/>
          </a:p>
          <a:p>
            <a:pPr>
              <a:buFont typeface="Wingdings" panose="05000000000000000000" pitchFamily="2" charset="2"/>
              <a:buChar char="q"/>
            </a:pPr>
            <a:endParaRPr lang="es-ES" sz="6700" dirty="0"/>
          </a:p>
          <a:p>
            <a:pPr>
              <a:buFont typeface="Wingdings" panose="05000000000000000000" pitchFamily="2" charset="2"/>
              <a:buChar char="q"/>
            </a:pPr>
            <a:r>
              <a:rPr lang="es-ES" sz="6700" dirty="0" smtClean="0"/>
              <a:t>Regulación normativa</a:t>
            </a:r>
          </a:p>
          <a:p>
            <a:pPr>
              <a:buFont typeface="Wingdings" panose="05000000000000000000" pitchFamily="2" charset="2"/>
              <a:buChar char="q"/>
            </a:pPr>
            <a:r>
              <a:rPr lang="es-ES" sz="6700" dirty="0" smtClean="0"/>
              <a:t>Naturaleza y caracteres del derecho de sepulcro</a:t>
            </a:r>
          </a:p>
          <a:p>
            <a:pPr>
              <a:buFont typeface="Wingdings" panose="05000000000000000000" pitchFamily="2" charset="2"/>
              <a:buChar char="q"/>
            </a:pPr>
            <a:r>
              <a:rPr lang="es-ES" sz="6700" dirty="0" smtClean="0"/>
              <a:t>Imprescriptibilidad de los bienes funerarios</a:t>
            </a:r>
          </a:p>
          <a:p>
            <a:pPr>
              <a:buFont typeface="Wingdings" panose="05000000000000000000" pitchFamily="2" charset="2"/>
              <a:buChar char="q"/>
            </a:pPr>
            <a:r>
              <a:rPr lang="es-ES" sz="6700" dirty="0" smtClean="0"/>
              <a:t>Retroversión del bien funerario al patrimonio municipal</a:t>
            </a:r>
          </a:p>
          <a:p>
            <a:pPr>
              <a:buFont typeface="Wingdings" panose="05000000000000000000" pitchFamily="2" charset="2"/>
              <a:buChar char="q"/>
            </a:pPr>
            <a:r>
              <a:rPr lang="es-ES" sz="6700" dirty="0" smtClean="0"/>
              <a:t>Régimen de adquisición del derecho sobre sepulcro en los cementerios públicos y en los cementerios privados</a:t>
            </a:r>
          </a:p>
          <a:p>
            <a:pPr>
              <a:buFont typeface="Wingdings" panose="05000000000000000000" pitchFamily="2" charset="2"/>
              <a:buChar char="q"/>
            </a:pPr>
            <a:r>
              <a:rPr lang="es-ES" sz="6700" dirty="0" smtClean="0"/>
              <a:t>Cementerios privados con fines de lucros y sin fines de lucro del interior.</a:t>
            </a:r>
          </a:p>
          <a:p>
            <a:pPr marL="0" indent="0">
              <a:buNone/>
            </a:pPr>
            <a:endParaRPr lang="es-ES" sz="5800" dirty="0" smtClean="0"/>
          </a:p>
          <a:p>
            <a:pPr>
              <a:buFont typeface="Wingdings" panose="05000000000000000000" pitchFamily="2" charset="2"/>
              <a:buChar char="q"/>
            </a:pPr>
            <a:endParaRPr lang="es-ES" sz="5800" dirty="0" smtClean="0"/>
          </a:p>
          <a:p>
            <a:pPr>
              <a:buFont typeface="Wingdings" panose="05000000000000000000" pitchFamily="2" charset="2"/>
              <a:buChar char="q"/>
            </a:pPr>
            <a:endParaRPr lang="es-ES" sz="4400" dirty="0" smtClean="0"/>
          </a:p>
          <a:p>
            <a:pPr marL="0" indent="0">
              <a:buNone/>
            </a:pPr>
            <a:endParaRPr lang="es-ES" dirty="0" smtClean="0"/>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9596744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82592" y="309093"/>
            <a:ext cx="8716368" cy="798490"/>
          </a:xfrm>
        </p:spPr>
        <p:txBody>
          <a:bodyPr/>
          <a:lstStyle/>
          <a:p>
            <a:r>
              <a:rPr lang="es-UY" b="1" u="sng" dirty="0" smtClean="0"/>
              <a:t>¿</a:t>
            </a:r>
            <a:r>
              <a:rPr lang="es-ES" b="1" u="sng" dirty="0" smtClean="0"/>
              <a:t>Quién regula la materia funeraria</a:t>
            </a:r>
            <a:r>
              <a:rPr lang="es-UY" b="1" u="sng" dirty="0"/>
              <a:t>?</a:t>
            </a:r>
            <a:endParaRPr lang="es-ES" b="1" u="sng" dirty="0"/>
          </a:p>
        </p:txBody>
      </p:sp>
      <p:sp>
        <p:nvSpPr>
          <p:cNvPr id="3" name="Marcador de texto 2"/>
          <p:cNvSpPr>
            <a:spLocks noGrp="1"/>
          </p:cNvSpPr>
          <p:nvPr>
            <p:ph type="body" idx="1"/>
          </p:nvPr>
        </p:nvSpPr>
        <p:spPr>
          <a:xfrm>
            <a:off x="1727818" y="1117973"/>
            <a:ext cx="10071279" cy="5318975"/>
          </a:xfrm>
        </p:spPr>
        <p:txBody>
          <a:bodyPr>
            <a:normAutofit fontScale="92500" lnSpcReduction="20000"/>
          </a:bodyPr>
          <a:lstStyle/>
          <a:p>
            <a:pPr algn="l"/>
            <a:endParaRPr lang="es-ES" sz="2800" dirty="0" smtClean="0"/>
          </a:p>
          <a:p>
            <a:pPr algn="just"/>
            <a:r>
              <a:rPr lang="es-ES" sz="2800" dirty="0" smtClean="0"/>
              <a:t>La materia de cementerios y policía mortuoria es competencia municipal, esta regulada por los decretos y ordenanzas dictadas por las Juntas Departamentales y en lo ejecutivo, sometido a las resoluciones de los Intendentes departamentales.</a:t>
            </a:r>
          </a:p>
          <a:p>
            <a:pPr algn="just"/>
            <a:r>
              <a:rPr lang="es-ES" sz="2800" dirty="0" smtClean="0"/>
              <a:t>El carácter municipal de las disposiciones que rigen la materia trae como consecuencia que coexistan marcos jurídicos diferentes según los departamentos.</a:t>
            </a:r>
          </a:p>
          <a:p>
            <a:pPr algn="just"/>
            <a:r>
              <a:rPr lang="es-ES" sz="2800" dirty="0" smtClean="0"/>
              <a:t>La normativa vigente en Montevideo es actualmente el Decreto N° 30.055 de 12 de setiembre de 2002, que sustituyó el Libro XI «De los Cementerios» de la </a:t>
            </a:r>
            <a:r>
              <a:rPr lang="es-ES" sz="2800" dirty="0"/>
              <a:t>P</a:t>
            </a:r>
            <a:r>
              <a:rPr lang="es-ES" sz="2800" dirty="0" smtClean="0"/>
              <a:t>arte Legislativa del Digesto Municipal de Montevideo, y la Resolución N° 2.258 de 24 de mayo de 2004, que sustituyó en la Parte Reglamentaria de la referida recopilación, el también Libro XI «De los Cementerios». </a:t>
            </a:r>
          </a:p>
          <a:p>
            <a:pPr algn="just"/>
            <a:endParaRPr lang="es-ES" sz="2800" dirty="0" smtClean="0"/>
          </a:p>
        </p:txBody>
      </p:sp>
    </p:spTree>
    <p:extLst>
      <p:ext uri="{BB962C8B-B14F-4D97-AF65-F5344CB8AC3E}">
        <p14:creationId xmlns:p14="http://schemas.microsoft.com/office/powerpoint/2010/main" val="73152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p:cNvSpPr>
            <a:spLocks noGrp="1"/>
          </p:cNvSpPr>
          <p:nvPr>
            <p:ph type="body" idx="4294967295"/>
          </p:nvPr>
        </p:nvSpPr>
        <p:spPr>
          <a:xfrm>
            <a:off x="1257300" y="438150"/>
            <a:ext cx="10934700" cy="6419850"/>
          </a:xfrm>
        </p:spPr>
        <p:txBody>
          <a:bodyPr>
            <a:noAutofit/>
          </a:bodyPr>
          <a:lstStyle/>
          <a:p>
            <a:pPr marL="0" indent="0" algn="l">
              <a:buNone/>
            </a:pPr>
            <a:r>
              <a:rPr lang="es-ES" b="1" dirty="0" smtClean="0"/>
              <a:t>   </a:t>
            </a:r>
            <a:r>
              <a:rPr lang="es-ES" sz="2800" b="1" u="sng" dirty="0" smtClean="0"/>
              <a:t>Naturaleza y caracteres del derecho que adquieren los particulares</a:t>
            </a:r>
          </a:p>
          <a:p>
            <a:pPr marL="0" indent="0" algn="l">
              <a:buNone/>
            </a:pPr>
            <a:endParaRPr lang="es-ES" sz="2800" dirty="0" smtClean="0"/>
          </a:p>
          <a:p>
            <a:pPr marL="0" indent="0" algn="l">
              <a:buNone/>
            </a:pPr>
            <a:r>
              <a:rPr lang="es-ES" sz="2000" dirty="0" smtClean="0"/>
              <a:t>Según el Esc. </a:t>
            </a:r>
            <a:r>
              <a:rPr lang="es-ES" sz="2000" dirty="0" err="1" smtClean="0"/>
              <a:t>Xalambri</a:t>
            </a:r>
            <a:r>
              <a:rPr lang="es-ES" sz="2000" dirty="0" smtClean="0"/>
              <a:t>, los cementerios pueden clasificarse en:        Públicos          </a:t>
            </a:r>
          </a:p>
          <a:p>
            <a:pPr marL="0" indent="0" algn="l">
              <a:buNone/>
            </a:pPr>
            <a:r>
              <a:rPr lang="es-ES" sz="2000" dirty="0" smtClean="0"/>
              <a:t>                                                                                                                                         Privados        con fines de lucro</a:t>
            </a:r>
          </a:p>
          <a:p>
            <a:pPr marL="0" indent="0" algn="l">
              <a:buNone/>
            </a:pPr>
            <a:r>
              <a:rPr lang="es-ES" sz="2000" dirty="0" smtClean="0"/>
              <a:t>                                                                                                                                                                   sin fines de lucro</a:t>
            </a:r>
          </a:p>
          <a:p>
            <a:pPr marL="0" indent="0" algn="l">
              <a:buNone/>
            </a:pPr>
            <a:endParaRPr lang="es-ES" sz="2000" dirty="0" smtClean="0"/>
          </a:p>
          <a:p>
            <a:pPr marL="0" indent="0" algn="l">
              <a:buNone/>
            </a:pPr>
            <a:r>
              <a:rPr lang="es-ES" sz="2000" dirty="0" smtClean="0"/>
              <a:t>Los cementerios públicos son municipales, integran el dominio publico municipal y, en general, las sepulturas contenidas en ellos (parcelas, nichos, panteones, bóvedas, osarios, etc.) pertenecen al mismo municipio, siendo el derecho que los particulares adquieren sobre los mismos –</a:t>
            </a:r>
            <a:r>
              <a:rPr lang="es-ES" sz="2000" dirty="0" err="1" smtClean="0"/>
              <a:t>jus</a:t>
            </a:r>
            <a:r>
              <a:rPr lang="es-ES" sz="2000" dirty="0" smtClean="0"/>
              <a:t> </a:t>
            </a:r>
            <a:r>
              <a:rPr lang="es-ES" sz="2000" dirty="0" err="1" smtClean="0"/>
              <a:t>sepulcri</a:t>
            </a:r>
            <a:r>
              <a:rPr lang="es-ES" sz="2000" dirty="0" smtClean="0"/>
              <a:t> o derecho de sepulcro- un derecho personal.</a:t>
            </a:r>
          </a:p>
          <a:p>
            <a:pPr marL="0" indent="0" algn="l">
              <a:buNone/>
            </a:pPr>
            <a:endParaRPr lang="es-ES" sz="2000" dirty="0" smtClean="0"/>
          </a:p>
          <a:p>
            <a:pPr marL="0" indent="0" algn="l">
              <a:buNone/>
            </a:pPr>
            <a:r>
              <a:rPr lang="es-ES" sz="2000" dirty="0" smtClean="0"/>
              <a:t>Es </a:t>
            </a:r>
            <a:r>
              <a:rPr lang="es-ES" sz="2000" b="1" dirty="0" smtClean="0"/>
              <a:t>de naturaleza mueble</a:t>
            </a:r>
            <a:r>
              <a:rPr lang="es-ES" sz="2000" dirty="0" smtClean="0"/>
              <a:t> (art 475 del C. Civil. </a:t>
            </a:r>
            <a:r>
              <a:rPr lang="es-ES" sz="2000" i="1" dirty="0" smtClean="0"/>
              <a:t>Los hechos que se deben se reputan muebles</a:t>
            </a:r>
            <a:r>
              <a:rPr lang="es-ES" sz="2000" dirty="0" smtClean="0"/>
              <a:t>).</a:t>
            </a:r>
          </a:p>
          <a:p>
            <a:pPr marL="0" indent="0" algn="l">
              <a:buNone/>
            </a:pPr>
            <a:r>
              <a:rPr lang="es-ES" sz="2000" b="1" i="1" dirty="0" smtClean="0"/>
              <a:t> </a:t>
            </a:r>
          </a:p>
          <a:p>
            <a:pPr marL="0" indent="0" algn="l">
              <a:buNone/>
            </a:pPr>
            <a:endParaRPr lang="es-ES" sz="2000" i="1" dirty="0" smtClean="0"/>
          </a:p>
          <a:p>
            <a:pPr marL="457200" indent="-457200">
              <a:buAutoNum type="arabicParenR"/>
            </a:pPr>
            <a:endParaRPr lang="es-ES" sz="1400" dirty="0"/>
          </a:p>
        </p:txBody>
      </p:sp>
      <p:cxnSp>
        <p:nvCxnSpPr>
          <p:cNvPr id="55" name="54 Conector recto de flecha"/>
          <p:cNvCxnSpPr/>
          <p:nvPr/>
        </p:nvCxnSpPr>
        <p:spPr>
          <a:xfrm flipV="1">
            <a:off x="7907463" y="1776844"/>
            <a:ext cx="420836" cy="10390"/>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58" name="57 Conector recto de flecha"/>
          <p:cNvCxnSpPr/>
          <p:nvPr/>
        </p:nvCxnSpPr>
        <p:spPr>
          <a:xfrm>
            <a:off x="7907463" y="1828794"/>
            <a:ext cx="420836" cy="379271"/>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95" name="94 Conector recto de flecha"/>
          <p:cNvCxnSpPr/>
          <p:nvPr/>
        </p:nvCxnSpPr>
        <p:spPr>
          <a:xfrm>
            <a:off x="9268690" y="2208065"/>
            <a:ext cx="374073" cy="0"/>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05" name="104 Conector recto de flecha"/>
          <p:cNvCxnSpPr/>
          <p:nvPr/>
        </p:nvCxnSpPr>
        <p:spPr>
          <a:xfrm>
            <a:off x="9268688" y="2296393"/>
            <a:ext cx="374073" cy="353290"/>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675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Effect transition="in" filter="fade">
                                      <p:cBhvr>
                                        <p:cTn id="7" dur="500"/>
                                        <p:tgtEl>
                                          <p:spTgt spid="5">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xEl>
                                              <p:pRg st="8" end="8"/>
                                            </p:txEl>
                                          </p:spTgt>
                                        </p:tgtEl>
                                        <p:attrNameLst>
                                          <p:attrName>style.visibility</p:attrName>
                                        </p:attrNameLst>
                                      </p:cBhvr>
                                      <p:to>
                                        <p:strVal val="visible"/>
                                      </p:to>
                                    </p:set>
                                    <p:anim calcmode="lin" valueType="num">
                                      <p:cBhvr additive="base">
                                        <p:cTn id="12"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1704109" y="654627"/>
            <a:ext cx="10487891" cy="5423911"/>
          </a:xfrm>
        </p:spPr>
        <p:txBody>
          <a:bodyPr>
            <a:normAutofit/>
          </a:bodyPr>
          <a:lstStyle/>
          <a:p>
            <a:pPr marL="0" indent="0">
              <a:buNone/>
            </a:pPr>
            <a:endParaRPr lang="es-ES" dirty="0" smtClean="0"/>
          </a:p>
          <a:p>
            <a:pPr marL="0" indent="0" algn="just">
              <a:buNone/>
            </a:pPr>
            <a:r>
              <a:rPr lang="es-ES" sz="2600" dirty="0" smtClean="0"/>
              <a:t>El </a:t>
            </a:r>
            <a:r>
              <a:rPr lang="es-ES" sz="2600" dirty="0"/>
              <a:t>derecho de sepulcro </a:t>
            </a:r>
            <a:r>
              <a:rPr lang="es-ES" sz="2600" b="1" dirty="0"/>
              <a:t>es trasmisible </a:t>
            </a:r>
            <a:r>
              <a:rPr lang="es-ES" sz="2600" dirty="0"/>
              <a:t>por causa de muerte y por acto entre vivos.</a:t>
            </a:r>
          </a:p>
          <a:p>
            <a:pPr marL="0" indent="0" algn="just">
              <a:buNone/>
            </a:pPr>
            <a:r>
              <a:rPr lang="es-ES" sz="2600" dirty="0"/>
              <a:t>El derecho de los particulares sobre la sepultura </a:t>
            </a:r>
            <a:r>
              <a:rPr lang="es-ES" sz="2600" b="1" dirty="0"/>
              <a:t>es </a:t>
            </a:r>
            <a:r>
              <a:rPr lang="es-ES" sz="2600" b="1" dirty="0" smtClean="0"/>
              <a:t>inembargable</a:t>
            </a:r>
            <a:r>
              <a:rPr lang="es-ES" sz="2600" dirty="0" smtClean="0"/>
              <a:t>,</a:t>
            </a:r>
            <a:r>
              <a:rPr lang="es-ES" sz="2600" b="1" dirty="0" smtClean="0"/>
              <a:t> </a:t>
            </a:r>
            <a:r>
              <a:rPr lang="es-ES" sz="2600" dirty="0" smtClean="0"/>
              <a:t>(Código </a:t>
            </a:r>
            <a:r>
              <a:rPr lang="es-ES" sz="2600" dirty="0"/>
              <a:t>General del </a:t>
            </a:r>
            <a:r>
              <a:rPr lang="es-ES" sz="2600" dirty="0" smtClean="0"/>
              <a:t>Proceso), </a:t>
            </a:r>
            <a:r>
              <a:rPr lang="es-ES" sz="2600" dirty="0"/>
              <a:t>art 381: Bienes inembargables. </a:t>
            </a:r>
            <a:r>
              <a:rPr lang="es-ES" sz="2600" i="1" dirty="0"/>
              <a:t>No se trabara embargo sobre los siguientes bienes:…10) Los derechos funerarios.</a:t>
            </a:r>
          </a:p>
          <a:p>
            <a:pPr marL="0" indent="0" algn="just">
              <a:buNone/>
            </a:pPr>
            <a:r>
              <a:rPr lang="es-ES" sz="2600" i="1" dirty="0"/>
              <a:t>El derecho de sepulcro </a:t>
            </a:r>
            <a:r>
              <a:rPr lang="es-ES" sz="2600" b="1" i="1" dirty="0"/>
              <a:t>no es hipotecable.</a:t>
            </a:r>
          </a:p>
          <a:p>
            <a:pPr marL="0" indent="0" algn="just">
              <a:buNone/>
            </a:pPr>
            <a:r>
              <a:rPr lang="es-ES" sz="2600" b="1" i="1" dirty="0"/>
              <a:t> </a:t>
            </a:r>
            <a:endParaRPr lang="es-ES" sz="2600" b="1" i="1" dirty="0" smtClean="0"/>
          </a:p>
          <a:p>
            <a:pPr marL="0" indent="0" algn="l">
              <a:buNone/>
            </a:pPr>
            <a:endParaRPr lang="es-ES" b="1" i="1" dirty="0"/>
          </a:p>
        </p:txBody>
      </p:sp>
    </p:spTree>
    <p:extLst>
      <p:ext uri="{BB962C8B-B14F-4D97-AF65-F5344CB8AC3E}">
        <p14:creationId xmlns:p14="http://schemas.microsoft.com/office/powerpoint/2010/main" val="1658758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828575" y="-947853"/>
            <a:ext cx="9120498" cy="2213517"/>
          </a:xfrm>
        </p:spPr>
        <p:txBody>
          <a:bodyPr/>
          <a:lstStyle/>
          <a:p>
            <a:r>
              <a:rPr lang="es-ES" dirty="0" smtClean="0"/>
              <a:t> </a:t>
            </a:r>
            <a:endParaRPr lang="es-ES" dirty="0"/>
          </a:p>
        </p:txBody>
      </p:sp>
      <p:sp>
        <p:nvSpPr>
          <p:cNvPr id="3" name="Marcador de texto 2"/>
          <p:cNvSpPr>
            <a:spLocks noGrp="1"/>
          </p:cNvSpPr>
          <p:nvPr>
            <p:ph type="body" idx="1"/>
          </p:nvPr>
        </p:nvSpPr>
        <p:spPr>
          <a:xfrm>
            <a:off x="1953490" y="2462645"/>
            <a:ext cx="9694719" cy="4156364"/>
          </a:xfrm>
        </p:spPr>
        <p:txBody>
          <a:bodyPr>
            <a:normAutofit fontScale="25000" lnSpcReduction="20000"/>
          </a:bodyPr>
          <a:lstStyle/>
          <a:p>
            <a:pPr algn="l"/>
            <a:endParaRPr lang="es-ES" sz="4300" u="sng" dirty="0" smtClean="0"/>
          </a:p>
          <a:p>
            <a:pPr algn="l"/>
            <a:endParaRPr lang="es-ES" sz="4300" u="sng" dirty="0"/>
          </a:p>
          <a:p>
            <a:pPr algn="l"/>
            <a:endParaRPr lang="es-ES" sz="4300" u="sng" dirty="0" smtClean="0"/>
          </a:p>
          <a:p>
            <a:pPr algn="l"/>
            <a:endParaRPr lang="es-ES" sz="4300" u="sng" dirty="0"/>
          </a:p>
          <a:p>
            <a:pPr algn="l"/>
            <a:endParaRPr lang="es-ES" sz="4300" u="sng" dirty="0" smtClean="0"/>
          </a:p>
          <a:p>
            <a:pPr algn="l"/>
            <a:endParaRPr lang="es-ES" sz="4300" u="sng" dirty="0"/>
          </a:p>
          <a:p>
            <a:pPr algn="l"/>
            <a:endParaRPr lang="es-ES" sz="4300" u="sng" dirty="0" smtClean="0"/>
          </a:p>
          <a:p>
            <a:pPr algn="l"/>
            <a:endParaRPr lang="es-ES" sz="4300" u="sng" dirty="0"/>
          </a:p>
          <a:p>
            <a:pPr algn="l"/>
            <a:endParaRPr lang="es-ES" sz="4300" b="1" u="sng" dirty="0"/>
          </a:p>
          <a:p>
            <a:pPr algn="l"/>
            <a:endParaRPr lang="es-ES" sz="4300" b="1" u="sng" dirty="0"/>
          </a:p>
          <a:p>
            <a:r>
              <a:rPr lang="es-ES" sz="10400" b="1" u="sng" dirty="0" smtClean="0"/>
              <a:t>Imprescriptibilidad de los bienes funerarios</a:t>
            </a:r>
          </a:p>
          <a:p>
            <a:pPr algn="just"/>
            <a:r>
              <a:rPr lang="es-ES" sz="10400" dirty="0" smtClean="0"/>
              <a:t>La adquisición por prescripción del derecho de sepulcro es discutida por la doctrina, depende de la posición que se adopte respecto de su naturaleza.</a:t>
            </a:r>
          </a:p>
          <a:p>
            <a:pPr algn="just"/>
            <a:r>
              <a:rPr lang="es-ES" sz="10400" dirty="0" smtClean="0"/>
              <a:t>En Montevideo rigen los artículos D.2452 a 2453.3 y los artículos R. 1327 a 1331.1, que admiten la expedición de nuevo titulo a favor de los usuarios que acrediten la posesión del bien funerario por mas de 45 años, con ánimo de dueño.</a:t>
            </a:r>
          </a:p>
          <a:p>
            <a:pPr algn="just"/>
            <a:r>
              <a:rPr lang="es-ES" sz="10400" dirty="0" smtClean="0"/>
              <a:t>Se consideran actos posesorios a ese fin, </a:t>
            </a:r>
            <a:r>
              <a:rPr lang="es-ES" sz="10400" b="1" u="sng" dirty="0" smtClean="0"/>
              <a:t>la inhumación de familiares dentro del sexto grado de consanguinidad y la realización de actos de conservación o mantenimiento.</a:t>
            </a:r>
          </a:p>
          <a:p>
            <a:pPr algn="just"/>
            <a:r>
              <a:rPr lang="es-ES" sz="10400" dirty="0" smtClean="0"/>
              <a:t>Los bienes adquiridos por este procedimiento serán </a:t>
            </a:r>
            <a:r>
              <a:rPr lang="es-ES" sz="10400" b="1" u="sng" dirty="0" smtClean="0"/>
              <a:t>inalienables por 10 años.</a:t>
            </a:r>
          </a:p>
          <a:p>
            <a:pPr algn="l"/>
            <a:endParaRPr lang="es-ES" sz="10400" b="1" u="sng" dirty="0" smtClean="0"/>
          </a:p>
          <a:p>
            <a:pPr algn="l"/>
            <a:endParaRPr lang="es-ES" sz="10400" u="sng" dirty="0" smtClean="0"/>
          </a:p>
          <a:p>
            <a:pPr algn="l"/>
            <a:endParaRPr lang="es-ES" sz="10400" u="sng" dirty="0"/>
          </a:p>
          <a:p>
            <a:pPr algn="l"/>
            <a:endParaRPr lang="es-ES" sz="10400" u="sng" dirty="0" smtClean="0"/>
          </a:p>
          <a:p>
            <a:pPr algn="l"/>
            <a:endParaRPr lang="es-ES" sz="10400" u="sng" dirty="0"/>
          </a:p>
          <a:p>
            <a:pPr algn="l"/>
            <a:endParaRPr lang="es-ES" sz="10400" u="sng" dirty="0" smtClean="0"/>
          </a:p>
          <a:p>
            <a:pPr algn="l"/>
            <a:endParaRPr lang="es-ES" sz="10400" dirty="0" smtClean="0"/>
          </a:p>
          <a:p>
            <a:pPr algn="l"/>
            <a:endParaRPr lang="es-ES" sz="10400" dirty="0" smtClean="0"/>
          </a:p>
          <a:p>
            <a:pPr algn="l"/>
            <a:endParaRPr lang="es-ES" sz="10400" dirty="0" smtClean="0"/>
          </a:p>
          <a:p>
            <a:pPr algn="l"/>
            <a:endParaRPr lang="es-ES" sz="10400" dirty="0" smtClean="0"/>
          </a:p>
          <a:p>
            <a:pPr algn="l"/>
            <a:endParaRPr lang="es-ES" sz="10400" dirty="0" smtClean="0"/>
          </a:p>
        </p:txBody>
      </p:sp>
    </p:spTree>
    <p:extLst>
      <p:ext uri="{BB962C8B-B14F-4D97-AF65-F5344CB8AC3E}">
        <p14:creationId xmlns:p14="http://schemas.microsoft.com/office/powerpoint/2010/main" val="2626285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anim calcmode="lin" valueType="num">
                                      <p:cBhvr additive="base">
                                        <p:cTn id="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animEffect transition="in" filter="fade">
                                      <p:cBhvr>
                                        <p:cTn id="13" dur="1000"/>
                                        <p:tgtEl>
                                          <p:spTgt spid="3">
                                            <p:txEl>
                                              <p:pRg st="11" end="11"/>
                                            </p:txEl>
                                          </p:spTgt>
                                        </p:tgtEl>
                                      </p:cBhvr>
                                    </p:animEffect>
                                    <p:anim calcmode="lin" valueType="num">
                                      <p:cBhvr>
                                        <p:cTn id="14"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12" end="12"/>
                                            </p:txEl>
                                          </p:spTgt>
                                        </p:tgtEl>
                                        <p:attrNameLst>
                                          <p:attrName>style.visibility</p:attrName>
                                        </p:attrNameLst>
                                      </p:cBhvr>
                                      <p:to>
                                        <p:strVal val="visible"/>
                                      </p:to>
                                    </p:set>
                                    <p:animEffect transition="in" filter="wipe(down)">
                                      <p:cBhvr>
                                        <p:cTn id="20" dur="500"/>
                                        <p:tgtEl>
                                          <p:spTgt spid="3">
                                            <p:txEl>
                                              <p:pRg st="12" end="1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3">
                                            <p:txEl>
                                              <p:pRg st="13" end="13"/>
                                            </p:txEl>
                                          </p:spTgt>
                                        </p:tgtEl>
                                        <p:attrNameLst>
                                          <p:attrName>style.visibility</p:attrName>
                                        </p:attrNameLst>
                                      </p:cBhvr>
                                      <p:to>
                                        <p:strVal val="visible"/>
                                      </p:to>
                                    </p:set>
                                    <p:animEffect transition="in" filter="circle(in)">
                                      <p:cBhvr>
                                        <p:cTn id="25" dur="2000"/>
                                        <p:tgtEl>
                                          <p:spTgt spid="3">
                                            <p:txEl>
                                              <p:pRg st="13" end="1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3">
                                            <p:txEl>
                                              <p:pRg st="14" end="14"/>
                                            </p:txEl>
                                          </p:spTgt>
                                        </p:tgtEl>
                                        <p:attrNameLst>
                                          <p:attrName>style.visibility</p:attrName>
                                        </p:attrNameLst>
                                      </p:cBhvr>
                                      <p:to>
                                        <p:strVal val="visible"/>
                                      </p:to>
                                    </p:set>
                                    <p:animEffect transition="in" filter="barn(inVertical)">
                                      <p:cBhvr>
                                        <p:cTn id="30"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290946"/>
            <a:ext cx="10163897" cy="675410"/>
          </a:xfrm>
        </p:spPr>
        <p:txBody>
          <a:bodyPr/>
          <a:lstStyle/>
          <a:p>
            <a:r>
              <a:rPr lang="es-UY" b="1" u="sng" dirty="0" smtClean="0"/>
              <a:t>Retroversión del bien funerario al patrimonio municipal</a:t>
            </a:r>
            <a:endParaRPr lang="es-UY" b="1" u="sng" dirty="0"/>
          </a:p>
        </p:txBody>
      </p:sp>
      <p:sp>
        <p:nvSpPr>
          <p:cNvPr id="3" name="2 Marcador de texto"/>
          <p:cNvSpPr>
            <a:spLocks noGrp="1"/>
          </p:cNvSpPr>
          <p:nvPr>
            <p:ph type="body" idx="1"/>
          </p:nvPr>
        </p:nvSpPr>
        <p:spPr>
          <a:xfrm>
            <a:off x="1421965" y="2265219"/>
            <a:ext cx="10402890" cy="3065319"/>
          </a:xfrm>
        </p:spPr>
        <p:txBody>
          <a:bodyPr>
            <a:noAutofit/>
          </a:bodyPr>
          <a:lstStyle/>
          <a:p>
            <a:pPr algn="just"/>
            <a:r>
              <a:rPr lang="es-UY" dirty="0" smtClean="0"/>
              <a:t>Su presupuesto es el abandono (real o en algunos casos presunto) y su justificación está en la policía mortuoria que tienen las Intendencias. </a:t>
            </a:r>
          </a:p>
          <a:p>
            <a:pPr algn="just"/>
            <a:r>
              <a:rPr lang="es-UY" dirty="0" smtClean="0"/>
              <a:t>La retroversión no se produce de pleno derecho, sino que supone la realización de un procedimiento administrativo.</a:t>
            </a:r>
          </a:p>
          <a:p>
            <a:pPr algn="just"/>
            <a:r>
              <a:rPr lang="es-UY" dirty="0" smtClean="0"/>
              <a:t>En Montevideo hay 4 supuestos de retroversión al patrimonio municipal:</a:t>
            </a:r>
          </a:p>
          <a:p>
            <a:pPr algn="just"/>
            <a:r>
              <a:rPr lang="es-UY" b="1" dirty="0" smtClean="0">
                <a:solidFill>
                  <a:srgbClr val="0070C0"/>
                </a:solidFill>
              </a:rPr>
              <a:t>1)</a:t>
            </a:r>
            <a:r>
              <a:rPr lang="es-UY" b="1" dirty="0" smtClean="0"/>
              <a:t> Abandono</a:t>
            </a:r>
            <a:r>
              <a:rPr lang="es-UY" dirty="0" smtClean="0"/>
              <a:t>: Existe abandono de la concesión cuando en el plazo de 20 años, el usuario no hubiere efectuado los siguientes actos: </a:t>
            </a:r>
          </a:p>
          <a:p>
            <a:pPr algn="just"/>
            <a:r>
              <a:rPr lang="es-UY" dirty="0" smtClean="0">
                <a:solidFill>
                  <a:srgbClr val="0070C0"/>
                </a:solidFill>
              </a:rPr>
              <a:t>a)</a:t>
            </a:r>
            <a:r>
              <a:rPr lang="es-UY" dirty="0" smtClean="0">
                <a:solidFill>
                  <a:schemeClr val="accent1"/>
                </a:solidFill>
              </a:rPr>
              <a:t> </a:t>
            </a:r>
            <a:r>
              <a:rPr lang="es-UY" dirty="0" smtClean="0"/>
              <a:t>inhumación, exhumación o reducción de cuerpos o restos;</a:t>
            </a:r>
          </a:p>
          <a:p>
            <a:pPr algn="just"/>
            <a:r>
              <a:rPr lang="es-UY" dirty="0" smtClean="0">
                <a:solidFill>
                  <a:srgbClr val="0070C0"/>
                </a:solidFill>
              </a:rPr>
              <a:t>b)</a:t>
            </a:r>
            <a:r>
              <a:rPr lang="es-UY" dirty="0" smtClean="0">
                <a:solidFill>
                  <a:schemeClr val="accent1"/>
                </a:solidFill>
              </a:rPr>
              <a:t> </a:t>
            </a:r>
            <a:r>
              <a:rPr lang="es-UY" dirty="0" smtClean="0"/>
              <a:t>conservación de la integridad del sepulcro o nicho;</a:t>
            </a:r>
          </a:p>
          <a:p>
            <a:pPr algn="just"/>
            <a:r>
              <a:rPr lang="es-UY" dirty="0" smtClean="0">
                <a:solidFill>
                  <a:srgbClr val="0070C0"/>
                </a:solidFill>
              </a:rPr>
              <a:t>c)</a:t>
            </a:r>
            <a:r>
              <a:rPr lang="es-UY" dirty="0" smtClean="0">
                <a:solidFill>
                  <a:schemeClr val="accent1"/>
                </a:solidFill>
              </a:rPr>
              <a:t> </a:t>
            </a:r>
            <a:r>
              <a:rPr lang="es-UY" dirty="0" smtClean="0"/>
              <a:t>mantenimiento del cuidado y aseo exterior del bien funerario;</a:t>
            </a:r>
          </a:p>
          <a:p>
            <a:pPr algn="just"/>
            <a:r>
              <a:rPr lang="es-UY" dirty="0" smtClean="0">
                <a:solidFill>
                  <a:srgbClr val="0070C0"/>
                </a:solidFill>
              </a:rPr>
              <a:t>d)</a:t>
            </a:r>
            <a:r>
              <a:rPr lang="es-UY" dirty="0" smtClean="0"/>
              <a:t> presentación de alguna gestión ante el Servicio Fúnebre y de Necrópolis;</a:t>
            </a:r>
          </a:p>
          <a:p>
            <a:pPr algn="just"/>
            <a:r>
              <a:rPr lang="es-UY" dirty="0" smtClean="0">
                <a:solidFill>
                  <a:srgbClr val="0070C0"/>
                </a:solidFill>
              </a:rPr>
              <a:t>e)</a:t>
            </a:r>
            <a:r>
              <a:rPr lang="es-UY" dirty="0" smtClean="0"/>
              <a:t> omisión de colocar lapida;</a:t>
            </a:r>
          </a:p>
          <a:p>
            <a:pPr algn="just"/>
            <a:r>
              <a:rPr lang="es-UY" dirty="0" smtClean="0">
                <a:solidFill>
                  <a:srgbClr val="0070C0"/>
                </a:solidFill>
              </a:rPr>
              <a:t>f)</a:t>
            </a:r>
            <a:r>
              <a:rPr lang="es-UY" dirty="0" smtClean="0">
                <a:solidFill>
                  <a:schemeClr val="accent1"/>
                </a:solidFill>
              </a:rPr>
              <a:t> </a:t>
            </a:r>
            <a:r>
              <a:rPr lang="es-UY" dirty="0" smtClean="0"/>
              <a:t>No uso del bien o no realizar las construcciones respectivas en la parcela que se adjudicó.</a:t>
            </a:r>
          </a:p>
          <a:p>
            <a:endParaRPr lang="es-UY" dirty="0"/>
          </a:p>
        </p:txBody>
      </p:sp>
    </p:spTree>
    <p:extLst>
      <p:ext uri="{BB962C8B-B14F-4D97-AF65-F5344CB8AC3E}">
        <p14:creationId xmlns:p14="http://schemas.microsoft.com/office/powerpoint/2010/main" val="2219276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circle(in)">
                                      <p:cBhvr>
                                        <p:cTn id="35" dur="2000"/>
                                        <p:tgtEl>
                                          <p:spTgt spid="3">
                                            <p:txEl>
                                              <p:pRg st="5" end="5"/>
                                            </p:txEl>
                                          </p:spTgt>
                                        </p:tgtEl>
                                      </p:cBhvr>
                                    </p:animEffect>
                                  </p:childTnLst>
                                </p:cTn>
                              </p:par>
                              <p:par>
                                <p:cTn id="36" presetID="6" presetClass="entr" presetSubtype="16" fill="hold" nodeType="with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circle(in)">
                                      <p:cBhvr>
                                        <p:cTn id="38" dur="2000"/>
                                        <p:tgtEl>
                                          <p:spTgt spid="3">
                                            <p:txEl>
                                              <p:pRg st="6" end="6"/>
                                            </p:txEl>
                                          </p:spTgt>
                                        </p:tgtEl>
                                      </p:cBhvr>
                                    </p:animEffect>
                                  </p:childTnLst>
                                </p:cTn>
                              </p:par>
                              <p:par>
                                <p:cTn id="39" presetID="6" presetClass="entr" presetSubtype="16"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circle(in)">
                                      <p:cBhvr>
                                        <p:cTn id="41" dur="2000"/>
                                        <p:tgtEl>
                                          <p:spTgt spid="3">
                                            <p:txEl>
                                              <p:pRg st="7" end="7"/>
                                            </p:txEl>
                                          </p:spTgt>
                                        </p:tgtEl>
                                      </p:cBhvr>
                                    </p:animEffect>
                                  </p:childTnLst>
                                </p:cTn>
                              </p:par>
                              <p:par>
                                <p:cTn id="42" presetID="6" presetClass="entr" presetSubtype="16" fill="hold"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circle(in)">
                                      <p:cBhvr>
                                        <p:cTn id="44" dur="2000"/>
                                        <p:tgtEl>
                                          <p:spTgt spid="3">
                                            <p:txEl>
                                              <p:pRg st="8" end="8"/>
                                            </p:txEl>
                                          </p:spTgt>
                                        </p:tgtEl>
                                      </p:cBhvr>
                                    </p:animEffect>
                                  </p:childTnLst>
                                </p:cTn>
                              </p:par>
                              <p:par>
                                <p:cTn id="45" presetID="6" presetClass="entr" presetSubtype="16"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circle(in)">
                                      <p:cBhvr>
                                        <p:cTn id="47"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685800"/>
            <a:ext cx="10018711" cy="997527"/>
          </a:xfrm>
        </p:spPr>
        <p:txBody>
          <a:bodyPr/>
          <a:lstStyle/>
          <a:p>
            <a:endParaRPr lang="es-UY" dirty="0"/>
          </a:p>
        </p:txBody>
      </p:sp>
      <p:sp>
        <p:nvSpPr>
          <p:cNvPr id="3" name="2 Marcador de texto"/>
          <p:cNvSpPr>
            <a:spLocks noGrp="1"/>
          </p:cNvSpPr>
          <p:nvPr>
            <p:ph type="body" idx="1"/>
          </p:nvPr>
        </p:nvSpPr>
        <p:spPr>
          <a:xfrm>
            <a:off x="1600200" y="665018"/>
            <a:ext cx="9964882" cy="5694218"/>
          </a:xfrm>
        </p:spPr>
        <p:txBody>
          <a:bodyPr>
            <a:normAutofit/>
          </a:bodyPr>
          <a:lstStyle/>
          <a:p>
            <a:pPr algn="just"/>
            <a:r>
              <a:rPr lang="es-UY" sz="2600" dirty="0" smtClean="0"/>
              <a:t>También se produce la caducidad de la concesión cuando en parcelas cedidas a asociaciones con personería jurídica, no se construyeran los correspondientes panteones  dentro del plazo improrrogable de 2 años, a contar desde el momento de la entrega por la Intendencia Municipal.</a:t>
            </a:r>
          </a:p>
          <a:p>
            <a:pPr algn="just"/>
            <a:r>
              <a:rPr lang="es-UY" sz="2600" dirty="0" smtClean="0">
                <a:solidFill>
                  <a:srgbClr val="0070C0"/>
                </a:solidFill>
              </a:rPr>
              <a:t>2)</a:t>
            </a:r>
            <a:r>
              <a:rPr lang="es-UY" sz="2600" dirty="0" smtClean="0">
                <a:solidFill>
                  <a:schemeClr val="accent1"/>
                </a:solidFill>
              </a:rPr>
              <a:t> </a:t>
            </a:r>
            <a:r>
              <a:rPr lang="es-UY" sz="2600" b="1" dirty="0" err="1" smtClean="0"/>
              <a:t>Yacencia</a:t>
            </a:r>
            <a:r>
              <a:rPr lang="es-UY" sz="2600" b="1" dirty="0" smtClean="0"/>
              <a:t>: </a:t>
            </a:r>
            <a:r>
              <a:rPr lang="es-UY" sz="2600" dirty="0" smtClean="0"/>
              <a:t>Cuando el titular de un bien funerario fallece sin herederos, este </a:t>
            </a:r>
            <a:r>
              <a:rPr lang="es-UY" sz="2600" dirty="0" err="1" smtClean="0"/>
              <a:t>retrovertira</a:t>
            </a:r>
            <a:r>
              <a:rPr lang="es-UY" sz="2600" dirty="0" smtClean="0"/>
              <a:t> al patrimonio municipal.</a:t>
            </a:r>
          </a:p>
          <a:p>
            <a:pPr algn="just"/>
            <a:r>
              <a:rPr lang="es-UY" sz="2600" dirty="0" smtClean="0">
                <a:solidFill>
                  <a:srgbClr val="0070C0"/>
                </a:solidFill>
              </a:rPr>
              <a:t>3)</a:t>
            </a:r>
            <a:r>
              <a:rPr lang="es-UY" sz="2600" dirty="0" smtClean="0">
                <a:solidFill>
                  <a:schemeClr val="accent5"/>
                </a:solidFill>
              </a:rPr>
              <a:t> </a:t>
            </a:r>
            <a:r>
              <a:rPr lang="es-UY" sz="2600" b="1" dirty="0" smtClean="0"/>
              <a:t>Disolución de personas jurídicas</a:t>
            </a:r>
            <a:r>
              <a:rPr lang="es-UY" sz="2600" dirty="0" smtClean="0"/>
              <a:t>: En caso de disolución de personas jurídicas concesionarias, las parcelas y sus mejoras </a:t>
            </a:r>
            <a:r>
              <a:rPr lang="es-UY" sz="2600" dirty="0" err="1" smtClean="0"/>
              <a:t>retrovertiran</a:t>
            </a:r>
            <a:r>
              <a:rPr lang="es-UY" sz="2600" dirty="0" smtClean="0"/>
              <a:t> al patrimonio municipal.</a:t>
            </a:r>
          </a:p>
          <a:p>
            <a:pPr algn="just"/>
            <a:r>
              <a:rPr lang="es-UY" sz="2600" dirty="0" smtClean="0">
                <a:solidFill>
                  <a:srgbClr val="0070C0"/>
                </a:solidFill>
              </a:rPr>
              <a:t>4)</a:t>
            </a:r>
            <a:r>
              <a:rPr lang="es-UY" sz="2600" dirty="0" smtClean="0">
                <a:solidFill>
                  <a:schemeClr val="accent5"/>
                </a:solidFill>
              </a:rPr>
              <a:t> </a:t>
            </a:r>
            <a:r>
              <a:rPr lang="es-UY" sz="2600" b="1" dirty="0" smtClean="0"/>
              <a:t>Cesión de derechos: </a:t>
            </a:r>
            <a:r>
              <a:rPr lang="es-UY" sz="2600" dirty="0" smtClean="0"/>
              <a:t>Los titulares de nichos, sepulcros o parcelas tienen derecho a ofrecer la cesión de sus derechos de uso a la Intendencia, en forma gratuita.</a:t>
            </a:r>
            <a:endParaRPr lang="es-UY" sz="2600" dirty="0"/>
          </a:p>
        </p:txBody>
      </p:sp>
    </p:spTree>
    <p:extLst>
      <p:ext uri="{BB962C8B-B14F-4D97-AF65-F5344CB8AC3E}">
        <p14:creationId xmlns:p14="http://schemas.microsoft.com/office/powerpoint/2010/main" val="2426416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685800"/>
            <a:ext cx="10018711" cy="1953491"/>
          </a:xfrm>
        </p:spPr>
        <p:txBody>
          <a:bodyPr>
            <a:normAutofit fontScale="90000"/>
          </a:bodyPr>
          <a:lstStyle/>
          <a:p>
            <a:r>
              <a:rPr lang="es-UY" sz="4000" b="1" u="sng" dirty="0"/>
              <a:t>Régimen de adquisición del derecho sobre sepulcro en los cementerios </a:t>
            </a:r>
            <a:r>
              <a:rPr lang="es-UY" sz="4000" b="1" u="sng" dirty="0" smtClean="0"/>
              <a:t>públicos</a:t>
            </a:r>
            <a:r>
              <a:rPr lang="es-UY" b="1" u="sng" dirty="0"/>
              <a:t/>
            </a:r>
            <a:br>
              <a:rPr lang="es-UY" b="1" u="sng" dirty="0"/>
            </a:br>
            <a:r>
              <a:rPr lang="es-UY" b="1" u="sng" dirty="0"/>
              <a:t/>
            </a:r>
            <a:br>
              <a:rPr lang="es-UY" b="1" u="sng" dirty="0"/>
            </a:br>
            <a:endParaRPr lang="es-UY" dirty="0"/>
          </a:p>
        </p:txBody>
      </p:sp>
      <p:sp>
        <p:nvSpPr>
          <p:cNvPr id="3" name="2 Marcador de texto"/>
          <p:cNvSpPr>
            <a:spLocks noGrp="1"/>
          </p:cNvSpPr>
          <p:nvPr>
            <p:ph type="body" idx="1"/>
          </p:nvPr>
        </p:nvSpPr>
        <p:spPr>
          <a:xfrm>
            <a:off x="1484312" y="1953491"/>
            <a:ext cx="10018713" cy="3837709"/>
          </a:xfrm>
        </p:spPr>
        <p:txBody>
          <a:bodyPr>
            <a:normAutofit fontScale="85000" lnSpcReduction="20000"/>
          </a:bodyPr>
          <a:lstStyle/>
          <a:p>
            <a:pPr algn="just"/>
            <a:r>
              <a:rPr lang="es-UY" b="1" u="sng" dirty="0"/>
              <a:t/>
            </a:r>
            <a:br>
              <a:rPr lang="es-UY" b="1" u="sng" dirty="0"/>
            </a:br>
            <a:r>
              <a:rPr lang="es-UY" b="1" u="sng" dirty="0"/>
              <a:t/>
            </a:r>
            <a:br>
              <a:rPr lang="es-UY" b="1" u="sng" dirty="0"/>
            </a:br>
            <a:r>
              <a:rPr lang="es-UY" sz="3500" dirty="0"/>
              <a:t>El particular, interesado en adquirir un bien funerario (nicho, parcela, sepulcro) </a:t>
            </a:r>
            <a:r>
              <a:rPr lang="es-UY" sz="3500" dirty="0" smtClean="0"/>
              <a:t>deberá concurrir a </a:t>
            </a:r>
            <a:r>
              <a:rPr lang="es-UY" sz="3500" dirty="0"/>
              <a:t>la Intendencia respectiva. Previo pago del precio fijado por la autoridad municipal, se le expide un titulo detallando el bien funerario de que se trata, naturaleza del mismo, individualización (cementerio, número), nombre de la persona a que se adjudica, estado civil, fecha de expedición y régimen jurídico que lo rige.</a:t>
            </a:r>
            <a:br>
              <a:rPr lang="es-UY" sz="3500" dirty="0"/>
            </a:br>
            <a:endParaRPr lang="es-UY" sz="3500" dirty="0"/>
          </a:p>
        </p:txBody>
      </p:sp>
    </p:spTree>
    <p:extLst>
      <p:ext uri="{BB962C8B-B14F-4D97-AF65-F5344CB8AC3E}">
        <p14:creationId xmlns:p14="http://schemas.microsoft.com/office/powerpoint/2010/main" val="3748684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Fundición">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
  <TotalTime>4143</TotalTime>
  <Words>1517</Words>
  <Application>Microsoft Office PowerPoint</Application>
  <PresentationFormat>Personalizado</PresentationFormat>
  <Paragraphs>124</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Parallax</vt:lpstr>
      <vt:lpstr>                 DERECHO FUNERARIO   </vt:lpstr>
      <vt:lpstr>     Resumen de Temas</vt:lpstr>
      <vt:lpstr>¿Quién regula la materia funeraria?</vt:lpstr>
      <vt:lpstr>Presentación de PowerPoint</vt:lpstr>
      <vt:lpstr>Presentación de PowerPoint</vt:lpstr>
      <vt:lpstr> </vt:lpstr>
      <vt:lpstr>Retroversión del bien funerario al patrimonio municipal</vt:lpstr>
      <vt:lpstr>Presentación de PowerPoint</vt:lpstr>
      <vt:lpstr>Régimen de adquisición del derecho sobre sepulcro en los cementerios públicos  </vt:lpstr>
      <vt:lpstr>Régimen de adquisición del derecho sobre el sepulcro en los cementerios privados  </vt:lpstr>
      <vt:lpstr>Cementerios privados con fines de lucro de Canelones </vt:lpstr>
      <vt:lpstr>Cementerio privado con fines de lucro de San José</vt:lpstr>
      <vt:lpstr>Cementerios privados con fines de lucro en otros departamentos del interior</vt:lpstr>
      <vt:lpstr>Cementerios privados sin fines de lucro</vt:lpstr>
      <vt:lpstr>Bibliografía: Aspectos Prácticos de la actividad notarial en materia de Bienes Funerarios Autores: Martha Cano, Martha Fernández y Rossina Merello. Edición 2010, AEU.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Disolución de la sociedad conyugal</dc:title>
  <dc:creator>mari chotola</dc:creator>
  <cp:lastModifiedBy>mathias1988</cp:lastModifiedBy>
  <cp:revision>337</cp:revision>
  <dcterms:created xsi:type="dcterms:W3CDTF">2018-06-19T21:02:08Z</dcterms:created>
  <dcterms:modified xsi:type="dcterms:W3CDTF">2021-04-06T11:21:57Z</dcterms:modified>
</cp:coreProperties>
</file>