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307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286" r:id="rId10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35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15/11/2025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15/11/2025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15/11/2025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15/11/2025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15/11/2025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15/11/2025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15/11/2025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15/11/2025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50315" y="1988840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Contratación MODERNA</a:t>
            </a:r>
            <a:r>
              <a:rPr lang="es-UY" sz="4800" b="1" smtClean="0">
                <a:solidFill>
                  <a:schemeClr val="tx1"/>
                </a:solidFill>
              </a:rPr>
              <a:t>: CONTRATACIÓN </a:t>
            </a:r>
            <a:r>
              <a:rPr lang="es-UY" sz="4800" b="1" dirty="0" smtClean="0">
                <a:solidFill>
                  <a:schemeClr val="tx1"/>
                </a:solidFill>
              </a:rPr>
              <a:t>ELECTRÓNICA</a:t>
            </a:r>
            <a:endParaRPr lang="es-VE" sz="48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2924944"/>
            <a:ext cx="8062912" cy="2834904"/>
          </a:xfrm>
        </p:spPr>
        <p:txBody>
          <a:bodyPr>
            <a:normAutofit/>
          </a:bodyPr>
          <a:lstStyle/>
          <a:p>
            <a:endParaRPr lang="es-UY" dirty="0" smtClean="0"/>
          </a:p>
          <a:p>
            <a:endParaRPr lang="es-UY" dirty="0" smtClean="0"/>
          </a:p>
          <a:p>
            <a:pPr algn="ctr"/>
            <a:r>
              <a:rPr lang="es-UY" sz="3400" dirty="0" smtClean="0"/>
              <a:t>Derecho Comercial 1 </a:t>
            </a:r>
            <a:r>
              <a:rPr lang="es-UY" sz="3400" dirty="0" err="1" smtClean="0"/>
              <a:t>Fder</a:t>
            </a:r>
            <a:r>
              <a:rPr lang="es-UY" sz="3400" dirty="0" smtClean="0"/>
              <a:t> </a:t>
            </a:r>
            <a:r>
              <a:rPr lang="es-UY" sz="3400" dirty="0" err="1" smtClean="0"/>
              <a:t>UdelaR</a:t>
            </a:r>
            <a:endParaRPr lang="es-UY" sz="3400" dirty="0" smtClean="0"/>
          </a:p>
          <a:p>
            <a:pPr algn="ctr"/>
            <a:endParaRPr lang="es-UY" sz="3400" dirty="0" smtClean="0"/>
          </a:p>
          <a:p>
            <a:pPr algn="ctr"/>
            <a:r>
              <a:rPr lang="es-UY" sz="3400" dirty="0" smtClean="0"/>
              <a:t>Virginia </a:t>
            </a:r>
            <a:r>
              <a:rPr lang="es-UY" sz="3400" dirty="0" smtClean="0"/>
              <a:t>Machado Martinez</a:t>
            </a:r>
          </a:p>
        </p:txBody>
      </p:sp>
    </p:spTree>
    <p:extLst>
      <p:ext uri="{BB962C8B-B14F-4D97-AF65-F5344CB8AC3E}">
        <p14:creationId xmlns:p14="http://schemas.microsoft.com/office/powerpoint/2010/main" val="261793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UY" b="1" dirty="0" smtClean="0"/>
              <a:t>CONCEPTO DE CONTRATACIÓN ELECTRÓNICA</a:t>
            </a:r>
          </a:p>
          <a:p>
            <a:pPr algn="just">
              <a:buFont typeface="Wingdings" pitchFamily="2" charset="2"/>
              <a:buChar char="Ø"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Acuerdo </a:t>
            </a:r>
            <a:r>
              <a:rPr lang="es-UY" dirty="0"/>
              <a:t>de voluntades establecido por medio de herramientas electrónicas.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Conserva las características básicas del contrato </a:t>
            </a:r>
            <a:r>
              <a:rPr lang="es-UY" dirty="0" smtClean="0"/>
              <a:t>tradicional: es un contrato regulado por la legislación vigente, pero que se celebra por medios electrónicos.</a:t>
            </a: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Proyecto de Ley (PROMOLE</a:t>
            </a:r>
            <a:r>
              <a:rPr lang="es-UY" dirty="0" smtClean="0"/>
              <a:t>): define al contrato electrónico como:</a:t>
            </a:r>
            <a:r>
              <a:rPr lang="es-UY" i="1" dirty="0" smtClean="0"/>
              <a:t> </a:t>
            </a:r>
            <a:r>
              <a:rPr lang="es-UY" i="1" dirty="0"/>
              <a:t>todo contrato en el que la oferta y la aceptación se transmiten por medio de equipos electrónicos de tratamiento y almacenamiento de datos, conectados a una red de </a:t>
            </a:r>
            <a:r>
              <a:rPr lang="es-UY" i="1" dirty="0" smtClean="0"/>
              <a:t>telecomunicaciones.</a:t>
            </a:r>
            <a:endParaRPr lang="es-UY" i="1" dirty="0"/>
          </a:p>
        </p:txBody>
      </p:sp>
    </p:spTree>
    <p:extLst>
      <p:ext uri="{BB962C8B-B14F-4D97-AF65-F5344CB8AC3E}">
        <p14:creationId xmlns:p14="http://schemas.microsoft.com/office/powerpoint/2010/main" val="610919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UY" b="1" dirty="0" smtClean="0"/>
              <a:t>MENSAJE DE DATOS</a:t>
            </a:r>
          </a:p>
          <a:p>
            <a:pPr marL="0" indent="0" algn="ctr">
              <a:buNone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</a:t>
            </a:r>
            <a:r>
              <a:rPr lang="es-UY" dirty="0" smtClean="0"/>
              <a:t>Particularidad de la contratación electrónica: las </a:t>
            </a:r>
            <a:r>
              <a:rPr lang="es-UY" dirty="0"/>
              <a:t>manifestaciones de la voluntad se </a:t>
            </a:r>
            <a:r>
              <a:rPr lang="es-UY" dirty="0" smtClean="0"/>
              <a:t>realizan </a:t>
            </a:r>
            <a:r>
              <a:rPr lang="es-UY" dirty="0"/>
              <a:t>a través </a:t>
            </a:r>
            <a:r>
              <a:rPr lang="es-UY" dirty="0" smtClean="0"/>
              <a:t>de mensajes </a:t>
            </a:r>
            <a:r>
              <a:rPr lang="es-UY" dirty="0"/>
              <a:t>de </a:t>
            </a:r>
            <a:r>
              <a:rPr lang="es-UY" dirty="0" smtClean="0"/>
              <a:t>datos. </a:t>
            </a:r>
          </a:p>
          <a:p>
            <a:pPr algn="just">
              <a:buFont typeface="Wingdings" pitchFamily="2" charset="2"/>
              <a:buChar char="Ø"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El consentimiento </a:t>
            </a:r>
            <a:r>
              <a:rPr lang="es-UY" dirty="0"/>
              <a:t>que es emitido por medios electrónicos se traduce en </a:t>
            </a:r>
            <a:r>
              <a:rPr lang="es-UY" dirty="0" smtClean="0"/>
              <a:t>mensajes </a:t>
            </a:r>
            <a:r>
              <a:rPr lang="es-UY" dirty="0"/>
              <a:t>de datos</a:t>
            </a:r>
            <a:r>
              <a:rPr lang="es-UY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endParaRPr lang="es-UY" i="1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Los mensajes de datos incluyen información que ha sido tratada </a:t>
            </a:r>
            <a:r>
              <a:rPr lang="es-UY" dirty="0" smtClean="0"/>
              <a:t>electrónicamente </a:t>
            </a:r>
            <a:r>
              <a:rPr lang="es-UY" dirty="0"/>
              <a:t>y que contiene declaraciones de voluntad, así como </a:t>
            </a:r>
            <a:r>
              <a:rPr lang="es-UY" dirty="0" smtClean="0"/>
              <a:t>a los </a:t>
            </a:r>
            <a:r>
              <a:rPr lang="es-UY" dirty="0"/>
              <a:t>bienes o servicios que se </a:t>
            </a:r>
            <a:r>
              <a:rPr lang="es-UY" dirty="0" smtClean="0"/>
              <a:t>contratan. Sustituyen los documentos escritos tradicionales.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564238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Y" b="1" dirty="0" smtClean="0"/>
              <a:t>MENSAJE DE DATOS</a:t>
            </a:r>
          </a:p>
          <a:p>
            <a:pPr marL="0" indent="0" algn="ctr">
              <a:buNone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Reconocer la validez de los mensajes de datos como productores </a:t>
            </a:r>
            <a:r>
              <a:rPr lang="es-UY" dirty="0" smtClean="0"/>
              <a:t>de </a:t>
            </a:r>
            <a:r>
              <a:rPr lang="es-UY" dirty="0"/>
              <a:t>efectos </a:t>
            </a:r>
            <a:r>
              <a:rPr lang="es-UY" dirty="0" smtClean="0"/>
              <a:t>jurídicos es </a:t>
            </a:r>
            <a:r>
              <a:rPr lang="es-UY" dirty="0"/>
              <a:t>la base de la </a:t>
            </a:r>
            <a:r>
              <a:rPr lang="es-UY" dirty="0" err="1" smtClean="0"/>
              <a:t>la</a:t>
            </a:r>
            <a:r>
              <a:rPr lang="es-UY" dirty="0" smtClean="0"/>
              <a:t> contratación electrónica.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 Ley </a:t>
            </a:r>
            <a:r>
              <a:rPr lang="es-UY" dirty="0"/>
              <a:t>modelo UNCITRAL </a:t>
            </a:r>
            <a:r>
              <a:rPr lang="es-UY" dirty="0" smtClean="0"/>
              <a:t>reconoce validez jurídica a los mensajes de datos: </a:t>
            </a:r>
            <a:r>
              <a:rPr lang="es-UY" i="1" dirty="0" smtClean="0"/>
              <a:t>no </a:t>
            </a:r>
            <a:r>
              <a:rPr lang="es-UY" i="1" dirty="0"/>
              <a:t>se negarán efectos </a:t>
            </a:r>
            <a:r>
              <a:rPr lang="es-UY" i="1" dirty="0" smtClean="0"/>
              <a:t>jurídicos, validez </a:t>
            </a:r>
            <a:r>
              <a:rPr lang="es-UY" i="1" dirty="0"/>
              <a:t>o fuerza obligatoria a la información por la sola razón de que esté </a:t>
            </a:r>
            <a:r>
              <a:rPr lang="es-UY" i="1" dirty="0" smtClean="0"/>
              <a:t>en </a:t>
            </a:r>
            <a:r>
              <a:rPr lang="es-UY" i="1" dirty="0"/>
              <a:t>forma de mensaje de </a:t>
            </a:r>
            <a:r>
              <a:rPr lang="es-UY" i="1" dirty="0" smtClean="0"/>
              <a:t>datos</a:t>
            </a:r>
            <a:r>
              <a:rPr lang="es-UY" dirty="0" smtClean="0"/>
              <a:t>. 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236328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Y" b="1" dirty="0" smtClean="0"/>
              <a:t>MENSAJE DE DATOS</a:t>
            </a:r>
          </a:p>
          <a:p>
            <a:pPr marL="0" indent="0" algn="ctr">
              <a:buNone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Reconocer la validez de los mensajes de datos como productores </a:t>
            </a:r>
            <a:r>
              <a:rPr lang="es-UY" dirty="0" smtClean="0"/>
              <a:t>de </a:t>
            </a:r>
            <a:r>
              <a:rPr lang="es-UY" dirty="0"/>
              <a:t>efectos </a:t>
            </a:r>
            <a:r>
              <a:rPr lang="es-UY" dirty="0" smtClean="0"/>
              <a:t>jurídicos es </a:t>
            </a:r>
            <a:r>
              <a:rPr lang="es-UY" dirty="0"/>
              <a:t>la base de la </a:t>
            </a:r>
            <a:r>
              <a:rPr lang="es-UY" dirty="0" err="1" smtClean="0"/>
              <a:t>la</a:t>
            </a:r>
            <a:r>
              <a:rPr lang="es-UY" dirty="0" smtClean="0"/>
              <a:t> contratación electrónica.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 Ley </a:t>
            </a:r>
            <a:r>
              <a:rPr lang="es-UY" dirty="0"/>
              <a:t>modelo UNCITRAL </a:t>
            </a:r>
            <a:r>
              <a:rPr lang="es-UY" dirty="0" smtClean="0"/>
              <a:t>reconoce validez jurídica a los mensajes de datos: </a:t>
            </a:r>
            <a:r>
              <a:rPr lang="es-UY" i="1" dirty="0" smtClean="0"/>
              <a:t>no </a:t>
            </a:r>
            <a:r>
              <a:rPr lang="es-UY" i="1" dirty="0"/>
              <a:t>se negarán efectos </a:t>
            </a:r>
            <a:r>
              <a:rPr lang="es-UY" i="1" dirty="0" smtClean="0"/>
              <a:t>jurídicos, validez </a:t>
            </a:r>
            <a:r>
              <a:rPr lang="es-UY" i="1" dirty="0"/>
              <a:t>o fuerza obligatoria a la información por la sola razón de que esté </a:t>
            </a:r>
            <a:r>
              <a:rPr lang="es-UY" i="1" dirty="0" smtClean="0"/>
              <a:t>en </a:t>
            </a:r>
            <a:r>
              <a:rPr lang="es-UY" i="1" dirty="0"/>
              <a:t>forma de mensaje de </a:t>
            </a:r>
            <a:r>
              <a:rPr lang="es-UY" i="1" dirty="0" smtClean="0"/>
              <a:t>datos</a:t>
            </a:r>
            <a:r>
              <a:rPr lang="es-UY" dirty="0" smtClean="0"/>
              <a:t>. 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El consentimiento se traduce en mensajes de datos mediante claves, códigos, biometría, etc.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019613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UY" b="1" dirty="0" smtClean="0"/>
              <a:t>PRINCIPIOS DE LA CONTRATACIÓN ELECTRÓNICA</a:t>
            </a:r>
          </a:p>
          <a:p>
            <a:pPr marL="0" indent="0" algn="ctr">
              <a:buNone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</a:t>
            </a:r>
            <a:r>
              <a:rPr lang="es-UY" dirty="0" smtClean="0"/>
              <a:t>Equivalencia funcional: se reconoce el mismo valor y eficacia a los mensajes de datos y firma electrónica (Ley 18.600) que a los documentos escritos y a la firma autógrafa.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 No alteración </a:t>
            </a:r>
            <a:r>
              <a:rPr lang="es-UY" dirty="0"/>
              <a:t>del derecho </a:t>
            </a:r>
            <a:r>
              <a:rPr lang="es-UY" dirty="0" smtClean="0"/>
              <a:t>en </a:t>
            </a:r>
            <a:r>
              <a:rPr lang="es-UY" dirty="0"/>
              <a:t>materia de contratos y </a:t>
            </a:r>
            <a:r>
              <a:rPr lang="es-UY" dirty="0" smtClean="0"/>
              <a:t>obligaciones: cambia la forma por la que se celebra el contrato no su esencia.</a:t>
            </a: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Neutralidad </a:t>
            </a:r>
            <a:r>
              <a:rPr lang="es-UY" dirty="0" smtClean="0"/>
              <a:t>tecnológica: el Derecho no debe atar la contratación electrónica a un determinado sistema o programa, debe ser genérica previendo, incluso, las nuevas tecnologías, para dar libertad a las partes en la elección de la tecnología a aplicar.</a:t>
            </a: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 Mantienen vigencia los principios tradicionales: autonomía de la voluntad, buena fe.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Otras cuestiones: forma de perfeccionamiento y derecho aplicable a la ejecución del contrato. 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39643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UY" b="1" i="1" dirty="0" smtClean="0"/>
              <a:t>SMART CONTRACTS</a:t>
            </a:r>
          </a:p>
          <a:p>
            <a:pPr marL="0" indent="0" algn="ctr">
              <a:buNone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</a:t>
            </a:r>
            <a:r>
              <a:rPr lang="es-UY" dirty="0" smtClean="0"/>
              <a:t>Dos </a:t>
            </a:r>
            <a:r>
              <a:rPr lang="es-UY" dirty="0"/>
              <a:t>modalidades de contratación electrónica: </a:t>
            </a:r>
            <a:endParaRPr lang="es-UY" dirty="0" smtClean="0"/>
          </a:p>
          <a:p>
            <a:pPr lvl="1" algn="just">
              <a:buFont typeface="Wingdings" pitchFamily="2" charset="2"/>
              <a:buChar char="Ø"/>
            </a:pPr>
            <a:r>
              <a:rPr lang="es-UY" dirty="0" smtClean="0"/>
              <a:t>la tradicional: contratos clásicos </a:t>
            </a:r>
            <a:r>
              <a:rPr lang="es-UY" dirty="0"/>
              <a:t>que se perfeccionan por </a:t>
            </a:r>
            <a:r>
              <a:rPr lang="es-UY" dirty="0" smtClean="0"/>
              <a:t>medios electrónicos;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i="1" dirty="0" smtClean="0"/>
              <a:t>Smart </a:t>
            </a:r>
            <a:r>
              <a:rPr lang="es-UY" i="1" dirty="0" err="1" smtClean="0"/>
              <a:t>contracts</a:t>
            </a:r>
            <a:r>
              <a:rPr lang="es-UY" dirty="0" smtClean="0"/>
              <a:t>: contratos </a:t>
            </a:r>
            <a:r>
              <a:rPr lang="es-UY" dirty="0"/>
              <a:t>electrónicos </a:t>
            </a:r>
            <a:r>
              <a:rPr lang="es-UY" dirty="0" smtClean="0"/>
              <a:t>autoejecutables (automatismo y autonomía).</a:t>
            </a:r>
          </a:p>
          <a:p>
            <a:pPr lvl="1" algn="just">
              <a:buFont typeface="Wingdings" pitchFamily="2" charset="2"/>
              <a:buChar char="Ø"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Es </a:t>
            </a:r>
            <a:r>
              <a:rPr lang="es-UY" dirty="0"/>
              <a:t>un programa informático (conjunto de instrucciones escritas en lenguaje </a:t>
            </a:r>
            <a:r>
              <a:rPr lang="es-UY" dirty="0" smtClean="0"/>
              <a:t>comprensible </a:t>
            </a:r>
            <a:r>
              <a:rPr lang="es-UY" dirty="0"/>
              <a:t>para ordenadores, almacenados en </a:t>
            </a:r>
            <a:r>
              <a:rPr lang="es-UY" i="1" dirty="0" err="1"/>
              <a:t>blockchain</a:t>
            </a:r>
            <a:r>
              <a:rPr lang="es-UY" dirty="0"/>
              <a:t>) que condiciona la </a:t>
            </a:r>
            <a:r>
              <a:rPr lang="es-UY" dirty="0" smtClean="0"/>
              <a:t>gestación </a:t>
            </a:r>
            <a:r>
              <a:rPr lang="es-UY" dirty="0"/>
              <a:t>y ejecución de ciertos contratos</a:t>
            </a:r>
            <a:r>
              <a:rPr lang="es-UY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i="1" dirty="0" err="1" smtClean="0"/>
              <a:t>Blockchain</a:t>
            </a:r>
            <a:r>
              <a:rPr lang="es-UY" dirty="0" smtClean="0"/>
              <a:t>: tecnología asimilable a un </a:t>
            </a:r>
            <a:r>
              <a:rPr lang="es-UY" dirty="0"/>
              <a:t>libro mayor de </a:t>
            </a:r>
            <a:r>
              <a:rPr lang="es-UY" dirty="0" smtClean="0"/>
              <a:t>contabilidad digital criptográfico, </a:t>
            </a:r>
            <a:r>
              <a:rPr lang="es-UY" dirty="0"/>
              <a:t>descentralizado y distribuido que se utiliza para registrar </a:t>
            </a:r>
            <a:r>
              <a:rPr lang="es-UY" dirty="0" smtClean="0"/>
              <a:t>transacciones. La red </a:t>
            </a:r>
            <a:r>
              <a:rPr lang="es-UY" dirty="0"/>
              <a:t>de </a:t>
            </a:r>
            <a:r>
              <a:rPr lang="es-UY" dirty="0" smtClean="0"/>
              <a:t>ordenadores interconectados </a:t>
            </a:r>
            <a:r>
              <a:rPr lang="es-UY" dirty="0"/>
              <a:t>es lo que garantiza que la transacción se realice eficazmente</a:t>
            </a:r>
            <a:r>
              <a:rPr lang="es-UY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934155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UY" b="1" i="1" dirty="0" smtClean="0"/>
              <a:t>SMART CONTRACTS</a:t>
            </a:r>
          </a:p>
          <a:p>
            <a:pPr marL="0" indent="0" algn="ctr">
              <a:buNone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</a:t>
            </a:r>
            <a:r>
              <a:rPr lang="es-UY" dirty="0" smtClean="0"/>
              <a:t>Hay </a:t>
            </a:r>
            <a:r>
              <a:rPr lang="es-UY" dirty="0"/>
              <a:t>quienes niegan la naturaleza contractual </a:t>
            </a:r>
            <a:r>
              <a:rPr lang="es-UY" dirty="0" smtClean="0"/>
              <a:t>de los </a:t>
            </a:r>
            <a:r>
              <a:rPr lang="es-UY" i="1" dirty="0" err="1"/>
              <a:t>smart</a:t>
            </a:r>
            <a:r>
              <a:rPr lang="es-UY" i="1" dirty="0"/>
              <a:t> </a:t>
            </a:r>
            <a:r>
              <a:rPr lang="es-UY" i="1" dirty="0" err="1" smtClean="0"/>
              <a:t>contracts</a:t>
            </a:r>
            <a:r>
              <a:rPr lang="es-UY" i="1" dirty="0" smtClean="0"/>
              <a:t>: </a:t>
            </a:r>
            <a:r>
              <a:rPr lang="es-UY" dirty="0" smtClean="0"/>
              <a:t>son </a:t>
            </a:r>
            <a:r>
              <a:rPr lang="es-UY" dirty="0"/>
              <a:t>simples programas </a:t>
            </a:r>
            <a:r>
              <a:rPr lang="es-UY" dirty="0" smtClean="0"/>
              <a:t>informáticos </a:t>
            </a:r>
            <a:r>
              <a:rPr lang="es-UY" dirty="0"/>
              <a:t>que ejecutan determinados protocolos, </a:t>
            </a:r>
            <a:r>
              <a:rPr lang="es-UY" dirty="0" smtClean="0"/>
              <a:t>determinadas acciones </a:t>
            </a:r>
            <a:r>
              <a:rPr lang="es-UY" dirty="0"/>
              <a:t>previamente </a:t>
            </a:r>
            <a:r>
              <a:rPr lang="es-UY" dirty="0" smtClean="0"/>
              <a:t>programadas.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El </a:t>
            </a:r>
            <a:r>
              <a:rPr lang="es-UY" dirty="0"/>
              <a:t>automatismo supone que los efectos del acuerdo (ejecución del contrato) </a:t>
            </a:r>
            <a:r>
              <a:rPr lang="es-UY" dirty="0" smtClean="0"/>
              <a:t>se producen </a:t>
            </a:r>
            <a:r>
              <a:rPr lang="es-UY" dirty="0"/>
              <a:t>cuando los nodos confirman que se ha verificado el evento previsto por </a:t>
            </a:r>
            <a:r>
              <a:rPr lang="es-UY" dirty="0" smtClean="0"/>
              <a:t>las </a:t>
            </a:r>
            <a:r>
              <a:rPr lang="es-UY" dirty="0"/>
              <a:t>partes.</a:t>
            </a:r>
          </a:p>
          <a:p>
            <a:pPr algn="just">
              <a:buFont typeface="Wingdings" pitchFamily="2" charset="2"/>
              <a:buChar char="Ø"/>
            </a:pPr>
            <a:endParaRPr lang="es-UY" dirty="0" smtClean="0"/>
          </a:p>
          <a:p>
            <a:pPr algn="just">
              <a:buFont typeface="Wingdings" pitchFamily="2" charset="2"/>
              <a:buChar char="Ø"/>
            </a:pPr>
            <a:r>
              <a:rPr lang="es-UY" dirty="0" smtClean="0"/>
              <a:t>La </a:t>
            </a:r>
            <a:r>
              <a:rPr lang="es-UY" dirty="0"/>
              <a:t>autonomía refiere a que no se requiere la intervención de las partes, basta con </a:t>
            </a:r>
            <a:r>
              <a:rPr lang="es-UY" dirty="0" smtClean="0"/>
              <a:t>que </a:t>
            </a:r>
            <a:r>
              <a:rPr lang="es-UY" dirty="0"/>
              <a:t>se produzca ese evento previsto con anterioridad y el contrato se ejecuta.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688523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 smtClean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 smtClean="0"/>
          </a:p>
          <a:p>
            <a:pPr marL="64008" indent="0" algn="ctr">
              <a:buNone/>
            </a:pPr>
            <a:endParaRPr lang="es-UY" sz="4000" dirty="0" smtClean="0"/>
          </a:p>
          <a:p>
            <a:pPr marL="64008" indent="0" algn="ctr">
              <a:buNone/>
            </a:pPr>
            <a:r>
              <a:rPr lang="es-UY" sz="4000" dirty="0" smtClean="0"/>
              <a:t>¡¡Muchas gracias!!</a:t>
            </a:r>
          </a:p>
          <a:p>
            <a:pPr marL="64008" indent="0" algn="ctr">
              <a:buNone/>
            </a:pPr>
            <a:endParaRPr lang="es-UY" sz="4000" dirty="0" smtClean="0"/>
          </a:p>
        </p:txBody>
      </p:sp>
    </p:spTree>
    <p:extLst>
      <p:ext uri="{BB962C8B-B14F-4D97-AF65-F5344CB8AC3E}">
        <p14:creationId xmlns:p14="http://schemas.microsoft.com/office/powerpoint/2010/main" val="332020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1831</TotalTime>
  <Words>644</Words>
  <Application>Microsoft Office PowerPoint</Application>
  <PresentationFormat>Presentación en pantalla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Claridad</vt:lpstr>
      <vt:lpstr>                                               Contratación MODERNA: CONTRATACIÓN ELECTRÓNICA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154</cp:revision>
  <dcterms:created xsi:type="dcterms:W3CDTF">2017-06-07T22:24:11Z</dcterms:created>
  <dcterms:modified xsi:type="dcterms:W3CDTF">2025-11-15T16:20:33Z</dcterms:modified>
</cp:coreProperties>
</file>