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sldIdLst>
    <p:sldId id="256" r:id="rId2"/>
    <p:sldId id="259" r:id="rId3"/>
    <p:sldId id="287" r:id="rId4"/>
    <p:sldId id="260" r:id="rId5"/>
    <p:sldId id="307" r:id="rId6"/>
    <p:sldId id="304" r:id="rId7"/>
    <p:sldId id="305" r:id="rId8"/>
    <p:sldId id="291" r:id="rId9"/>
    <p:sldId id="297" r:id="rId10"/>
    <p:sldId id="294" r:id="rId11"/>
    <p:sldId id="299" r:id="rId12"/>
    <p:sldId id="306" r:id="rId13"/>
    <p:sldId id="293" r:id="rId14"/>
    <p:sldId id="308" r:id="rId15"/>
    <p:sldId id="292" r:id="rId16"/>
    <p:sldId id="300" r:id="rId17"/>
    <p:sldId id="309" r:id="rId18"/>
    <p:sldId id="301" r:id="rId19"/>
    <p:sldId id="286" r:id="rId20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35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15/11/2025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15/11/2025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15/11/2025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15/11/2025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15/11/2025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15/11/2025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15/11/2025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426644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>Contratos de distribución</a:t>
            </a:r>
            <a:endParaRPr lang="es-VE" sz="48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2924944"/>
            <a:ext cx="8062912" cy="2834904"/>
          </a:xfrm>
        </p:spPr>
        <p:txBody>
          <a:bodyPr>
            <a:normAutofit fontScale="92500" lnSpcReduction="10000"/>
          </a:bodyPr>
          <a:lstStyle/>
          <a:p>
            <a:endParaRPr lang="es-UY" dirty="0"/>
          </a:p>
          <a:p>
            <a:endParaRPr lang="es-UY" dirty="0"/>
          </a:p>
          <a:p>
            <a:endParaRPr lang="es-UY" dirty="0"/>
          </a:p>
          <a:p>
            <a:pPr algn="ctr"/>
            <a:r>
              <a:rPr lang="es-UY" sz="3400" dirty="0"/>
              <a:t>Derecho Comercial 1 - </a:t>
            </a:r>
            <a:r>
              <a:rPr lang="es-UY" sz="3400" dirty="0" err="1"/>
              <a:t>Fder</a:t>
            </a:r>
            <a:r>
              <a:rPr lang="es-UY" sz="3400" dirty="0"/>
              <a:t> </a:t>
            </a:r>
            <a:r>
              <a:rPr lang="es-UY" sz="3400" dirty="0" err="1" smtClean="0"/>
              <a:t>UdelaR</a:t>
            </a:r>
            <a:endParaRPr lang="es-UY" sz="3400" dirty="0"/>
          </a:p>
          <a:p>
            <a:pPr algn="ctr"/>
            <a:endParaRPr lang="es-UY" sz="3400" dirty="0" smtClean="0"/>
          </a:p>
          <a:p>
            <a:pPr algn="ctr"/>
            <a:r>
              <a:rPr lang="es-UY" sz="3400" dirty="0" smtClean="0"/>
              <a:t>Virginia Machado Martinez</a:t>
            </a:r>
            <a:endParaRPr lang="es-UY" sz="3400" dirty="0"/>
          </a:p>
          <a:p>
            <a:pPr algn="ctr"/>
            <a:endParaRPr lang="es-UY" sz="3400" dirty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UY" sz="2200" dirty="0"/>
              <a:t>¿Qué pasa si te termina el contrato de distribución con mala fe o abuso? Se reclaman judicialmente los daños ocasionados.</a:t>
            </a:r>
          </a:p>
          <a:p>
            <a:pPr algn="just">
              <a:buFont typeface="Wingdings" pitchFamily="2" charset="2"/>
              <a:buChar char="Ø"/>
            </a:pPr>
            <a:endParaRPr lang="es-UY" sz="2200" dirty="0"/>
          </a:p>
          <a:p>
            <a:pPr algn="just">
              <a:buFont typeface="Wingdings" pitchFamily="2" charset="2"/>
              <a:buChar char="Ø"/>
            </a:pPr>
            <a:r>
              <a:rPr lang="es-UY" sz="2200" dirty="0"/>
              <a:t>Se reclama la indemnización del: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Lucro cesante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Daño emergente</a:t>
            </a:r>
          </a:p>
          <a:p>
            <a:pPr lvl="2" algn="just">
              <a:buFont typeface="Wingdings" pitchFamily="2" charset="2"/>
              <a:buChar char="Ø"/>
            </a:pPr>
            <a:endParaRPr lang="es-UY" sz="2200" b="1" dirty="0"/>
          </a:p>
          <a:p>
            <a:pPr algn="just">
              <a:buFont typeface="Wingdings" pitchFamily="2" charset="2"/>
              <a:buChar char="Ø"/>
            </a:pPr>
            <a:r>
              <a:rPr lang="es-UY" sz="2200" dirty="0"/>
              <a:t> Parámetros que toma la jurisprudencia para fijar el monto de los daños: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i="1" dirty="0"/>
              <a:t>«…hubiera requerido un preaviso de 90 días, el daño condenado estaría dado por la utilidad neta marginal que la empresa habría percibido durante dicho plazo de haber continuado el contrato» </a:t>
            </a:r>
            <a:r>
              <a:rPr lang="es-UY" dirty="0"/>
              <a:t>(JLC 9º </a:t>
            </a:r>
            <a:r>
              <a:rPr lang="es-UY" dirty="0" err="1"/>
              <a:t>Sent</a:t>
            </a:r>
            <a:r>
              <a:rPr lang="es-UY" dirty="0"/>
              <a:t>. 14/1988).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i="1" dirty="0"/>
              <a:t>«un promedio de las ganancias que el actor dejó de percibir en un período de seis meses» </a:t>
            </a:r>
            <a:r>
              <a:rPr lang="es-UY" dirty="0"/>
              <a:t>(JLC 7º </a:t>
            </a:r>
            <a:r>
              <a:rPr lang="es-UY" dirty="0" err="1"/>
              <a:t>Sent</a:t>
            </a:r>
            <a:r>
              <a:rPr lang="es-UY" dirty="0"/>
              <a:t>. 32/96)</a:t>
            </a:r>
          </a:p>
        </p:txBody>
      </p:sp>
    </p:spTree>
    <p:extLst>
      <p:ext uri="{BB962C8B-B14F-4D97-AF65-F5344CB8AC3E}">
        <p14:creationId xmlns:p14="http://schemas.microsoft.com/office/powerpoint/2010/main" val="419816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6402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UY" b="1" dirty="0"/>
              <a:t>CONTRATO DE CONCESIÓN</a:t>
            </a:r>
          </a:p>
          <a:p>
            <a:pPr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Se trata de un contrato similar al de distribución propiamente dicha, pero con particularidades que lo diferencian.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La concesión versa sobre productos con mayor sofisticación, que requieren servicios de posventa, venta de repuestos especiales, garantías (bienes tecnológicos, automóviles).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El concesionario debe contar con un local propio en el que exhiba sus productos. Suele vender a minoristas y al consumidor final.</a:t>
            </a:r>
          </a:p>
        </p:txBody>
      </p:sp>
    </p:spTree>
    <p:extLst>
      <p:ext uri="{BB962C8B-B14F-4D97-AF65-F5344CB8AC3E}">
        <p14:creationId xmlns:p14="http://schemas.microsoft.com/office/powerpoint/2010/main" val="3073017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756990"/>
              </p:ext>
            </p:extLst>
          </p:nvPr>
        </p:nvGraphicFramePr>
        <p:xfrm>
          <a:off x="457200" y="440668"/>
          <a:ext cx="8229600" cy="5976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44868">
                <a:tc>
                  <a:txBody>
                    <a:bodyPr/>
                    <a:lstStyle/>
                    <a:p>
                      <a:pPr algn="ctr"/>
                      <a:r>
                        <a:rPr lang="es-UY" dirty="0"/>
                        <a:t>CONTRATO DE DISTRIBUCIÓN PROPIAMENTE DICHA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Y" dirty="0"/>
                        <a:t>CONTRATO</a:t>
                      </a:r>
                      <a:r>
                        <a:rPr lang="es-UY" baseline="0" dirty="0"/>
                        <a:t> DE CONCESIÓN</a:t>
                      </a:r>
                      <a:endParaRPr lang="es-U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7423">
                <a:tc>
                  <a:txBody>
                    <a:bodyPr/>
                    <a:lstStyle/>
                    <a:p>
                      <a:r>
                        <a:rPr lang="es-UY" dirty="0"/>
                        <a:t>Exclusividad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dirty="0"/>
                        <a:t>Exclusividad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7423">
                <a:tc>
                  <a:txBody>
                    <a:bodyPr/>
                    <a:lstStyle/>
                    <a:p>
                      <a:r>
                        <a:rPr lang="es-UY" dirty="0"/>
                        <a:t>Territorio o zona definida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dirty="0"/>
                        <a:t>Territorio o zona definida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7423">
                <a:tc>
                  <a:txBody>
                    <a:bodyPr/>
                    <a:lstStyle/>
                    <a:p>
                      <a:r>
                        <a:rPr lang="es-UY" dirty="0"/>
                        <a:t>No necesita local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dirty="0"/>
                        <a:t>Necesita</a:t>
                      </a:r>
                      <a:r>
                        <a:rPr lang="es-UY" baseline="0" dirty="0"/>
                        <a:t> local</a:t>
                      </a:r>
                      <a:endParaRPr lang="es-U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7423">
                <a:tc>
                  <a:txBody>
                    <a:bodyPr/>
                    <a:lstStyle/>
                    <a:p>
                      <a:r>
                        <a:rPr lang="es-UY" dirty="0"/>
                        <a:t>Vende a minoristas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dirty="0"/>
                        <a:t>Vende a minoristas</a:t>
                      </a:r>
                      <a:r>
                        <a:rPr lang="es-UY" baseline="0" dirty="0"/>
                        <a:t> y consumidor final</a:t>
                      </a:r>
                      <a:endParaRPr lang="es-U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47423">
                <a:tc>
                  <a:txBody>
                    <a:bodyPr/>
                    <a:lstStyle/>
                    <a:p>
                      <a:r>
                        <a:rPr lang="es-UY" dirty="0"/>
                        <a:t>Bienes</a:t>
                      </a:r>
                      <a:r>
                        <a:rPr lang="es-UY" baseline="0" dirty="0"/>
                        <a:t> de bajo valor</a:t>
                      </a:r>
                      <a:endParaRPr lang="es-U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dirty="0"/>
                        <a:t>Bienes sofisticados, de alto valor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944868">
                <a:tc>
                  <a:txBody>
                    <a:bodyPr/>
                    <a:lstStyle/>
                    <a:p>
                      <a:r>
                        <a:rPr lang="es-UY" dirty="0"/>
                        <a:t>No necesita brindar servicios</a:t>
                      </a:r>
                      <a:r>
                        <a:rPr lang="es-UY" baseline="0" dirty="0"/>
                        <a:t> de posventa</a:t>
                      </a:r>
                      <a:endParaRPr lang="es-U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dirty="0"/>
                        <a:t>Necesita brindar</a:t>
                      </a:r>
                      <a:r>
                        <a:rPr lang="es-UY" baseline="0" dirty="0"/>
                        <a:t> servicios de posventa (garantías, repuestos)</a:t>
                      </a:r>
                      <a:endParaRPr lang="es-U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3498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UY" dirty="0"/>
                        <a:t>Remuneración</a:t>
                      </a:r>
                      <a:r>
                        <a:rPr lang="es-UY" baseline="0" dirty="0"/>
                        <a:t> o ganancia: diferencia de precio entre compra y venta</a:t>
                      </a:r>
                      <a:endParaRPr lang="es-UY" dirty="0"/>
                    </a:p>
                    <a:p>
                      <a:endParaRPr lang="es-U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UY" dirty="0"/>
                        <a:t>Remuneración</a:t>
                      </a:r>
                      <a:r>
                        <a:rPr lang="es-UY" baseline="0" dirty="0"/>
                        <a:t> o ganancia: diferencia de precio entre compra y venta</a:t>
                      </a:r>
                      <a:endParaRPr lang="es-UY" dirty="0"/>
                    </a:p>
                    <a:p>
                      <a:endParaRPr lang="es-U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551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64028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UY" sz="3100" b="1" dirty="0"/>
              <a:t>CONTRATO DE AGENCIA</a:t>
            </a:r>
          </a:p>
          <a:p>
            <a:pPr marL="0" indent="0" algn="ctr">
              <a:buNone/>
            </a:pPr>
            <a:endParaRPr lang="es-UY" b="1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Partes: agente / comitente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Se trata de un contrato por el cual una de las partes, llamada agente, se obliga a promover, concretar o acercar a dos partes (tercero y comitente) para que celebren un contrato, a cambio del pago de una comisión, que se genera cuando el contrato se concreta, sobre ventas realizadas. 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El agente actúa por cuenta ajena no es parte de los contratos que celebra</a:t>
            </a:r>
            <a:r>
              <a:rPr lang="es-UY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El agente no se compromete a un resultado, sino a una obligación de hacer y de medios: la promoción de un negocio.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El agente no adquiere para sí ni para revender los bienes del fabricante, solo presenta el producto, el contrato se celebra entre el consumidor y el fabricante (comitente) </a:t>
            </a: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750910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UY" dirty="0" smtClean="0"/>
              <a:t>Modalidades </a:t>
            </a:r>
            <a:r>
              <a:rPr lang="es-UY" dirty="0"/>
              <a:t>de actuación: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Corretaje: solo acerca a las partes, ellos celebran directamente el contrato.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Comisión: actúa en nombre propio pero por cuenta ajena. 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Mandato: actúa con representación, representa al principal, firma el contrato por él.</a:t>
            </a:r>
          </a:p>
          <a:p>
            <a:pPr lvl="2"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Cláusulas </a:t>
            </a:r>
            <a:r>
              <a:rPr lang="es-UY" dirty="0"/>
              <a:t>usuales: 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Delimitación de una zona.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Exclusividad. 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Concreción de ventas mínimas.</a:t>
            </a:r>
          </a:p>
        </p:txBody>
      </p:sp>
    </p:spTree>
    <p:extLst>
      <p:ext uri="{BB962C8B-B14F-4D97-AF65-F5344CB8AC3E}">
        <p14:creationId xmlns:p14="http://schemas.microsoft.com/office/powerpoint/2010/main" val="807156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UY" dirty="0"/>
              <a:t>Obligaciones del comitente: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Pagar la comisión.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¿Cuándo se genera el derecho a la comisión? Cuando se celebra el contrato.</a:t>
            </a:r>
          </a:p>
          <a:p>
            <a:pPr lvl="2"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Derechos del agente: remuneración.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Deberes del agente: 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Actuar en interés del comitente.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Colaboración.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Lealtad y buena fe.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Acatar las instrucciones.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Rendir cuentas</a:t>
            </a:r>
            <a:r>
              <a:rPr lang="es-UY" dirty="0" smtClean="0"/>
              <a:t>.</a:t>
            </a:r>
          </a:p>
          <a:p>
            <a:pPr lvl="2"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El agente es un auxiliar del comerciante?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681885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6402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UY" b="1" dirty="0"/>
              <a:t>CONTRATO DE FRANQUICIA</a:t>
            </a:r>
          </a:p>
          <a:p>
            <a:pPr algn="just">
              <a:buFont typeface="Wingdings" pitchFamily="2" charset="2"/>
              <a:buChar char="Ø"/>
            </a:pPr>
            <a:endParaRPr lang="es-UY" b="1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Partes: </a:t>
            </a:r>
            <a:r>
              <a:rPr lang="es-UY" dirty="0" err="1" smtClean="0"/>
              <a:t>franquiciante</a:t>
            </a:r>
            <a:r>
              <a:rPr lang="es-UY" dirty="0" smtClean="0"/>
              <a:t> (dador de la franquicia) </a:t>
            </a:r>
            <a:r>
              <a:rPr lang="es-UY" dirty="0"/>
              <a:t>/ franquiciado.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Se trata del contrato por el cual una parte otorga a la otra el derecho de usar un sistema probado destinado a comercializar bienes o servicios, bajo el nombre comercial, emblema o marca del dador de la franquicia, quien además provee el </a:t>
            </a:r>
            <a:r>
              <a:rPr lang="es-UY" i="1" dirty="0" err="1" smtClean="0"/>
              <a:t>know</a:t>
            </a:r>
            <a:r>
              <a:rPr lang="es-UY" i="1" dirty="0" smtClean="0"/>
              <a:t> </a:t>
            </a:r>
            <a:r>
              <a:rPr lang="es-UY" i="1" dirty="0" err="1" smtClean="0"/>
              <a:t>how</a:t>
            </a:r>
            <a:r>
              <a:rPr lang="es-UY" dirty="0" smtClean="0"/>
              <a:t>, a cambio de una prestación del franquiciado (CCCA).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Características</a:t>
            </a:r>
            <a:r>
              <a:rPr lang="es-UY" dirty="0"/>
              <a:t>: 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Cesión uso de marca, patente.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Métodos de producción y venta (</a:t>
            </a:r>
            <a:r>
              <a:rPr lang="es-UY" i="1" dirty="0" err="1"/>
              <a:t>know</a:t>
            </a:r>
            <a:r>
              <a:rPr lang="es-UY" i="1" dirty="0"/>
              <a:t> </a:t>
            </a:r>
            <a:r>
              <a:rPr lang="es-UY" i="1" dirty="0" err="1"/>
              <a:t>how</a:t>
            </a:r>
            <a:r>
              <a:rPr lang="es-UY" i="1" dirty="0"/>
              <a:t>).</a:t>
            </a:r>
          </a:p>
          <a:p>
            <a:pPr lvl="2" algn="just">
              <a:buFont typeface="Wingdings" pitchFamily="2" charset="2"/>
              <a:buChar char="Ø"/>
            </a:pPr>
            <a:endParaRPr lang="es-UY" i="1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4203470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0288"/>
          </a:xfrm>
        </p:spPr>
        <p:txBody>
          <a:bodyPr>
            <a:normAutofit/>
          </a:bodyPr>
          <a:lstStyle/>
          <a:p>
            <a:pPr lvl="2" algn="just">
              <a:buFont typeface="Wingdings" pitchFamily="2" charset="2"/>
              <a:buChar char="Ø"/>
            </a:pPr>
            <a:endParaRPr lang="es-UY" i="1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Debido a sus características se discute su inclusión dentro de los contratos de distribución. Analizar los fundamentos de este contrato.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Obligaciones del </a:t>
            </a:r>
            <a:r>
              <a:rPr lang="es-UY" dirty="0" err="1"/>
              <a:t>franquiciante</a:t>
            </a:r>
            <a:r>
              <a:rPr lang="es-UY" dirty="0"/>
              <a:t>: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Cesión de licencia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Autorización del uso del nombre y marca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Exclusividad territorial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Suministro de productos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Capacitación (manuales)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Asesoramiento permanente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publicidad y promoción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788394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UY" dirty="0" smtClean="0"/>
              <a:t>Obligaciones </a:t>
            </a:r>
            <a:r>
              <a:rPr lang="es-UY" dirty="0"/>
              <a:t>del franquiciado: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Pago de regalías y honorarios o canon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Explotación de acuerdo con pautas recibidas (zonas de exclusividad o radio asignado)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Cumplimiento del plan </a:t>
            </a:r>
            <a:r>
              <a:rPr lang="es-UY" sz="2100" dirty="0" err="1"/>
              <a:t>negocial</a:t>
            </a:r>
            <a:endParaRPr lang="es-UY" sz="2100" dirty="0"/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Confidencialidad de los métodos y procedimientos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Protección de la marca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sz="2100" dirty="0"/>
              <a:t>Información y sujeción al control</a:t>
            </a:r>
          </a:p>
          <a:p>
            <a:pPr lvl="2"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Problema que se plantea en este tipo de contratos: responsabilidad del </a:t>
            </a:r>
            <a:r>
              <a:rPr lang="es-UY" dirty="0" err="1"/>
              <a:t>franquiciante</a:t>
            </a:r>
            <a:r>
              <a:rPr lang="es-UY" dirty="0"/>
              <a:t> por los hechos del franquiciado.</a:t>
            </a:r>
          </a:p>
          <a:p>
            <a:pPr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457365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</p:txBody>
      </p:sp>
    </p:spTree>
    <p:extLst>
      <p:ext uri="{BB962C8B-B14F-4D97-AF65-F5344CB8AC3E}">
        <p14:creationId xmlns:p14="http://schemas.microsoft.com/office/powerpoint/2010/main" val="332020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76064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UY" sz="2900" b="1" dirty="0" smtClean="0"/>
              <a:t>C</a:t>
            </a:r>
            <a:r>
              <a:rPr lang="es-UY" sz="2900" b="1" dirty="0" smtClean="0"/>
              <a:t>anales </a:t>
            </a:r>
            <a:r>
              <a:rPr lang="es-UY" sz="2900" b="1" dirty="0"/>
              <a:t>de </a:t>
            </a:r>
            <a:r>
              <a:rPr lang="es-UY" sz="2900" b="1" dirty="0" smtClean="0"/>
              <a:t>comercialización</a:t>
            </a:r>
            <a:endParaRPr lang="es-UY" sz="2900" b="1" dirty="0"/>
          </a:p>
          <a:p>
            <a:pPr algn="just">
              <a:buFont typeface="Wingdings" pitchFamily="2" charset="2"/>
              <a:buChar char="Ø"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Dos canales: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 smtClean="0"/>
              <a:t>Directa</a:t>
            </a:r>
            <a:endParaRPr lang="es-UY" dirty="0"/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Indirecta a través de terceros</a:t>
            </a:r>
          </a:p>
          <a:p>
            <a:pPr lvl="1"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Los contratos de distribución ingresan dentro de los canales indirectos de comercialización.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Finalidad de los contratos de distribución: facilitar el proceso para que un bien, producto o servicio, llegue al consumidor final y que no sea el propio fabricante quien deba ocuparse de todo el proceso, desde la elaboración hasta la puesta del producto en el mercado. 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A través del contrato de distribución se coloca un producto, bien o servicio en el mercado.</a:t>
            </a:r>
          </a:p>
        </p:txBody>
      </p:sp>
    </p:spTree>
    <p:extLst>
      <p:ext uri="{BB962C8B-B14F-4D97-AF65-F5344CB8AC3E}">
        <p14:creationId xmlns:p14="http://schemas.microsoft.com/office/powerpoint/2010/main" val="3773351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90465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UY" sz="2800" b="1" dirty="0" smtClean="0"/>
              <a:t>La distribución comercial</a:t>
            </a:r>
            <a:endParaRPr lang="es-UY" sz="2800" b="1" dirty="0" smtClean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Los </a:t>
            </a:r>
            <a:r>
              <a:rPr lang="es-UY" dirty="0"/>
              <a:t>contratos de distribución no se encuentran regulados en nuestro Derecho (hubo un proyecto hace pocos años presentado en el parlamento pero no prosperó). Se aplican normas generales, arts. 191 y ss. del </a:t>
            </a:r>
            <a:r>
              <a:rPr lang="es-UY" dirty="0" err="1"/>
              <a:t>C.Com</a:t>
            </a:r>
            <a:r>
              <a:rPr lang="es-UY" dirty="0"/>
              <a:t>. y normas contractuales del CC (arts. 1260, 1291, 1321).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Única referencia normativa: DL 14.625 que refiere a aspectos tributarios y sobre aportes a la seguridad social.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Modalidades o tipos de contratos de distribución: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Distribución propiamente dicha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Agencia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Concesión</a:t>
            </a:r>
          </a:p>
          <a:p>
            <a:pPr lvl="1">
              <a:buFont typeface="Wingdings" pitchFamily="2" charset="2"/>
              <a:buChar char="Ø"/>
            </a:pPr>
            <a:r>
              <a:rPr lang="es-UY" dirty="0" smtClean="0"/>
              <a:t>Franquicia</a:t>
            </a:r>
          </a:p>
          <a:p>
            <a:pPr lvl="1">
              <a:buFont typeface="Wingdings" pitchFamily="2" charset="2"/>
              <a:buChar char="Ø"/>
            </a:pPr>
            <a:r>
              <a:rPr lang="es-UY" dirty="0" smtClean="0"/>
              <a:t>Contrato </a:t>
            </a:r>
            <a:r>
              <a:rPr lang="es-UY" dirty="0" smtClean="0"/>
              <a:t>estimatorio? Para algunos cv para otros distribución: se entrega bien mueble y quien recibe deberá pagar el valor estimado pactado, al vencimiento del plazo (más allá del valor de reventa) o devolver dicho bien.</a:t>
            </a:r>
            <a:endParaRPr lang="es-UY" dirty="0"/>
          </a:p>
          <a:p>
            <a:pPr lvl="1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07404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lnSpcReduction="10000"/>
          </a:bodyPr>
          <a:lstStyle/>
          <a:p>
            <a:pPr marL="64008" indent="0" algn="ctr">
              <a:buNone/>
            </a:pPr>
            <a:r>
              <a:rPr lang="es-UY" sz="2900" b="1" dirty="0" smtClean="0"/>
              <a:t>Características de los contratos de distribución</a:t>
            </a:r>
            <a:endParaRPr lang="es-UY" sz="2900" b="1" dirty="0"/>
          </a:p>
          <a:p>
            <a:pPr marL="406908" indent="-342900" algn="just">
              <a:buFont typeface="Wingdings" panose="05000000000000000000" pitchFamily="2" charset="2"/>
              <a:buChar char="Ø"/>
            </a:pPr>
            <a:r>
              <a:rPr lang="es-UY" dirty="0" smtClean="0"/>
              <a:t>Bilateral</a:t>
            </a:r>
            <a:endParaRPr lang="es-UY" dirty="0"/>
          </a:p>
          <a:p>
            <a:pPr marL="681228" lvl="1" indent="-342900" algn="just">
              <a:buFont typeface="Wingdings" pitchFamily="2" charset="2"/>
              <a:buChar char="Ø"/>
            </a:pP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dirty="0"/>
              <a:t>Consensual</a:t>
            </a:r>
          </a:p>
          <a:p>
            <a:pPr marL="681228" lvl="1" indent="-342900" algn="just">
              <a:buFont typeface="Wingdings" pitchFamily="2" charset="2"/>
              <a:buChar char="Ø"/>
            </a:pP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dirty="0"/>
              <a:t>¿Innominado? No, atípico</a:t>
            </a:r>
          </a:p>
          <a:p>
            <a:pPr marL="681228" lvl="1" indent="-342900" algn="just">
              <a:buFont typeface="Wingdings" pitchFamily="2" charset="2"/>
              <a:buChar char="Ø"/>
            </a:pP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dirty="0"/>
              <a:t>Oneroso conmutativo</a:t>
            </a:r>
          </a:p>
          <a:p>
            <a:pPr marL="681228" lvl="1" indent="-342900" algn="just">
              <a:buFont typeface="Wingdings" pitchFamily="2" charset="2"/>
              <a:buChar char="Ø"/>
            </a:pP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dirty="0"/>
              <a:t>Comercial. Si bien no está enumerado en el art. 7 </a:t>
            </a:r>
            <a:r>
              <a:rPr lang="es-UY" dirty="0" err="1"/>
              <a:t>C.Com</a:t>
            </a:r>
            <a:r>
              <a:rPr lang="es-UY" dirty="0"/>
              <a:t>, no es una relación de consumo ni una relación laboral. Se puede hablar de comercialidad:</a:t>
            </a:r>
          </a:p>
          <a:p>
            <a:pPr marL="955548" lvl="2" indent="-342900" algn="just">
              <a:buFont typeface="Wingdings" pitchFamily="2" charset="2"/>
              <a:buChar char="Ø"/>
            </a:pPr>
            <a:r>
              <a:rPr lang="es-UY" dirty="0"/>
              <a:t>Objetiva: son contratos relacionados a la compraventa comercial, al mandato, agencia o corretaje.</a:t>
            </a:r>
          </a:p>
          <a:p>
            <a:pPr marL="955548" lvl="2" indent="-342900" algn="just">
              <a:buFont typeface="Wingdings" pitchFamily="2" charset="2"/>
              <a:buChar char="Ø"/>
            </a:pPr>
            <a:r>
              <a:rPr lang="es-UY" dirty="0"/>
              <a:t>Subjetiva: son contratos entre dos sujetos comerciantes.</a:t>
            </a:r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192688"/>
          </a:xfrm>
        </p:spPr>
        <p:txBody>
          <a:bodyPr>
            <a:normAutofit fontScale="92500"/>
          </a:bodyPr>
          <a:lstStyle/>
          <a:p>
            <a:pPr marL="64008" indent="0" algn="just">
              <a:buNone/>
            </a:pPr>
            <a:endParaRPr lang="es-UY" dirty="0"/>
          </a:p>
          <a:p>
            <a:pPr marL="64008" indent="0" algn="ctr">
              <a:buNone/>
            </a:pPr>
            <a:r>
              <a:rPr lang="es-UY" sz="2900" b="1" dirty="0" smtClean="0"/>
              <a:t>Características </a:t>
            </a:r>
            <a:r>
              <a:rPr lang="es-UY" sz="2900" b="1" dirty="0"/>
              <a:t>de los contratos de distribución</a:t>
            </a:r>
          </a:p>
          <a:p>
            <a:pPr marL="406908" indent="-342900" algn="just">
              <a:buFont typeface="Wingdings" panose="05000000000000000000" pitchFamily="2" charset="2"/>
              <a:buChar char="Ø"/>
            </a:pPr>
            <a:endParaRPr lang="es-VE" dirty="0" smtClean="0"/>
          </a:p>
          <a:p>
            <a:pPr marL="406908" indent="-342900" algn="just">
              <a:buFont typeface="Wingdings" panose="05000000000000000000" pitchFamily="2" charset="2"/>
              <a:buChar char="Ø"/>
            </a:pPr>
            <a:r>
              <a:rPr lang="es-VE" dirty="0" smtClean="0"/>
              <a:t>De </a:t>
            </a:r>
            <a:r>
              <a:rPr lang="es-VE" dirty="0"/>
              <a:t>colaboración entre comerciantes (cada uno asume riesgos).</a:t>
            </a:r>
          </a:p>
          <a:p>
            <a:pPr marL="681228" lvl="1" indent="-342900" algn="just">
              <a:buFont typeface="Wingdings" pitchFamily="2" charset="2"/>
              <a:buChar char="Ø"/>
            </a:pPr>
            <a:endParaRPr lang="es-VE" sz="2000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VE" dirty="0"/>
              <a:t>Intuito persona (se suele prohibir la cesión del contrato).</a:t>
            </a:r>
          </a:p>
          <a:p>
            <a:pPr marL="681228" lvl="1" indent="-342900" algn="just">
              <a:buFont typeface="Wingdings" pitchFamily="2" charset="2"/>
              <a:buChar char="Ø"/>
            </a:pPr>
            <a:endParaRPr lang="es-VE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VE" dirty="0"/>
              <a:t>De ejecución continuada (se trata de un contrato marco, que contiene la promesa de celebrar distintos contratos futuros, con o sin plazo).</a:t>
            </a:r>
          </a:p>
          <a:p>
            <a:pPr marL="681228" lvl="1" indent="-342900" algn="just">
              <a:buFont typeface="Wingdings" pitchFamily="2" charset="2"/>
              <a:buChar char="Ø"/>
            </a:pPr>
            <a:endParaRPr lang="es-VE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VE" dirty="0"/>
              <a:t>¿De adhesión? Si bien se eligen las partes libremente, una parte es más fuerte que la otra (generalmente, el proveedor o productor) y muchas veces es la que impone condiciones.</a:t>
            </a:r>
          </a:p>
        </p:txBody>
      </p:sp>
    </p:spTree>
    <p:extLst>
      <p:ext uri="{BB962C8B-B14F-4D97-AF65-F5344CB8AC3E}">
        <p14:creationId xmlns:p14="http://schemas.microsoft.com/office/powerpoint/2010/main" val="391715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192688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dirty="0"/>
              <a:t>Elementos comunes en estos contratos:	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Definición de territorio o zonas (ver la relación con la competencia desleal o defensa de la competencia).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Exclusividad respecto de una o de las dos partes.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Fijación de precios mínimos de venta.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Fijación de volumen de venta.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Facultades de fiscalización.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Publicidad</a:t>
            </a:r>
            <a:r>
              <a:rPr lang="es-VE" dirty="0"/>
              <a:t>.</a:t>
            </a:r>
          </a:p>
          <a:p>
            <a:pPr marL="338328" lvl="1" indent="0" algn="just">
              <a:buNone/>
            </a:pPr>
            <a:endParaRPr lang="es-VE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VE" dirty="0"/>
              <a:t>Diferenciar distribución de contrato de suministro: se coloca un producto en el mercado, pero quien lo compra no lo vende, lo usa para producir.</a:t>
            </a:r>
          </a:p>
          <a:p>
            <a:pPr marL="406908" indent="-342900" algn="just">
              <a:buFont typeface="Wingdings" pitchFamily="2" charset="2"/>
              <a:buChar char="Ø"/>
            </a:pPr>
            <a:endParaRPr lang="es-VE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VE" dirty="0"/>
              <a:t>Diferenciar distribución de compraventas sucesivas: se trata de distintos contratos de compraventa, independientes entre sí, de ejecución instantánea.</a:t>
            </a:r>
          </a:p>
        </p:txBody>
      </p:sp>
    </p:spTree>
    <p:extLst>
      <p:ext uri="{BB962C8B-B14F-4D97-AF65-F5344CB8AC3E}">
        <p14:creationId xmlns:p14="http://schemas.microsoft.com/office/powerpoint/2010/main" val="1186052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19268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s-UY" sz="3100" dirty="0"/>
          </a:p>
          <a:p>
            <a:pPr marL="0" indent="0" algn="ctr">
              <a:buNone/>
            </a:pPr>
            <a:r>
              <a:rPr lang="es-UY" sz="3100" b="1" dirty="0"/>
              <a:t>DISTRIBUCIÓN PROPIAMENTE DICHA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VE" dirty="0"/>
              <a:t>Partes: distribuidor / distribuido, fabricante, productor.</a:t>
            </a:r>
          </a:p>
          <a:p>
            <a:pPr marL="406908" indent="-342900" algn="just">
              <a:buFont typeface="Wingdings" pitchFamily="2" charset="2"/>
              <a:buChar char="Ø"/>
            </a:pPr>
            <a:endParaRPr lang="es-VE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VE" dirty="0"/>
              <a:t>El fabricante se obliga a vender bienes al distribuidor y el distribuidor a adquirirlos, pagar el precio y revenderlos a minoristas dentro de determinado territorio y a veces con exclusividad.</a:t>
            </a:r>
          </a:p>
          <a:p>
            <a:pPr marL="406908" indent="-342900" algn="just">
              <a:buFont typeface="Wingdings" pitchFamily="2" charset="2"/>
              <a:buChar char="Ø"/>
            </a:pPr>
            <a:endParaRPr lang="es-VE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VE" dirty="0"/>
              <a:t>El distribuidor debe comprar y vender en una zona determinada. Su ganancia se encuentra en la diferencia del precio en el que compra el producto al fabricante o distribuido y el precio de venta a minoristas.</a:t>
            </a:r>
          </a:p>
          <a:p>
            <a:pPr marL="406908" indent="-342900" algn="just">
              <a:buFont typeface="Wingdings" pitchFamily="2" charset="2"/>
              <a:buChar char="Ø"/>
            </a:pPr>
            <a:endParaRPr lang="es-VE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VE" dirty="0"/>
              <a:t>El fabricante debe suministrar los bienes y respetar la zona.</a:t>
            </a:r>
          </a:p>
          <a:p>
            <a:pPr marL="406908" indent="-342900" algn="just">
              <a:buFont typeface="Wingdings" pitchFamily="2" charset="2"/>
              <a:buChar char="Ø"/>
            </a:pPr>
            <a:endParaRPr lang="es-VE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VE" dirty="0"/>
              <a:t>Responsabilidades: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VE" dirty="0"/>
              <a:t>DL 14.625 el distribuidor puede se dependiente.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VE" dirty="0"/>
              <a:t>Art. 34 Ley 17.250 si hay vicios del bien se reclaman al comerciante o al proveedor (importador o fabricante).</a:t>
            </a:r>
          </a:p>
        </p:txBody>
      </p:sp>
    </p:spTree>
    <p:extLst>
      <p:ext uri="{BB962C8B-B14F-4D97-AF65-F5344CB8AC3E}">
        <p14:creationId xmlns:p14="http://schemas.microsoft.com/office/powerpoint/2010/main" val="4267662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s-UY" sz="3100" dirty="0"/>
              <a:t>Terminación del contrato de distribución: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Por cumplimiento de plazo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Por mutuo acuerdo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¿qué pasa cuando el contrato no tiene plazo o tiene plazo vencido? Se discute en doctrina. Veamos.</a:t>
            </a:r>
          </a:p>
          <a:p>
            <a:pPr lvl="2"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sz="3100" dirty="0"/>
              <a:t>Los contratos no son de por vida, ninguna persona puede obligarse a perpetuidad. Por ello, en el último caso cualquiera de las partes debería poder rescindirlo. La pregunta es ¿cómo, cuándo o por qué?</a:t>
            </a:r>
          </a:p>
          <a:p>
            <a:pPr algn="just">
              <a:buFont typeface="Wingdings" pitchFamily="2" charset="2"/>
              <a:buChar char="Ø"/>
            </a:pPr>
            <a:endParaRPr lang="es-UY" sz="3100" dirty="0"/>
          </a:p>
          <a:p>
            <a:pPr algn="just">
              <a:buFont typeface="Wingdings" pitchFamily="2" charset="2"/>
              <a:buChar char="Ø"/>
            </a:pPr>
            <a:r>
              <a:rPr lang="es-UY" sz="3100" dirty="0"/>
              <a:t>Por un lado, hay quienes sostienen que la única forma de finalizar un contrato de distribución sin plazo es que exista JUSTA CAUSA (FARINA).</a:t>
            </a:r>
          </a:p>
          <a:p>
            <a:pPr algn="just">
              <a:buFont typeface="Wingdings" pitchFamily="2" charset="2"/>
              <a:buChar char="Ø"/>
            </a:pPr>
            <a:endParaRPr lang="es-UY" sz="3100" dirty="0"/>
          </a:p>
          <a:p>
            <a:pPr algn="just">
              <a:buFont typeface="Wingdings" pitchFamily="2" charset="2"/>
              <a:buChar char="Ø"/>
            </a:pPr>
            <a:r>
              <a:rPr lang="es-UY" sz="3100" dirty="0"/>
              <a:t>Por otro lado, hay quienes sostienen que puede rescindirse no habiendo justa causa y en cualquier momento, PERO SIEMPRE DE BUENA FE Y SIN ABUSO DE DERECHO (BERGSTEIN, MERLINSKI, entre otros).</a:t>
            </a:r>
          </a:p>
          <a:p>
            <a:pPr algn="just">
              <a:buFont typeface="Wingdings" pitchFamily="2" charset="2"/>
              <a:buChar char="Ø"/>
            </a:pPr>
            <a:endParaRPr lang="es-UY" sz="3100" dirty="0"/>
          </a:p>
          <a:p>
            <a:pPr algn="just">
              <a:buFont typeface="Wingdings" pitchFamily="2" charset="2"/>
              <a:buChar char="Ø"/>
            </a:pPr>
            <a:r>
              <a:rPr lang="es-UY" sz="3100" dirty="0"/>
              <a:t>Test de los 2 pasos de BERGSTEIN: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Primer paso: analizar si existe justa causa.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Segundo paso: si no hay justa causa, debe regir el principio de buena fe, que se refleja a través de un preaviso razonable a la contraparte, para darle tiempo a reorganizarse, sobre todo si se trata de la parte más débil de la relación (el distribuidor). Para MERLINSKI este punto es fundamental. La doctrina se remite a normas generales, arts. 1291 y 1321 CC.</a:t>
            </a:r>
          </a:p>
          <a:p>
            <a:pPr lvl="2"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980663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s-UY" dirty="0"/>
              <a:t>Existe abuso (art. 1321 del CC) cuando con hechos concretos se genera confianza en la continuación del contrato (teoría del acto propio).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El ejercicio del derecho a rescindir deberá analizarse a la luz de la conducta previa de las partes (teoría del acto propio).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Existe mala fe, cuando la terminación de un vínculo de años es repentina. Principio de temporalidad del vínculo obligacional (TAC 1º </a:t>
            </a:r>
            <a:r>
              <a:rPr lang="es-UY" dirty="0" err="1"/>
              <a:t>Sent</a:t>
            </a:r>
            <a:r>
              <a:rPr lang="es-UY" dirty="0"/>
              <a:t>. 127/992, TAC 6º </a:t>
            </a:r>
            <a:r>
              <a:rPr lang="es-UY" dirty="0" err="1"/>
              <a:t>Sent</a:t>
            </a:r>
            <a:r>
              <a:rPr lang="es-UY" dirty="0"/>
              <a:t>. 240/992, TAC 4º </a:t>
            </a:r>
            <a:r>
              <a:rPr lang="es-UY" dirty="0" err="1"/>
              <a:t>Sent</a:t>
            </a:r>
            <a:r>
              <a:rPr lang="es-UY" dirty="0"/>
              <a:t>. 27/02/2008).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Aún ante la existencia de preaviso razonable se deben valorar otras circunstancias, siempre depende del análisis del caso concreto:</a:t>
            </a:r>
          </a:p>
          <a:p>
            <a:pPr lvl="3" algn="just">
              <a:buFont typeface="Wingdings" pitchFamily="2" charset="2"/>
              <a:buChar char="Ø"/>
            </a:pPr>
            <a:r>
              <a:rPr lang="es-UY" dirty="0"/>
              <a:t>Si se rescinde en temporada alta o zafra, si hubo estímulos de inversiones recientes, el tenor de las comunicaciones entre las partes.</a:t>
            </a:r>
          </a:p>
          <a:p>
            <a:pPr lvl="3" algn="just">
              <a:buFont typeface="Wingdings" pitchFamily="2" charset="2"/>
              <a:buChar char="Ø"/>
            </a:pPr>
            <a:r>
              <a:rPr lang="es-UY" dirty="0"/>
              <a:t>Si se habló de renovación, si se solicitud plan de negocios, si se realizaron requerimientos de estimaciones de compras futuras.</a:t>
            </a:r>
          </a:p>
          <a:p>
            <a:pPr algn="just"/>
            <a:endParaRPr lang="es-UY" dirty="0"/>
          </a:p>
          <a:p>
            <a:pPr algn="just"/>
            <a:endParaRPr lang="es-UY" dirty="0"/>
          </a:p>
          <a:p>
            <a:pPr algn="just"/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301750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1791</TotalTime>
  <Words>1654</Words>
  <Application>Microsoft Office PowerPoint</Application>
  <PresentationFormat>Presentación en pantalla (4:3)</PresentationFormat>
  <Paragraphs>209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Claridad</vt:lpstr>
      <vt:lpstr>                                             Contratos de distribución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149</cp:revision>
  <dcterms:created xsi:type="dcterms:W3CDTF">2017-06-07T22:24:11Z</dcterms:created>
  <dcterms:modified xsi:type="dcterms:W3CDTF">2025-11-15T16:19:16Z</dcterms:modified>
</cp:coreProperties>
</file>