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6" r:id="rId2"/>
    <p:sldId id="259" r:id="rId3"/>
    <p:sldId id="310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286" r:id="rId13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635" autoAdjust="0"/>
  </p:normalViewPr>
  <p:slideViewPr>
    <p:cSldViewPr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2850E-3A22-4042-B708-0F14740D8480}" type="datetimeFigureOut">
              <a:rPr lang="es-VE" smtClean="0"/>
              <a:t>11/11/2025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000B8-24A4-4BC0-A4F3-84524C9B2F4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248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9EA9-3A6A-4480-B4A0-DD2CF456BC85}" type="datetime1">
              <a:rPr lang="es-VE" smtClean="0"/>
              <a:t>11/11/2025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2E34-7462-4E7F-B929-8F12823A140B}" type="datetime1">
              <a:rPr lang="es-VE" smtClean="0"/>
              <a:t>11/11/2025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CD53-2F42-4CE7-BB36-A23AB7C450B5}" type="datetime1">
              <a:rPr lang="es-VE" smtClean="0"/>
              <a:t>11/11/2025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1871B-9EDE-40DB-8AF8-69D4C6D1F1EA}" type="datetime1">
              <a:rPr lang="es-VE" smtClean="0"/>
              <a:t>11/11/2025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503B-B857-43C2-843D-977E555EA148}" type="datetime1">
              <a:rPr lang="es-VE" smtClean="0"/>
              <a:t>11/11/2025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B5-8836-455F-AD2E-3507CEEB3DC7}" type="datetime1">
              <a:rPr lang="es-VE" smtClean="0"/>
              <a:t>11/11/2025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60FDF-592E-4ADD-8F9D-CF04005EFE00}" type="datetime1">
              <a:rPr lang="es-VE" smtClean="0"/>
              <a:t>11/11/2025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05F7-A004-489D-9817-04CF40890734}" type="datetime1">
              <a:rPr lang="es-VE" smtClean="0"/>
              <a:t>11/11/2025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BFA8-EC89-49A3-8FF2-6DC70FC552B7}" type="datetime1">
              <a:rPr lang="es-VE" smtClean="0"/>
              <a:t>11/11/2025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6CF-3707-4DF6-90B3-3A14A63F3D9E}" type="datetime1">
              <a:rPr lang="es-VE" smtClean="0"/>
              <a:t>11/11/2025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B73F9-6020-4188-BAA9-D4812AD15707}" type="datetime1">
              <a:rPr lang="es-VE" smtClean="0"/>
              <a:t>11/11/2025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4B091D-4663-423A-82BC-7B8243895D6F}" type="datetime1">
              <a:rPr lang="es-VE" smtClean="0"/>
              <a:t>11/11/2025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96753"/>
            <a:ext cx="8062912" cy="1368152"/>
          </a:xfrm>
        </p:spPr>
        <p:txBody>
          <a:bodyPr>
            <a:noAutofit/>
          </a:bodyPr>
          <a:lstStyle/>
          <a:p>
            <a:pPr algn="ctr"/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>Contrato de TRANSPORTE</a:t>
            </a:r>
            <a:endParaRPr lang="es-VE" sz="4800" b="1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2924944"/>
            <a:ext cx="8062912" cy="2834904"/>
          </a:xfrm>
        </p:spPr>
        <p:txBody>
          <a:bodyPr>
            <a:normAutofit/>
          </a:bodyPr>
          <a:lstStyle/>
          <a:p>
            <a:endParaRPr lang="es-UY" dirty="0"/>
          </a:p>
          <a:p>
            <a:endParaRPr lang="es-UY" dirty="0"/>
          </a:p>
          <a:p>
            <a:pPr algn="ctr"/>
            <a:r>
              <a:rPr lang="es-UY" sz="3400" dirty="0"/>
              <a:t>Derecho Comercial </a:t>
            </a:r>
          </a:p>
          <a:p>
            <a:pPr algn="ctr"/>
            <a:r>
              <a:rPr lang="es-UY" sz="3400" dirty="0"/>
              <a:t>Virginia Machado Martinez </a:t>
            </a:r>
          </a:p>
        </p:txBody>
      </p:sp>
    </p:spTree>
    <p:extLst>
      <p:ext uri="{BB962C8B-B14F-4D97-AF65-F5344CB8AC3E}">
        <p14:creationId xmlns:p14="http://schemas.microsoft.com/office/powerpoint/2010/main" val="3672979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419D9-2C60-B435-DC64-4FE1C6F02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AEDC7295-C81F-7EB8-AC9A-61CC112E8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rmAutofit lnSpcReduction="10000"/>
          </a:bodyPr>
          <a:lstStyle/>
          <a:p>
            <a:pPr marL="68580" indent="0" algn="ctr">
              <a:buNone/>
            </a:pPr>
            <a:r>
              <a:rPr lang="es-UY" sz="3200" b="1" dirty="0"/>
              <a:t>TRANSPORTE MULTIMODAL</a:t>
            </a:r>
          </a:p>
          <a:p>
            <a:pPr marL="68580" indent="0" algn="ctr">
              <a:buNone/>
            </a:pPr>
            <a:endParaRPr lang="es-UY" sz="3200" b="1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Es aquel en el que se </a:t>
            </a:r>
            <a:r>
              <a:rPr lang="es-ES" b="1" dirty="0"/>
              <a:t>utilizan diferentes medios </a:t>
            </a:r>
            <a:r>
              <a:rPr lang="es-ES" dirty="0"/>
              <a:t>de transporte (normalmente se utilizan medios marítimos o aéreos y éstos se complementan por el transporte fluvial, terrestre, camiones o trenes).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Se relaciona con el transporte internacional y el contrato de compraventa internacional de mercaderías.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Existe un auxiliar del comercio: operador de transporte multimodal (es quien celebra el contrato, pero no es el dueño de los medios y concertó relaciones jurídicas con distintos operadores). 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747672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A98AC-8277-35B6-AF44-F2CCCD10C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B247E557-52A2-A67C-70E1-87960D77A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rmAutofit lnSpcReduction="10000"/>
          </a:bodyPr>
          <a:lstStyle/>
          <a:p>
            <a:pPr marL="68580" indent="0" algn="ctr">
              <a:buNone/>
            </a:pPr>
            <a:r>
              <a:rPr lang="es-UY" sz="3200" b="1" dirty="0"/>
              <a:t>TRANSPORTE DE PERSONAS</a:t>
            </a:r>
          </a:p>
          <a:p>
            <a:pPr marL="68580" indent="0" algn="ctr">
              <a:buNone/>
            </a:pPr>
            <a:endParaRPr lang="es-UY" sz="3200" b="1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Se confunde la cosa transportada con uno de los contratantes.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Partes: 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Porteador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Viajero.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Contrato consensual que suele documentarse en el pasaje o billete.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Gran intervención del Derecho Público. El Estado otorga permisos y concesiones. 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485540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/>
          <a:lstStyle/>
          <a:p>
            <a:pPr marL="64008" indent="0">
              <a:buNone/>
            </a:pPr>
            <a:endParaRPr lang="es-UY" dirty="0"/>
          </a:p>
          <a:p>
            <a:pPr marL="64008" indent="0">
              <a:buNone/>
            </a:pPr>
            <a:endParaRPr lang="es-UY" dirty="0"/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¡¡Muchas gracias!!</a:t>
            </a:r>
          </a:p>
          <a:p>
            <a:pPr marL="64008" indent="0" algn="ctr">
              <a:buNone/>
            </a:pPr>
            <a:endParaRPr lang="es-UY" sz="4000" dirty="0"/>
          </a:p>
        </p:txBody>
      </p:sp>
    </p:spTree>
    <p:extLst>
      <p:ext uri="{BB962C8B-B14F-4D97-AF65-F5344CB8AC3E}">
        <p14:creationId xmlns:p14="http://schemas.microsoft.com/office/powerpoint/2010/main" val="332020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s-UY" sz="3200" b="1" dirty="0"/>
              <a:t>CONCEPTO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Contrato por el cual una persona se obliga, a cambio de un precio determinado, a </a:t>
            </a:r>
            <a:r>
              <a:rPr lang="es-ES" b="1" dirty="0"/>
              <a:t>trasladar de un lugar a otro personas o cosas</a:t>
            </a:r>
            <a:r>
              <a:rPr lang="es-ES" dirty="0"/>
              <a:t>, a cambio de </a:t>
            </a:r>
            <a:r>
              <a:rPr lang="es-ES" b="1" dirty="0"/>
              <a:t>un precio </a:t>
            </a:r>
            <a:r>
              <a:rPr lang="es-ES" dirty="0"/>
              <a:t>que se denomina flete o porte (Rodríguez N.).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La obligación del transportista siempre es de resultado. 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Injerencia estatal.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773351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C76162-B2F6-6236-BCD8-A20F40949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8F8D8F86-EB87-492A-AB4D-A2BFF0E76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s-UY" sz="3200" b="1" dirty="0"/>
              <a:t>MODALIDADES DEL TRANSPORTE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b="1" dirty="0"/>
              <a:t>Transporte terrestre</a:t>
            </a:r>
            <a:r>
              <a:rPr lang="es-ES" dirty="0"/>
              <a:t>: El 1855 CC remite al </a:t>
            </a:r>
            <a:r>
              <a:rPr lang="es-ES" dirty="0" err="1"/>
              <a:t>Ccom</a:t>
            </a:r>
            <a:r>
              <a:rPr lang="es-ES" dirty="0"/>
              <a:t>.: Transporte de cosas 163 y ss. </a:t>
            </a:r>
            <a:r>
              <a:rPr lang="es-ES" dirty="0" err="1"/>
              <a:t>CCom</a:t>
            </a:r>
            <a:r>
              <a:rPr lang="es-ES" dirty="0"/>
              <a:t>.; transporte de personas: se aplican normas del Derecho Marítimo, referidas al contrato de pasaje.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b="1" dirty="0"/>
              <a:t>Transporte marítimo: </a:t>
            </a:r>
            <a:r>
              <a:rPr lang="es-ES" dirty="0"/>
              <a:t>arts. 1195 y ss. regulan el contrato de fletamento. 1282 y ss.; regulan el contrato de pasaje. Embarcaciones pequeñas: se aplican normas del Transporte Terrestre.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b="1" dirty="0"/>
              <a:t>Transporte aéreo</a:t>
            </a:r>
            <a:r>
              <a:rPr lang="es-ES" dirty="0"/>
              <a:t>: Código aeronáutico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78753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1C675-8325-4CC7-87C7-443E4EB3C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1315B0FE-6FEE-CEA8-4648-2E9E4554E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 fontScale="85000" lnSpcReduction="10000"/>
          </a:bodyPr>
          <a:lstStyle/>
          <a:p>
            <a:pPr marL="68580" indent="0" algn="ctr">
              <a:buNone/>
            </a:pPr>
            <a:r>
              <a:rPr lang="es-UY" sz="3300" b="1" dirty="0"/>
              <a:t>TRANSPORTE TERRESTRE DE COSAS</a:t>
            </a:r>
          </a:p>
          <a:p>
            <a:pPr marL="68580" indent="0" algn="ctr">
              <a:buNone/>
            </a:pPr>
            <a:endParaRPr lang="es-UY" sz="3200" b="1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Transportador se obliga a trasladar cosas de un lugar a otro a cambio de un precio.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Elementos Personales del contrato: 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transportador: quien se obliga a realizar personalmente o por medio de sus dependientes un determinado transporte.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Cargador: quien entrega las mercaderías que deben ser transportadas.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Destinatario o consignatario: recibe las cosas en el destino.</a:t>
            </a:r>
          </a:p>
          <a:p>
            <a:pPr marL="685800" lvl="1" indent="-342900" algn="just">
              <a:buFont typeface="Wingdings" pitchFamily="2" charset="2"/>
              <a:buChar char="Ø"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UY" dirty="0"/>
              <a:t> Elementos reales: 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cosa transportada, 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precio convenido por las partes.</a:t>
            </a:r>
          </a:p>
          <a:p>
            <a:pPr lvl="1"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ES" dirty="0"/>
              <a:t>Elementos metafísicos: </a:t>
            </a:r>
          </a:p>
          <a:p>
            <a:pPr lvl="1" algn="just">
              <a:buFont typeface="Wingdings" pitchFamily="2" charset="2"/>
              <a:buChar char="Ø"/>
            </a:pPr>
            <a:r>
              <a:rPr lang="es-ES" dirty="0"/>
              <a:t>Lugar convenido: lugar de la entrega.</a:t>
            </a:r>
          </a:p>
          <a:p>
            <a:pPr lvl="1" algn="just">
              <a:buFont typeface="Wingdings" pitchFamily="2" charset="2"/>
              <a:buChar char="Ø"/>
            </a:pPr>
            <a:r>
              <a:rPr lang="es-ES" dirty="0"/>
              <a:t>Itinerario: el pactado. En caso contrario: al arbitrio del conductor (art. 177).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410524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1514A-2C36-6CD3-FC66-E1A282D82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F640B3C0-65CA-18D8-09B6-167EBE5D0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s-UY" sz="3200" b="1" dirty="0"/>
              <a:t>TRANSPORTE TERRESTRE DE COSAS</a:t>
            </a:r>
          </a:p>
          <a:p>
            <a:pPr marL="68580" indent="0" algn="ctr">
              <a:buNone/>
            </a:pPr>
            <a:endParaRPr lang="es-UY" sz="3200" b="1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El plazo es el pactado por las partes. Si nada se dice obligación del transportista de conducirlo en el primer viaje que haga (art. 179).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Documentación del contrato: </a:t>
            </a:r>
            <a:r>
              <a:rPr lang="es-ES" b="1" dirty="0"/>
              <a:t>carta de porte</a:t>
            </a:r>
            <a:r>
              <a:rPr lang="es-ES" dirty="0"/>
              <a:t>: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No es esencial, puede faltar, pero es medio de prueba. 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El contenido de las estipulaciones se regula en el artículo 165 </a:t>
            </a:r>
            <a:r>
              <a:rPr lang="es-ES" dirty="0" err="1"/>
              <a:t>CCom</a:t>
            </a:r>
            <a:r>
              <a:rPr lang="es-ES" dirty="0"/>
              <a:t>., tiene valor probatorio y es un TV representativo de mercaderías.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El contrato es consensual.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249857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9965C-24EF-814D-B067-2AB06B646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C54370FF-42E0-D876-9C2D-8AEE57F92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s-UY" sz="3200" b="1" dirty="0"/>
              <a:t>TRANSPORTE TERRESTRE DE COSAS</a:t>
            </a:r>
          </a:p>
          <a:p>
            <a:pPr marL="68580" indent="0" algn="ctr">
              <a:buNone/>
            </a:pPr>
            <a:endParaRPr lang="es-UY" sz="3200" b="1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Contenido de la carta de porte: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El nombre del dueño de los efectos, o cargador, el del acarreador o comisionista de transporte, el de la persona a quien se han de entregar los efectos, y el lugar donde debe hacerse la entrega. 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La designación de los efectos, su calidad genérica, peso o número de los bultos y sus marcas o signos exteriores.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El flete o porte convenido. 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El plazo dentro del cual deba verificarse la entrega. 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Todas las demás circunstancias que hayan entrado en el convenio.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485120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B0C2C-CA51-A675-81B8-E1CFAB1B6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939DB4CF-9A38-B5AE-6803-B027B3200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s-UY" sz="3200" b="1" dirty="0"/>
              <a:t>TRANSPORTE TERRESTRE DE COSAS. OBLIGACIONES DE LAS PARTES</a:t>
            </a:r>
          </a:p>
          <a:p>
            <a:pPr marL="68580" indent="0" algn="ctr">
              <a:buNone/>
            </a:pPr>
            <a:endParaRPr lang="es-UY" sz="3200" b="1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b="1" dirty="0"/>
              <a:t>Obligación del transportador: 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trasladar la cosa y custodiarla durante el transporte.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Corren de cuenta del transportador todos los daños, salvo: vicio propio, fuerza mayor o caso fortuito.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Responsabilidad desde que recibe cosa y no acaba hasta después de verificada la entrega.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Otras obligaciones: ejecutar en el plazo y recorrido previsto. Entregar los efectos al destinatario en el lugar de destino.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546218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1B16F-4070-348F-8D5E-11715EC93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7FBE7BB8-4B98-88A6-3691-54E98A4CE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s-UY" sz="3200" b="1" dirty="0"/>
              <a:t>TRANSPORTE TERRESTRE DE COSAS. OBLIGACIONES DE LAS PARTES</a:t>
            </a:r>
          </a:p>
          <a:p>
            <a:pPr marL="68580" indent="0" algn="ctr">
              <a:buNone/>
            </a:pPr>
            <a:endParaRPr lang="es-UY" sz="3200" b="1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b="1" dirty="0"/>
              <a:t>Obligaciones del cargador: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Entregar los objetos a transportar.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Pago del flete más los gastos del transporte.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Tener presente que salvo pacto en contrario el pago se realiza en la entrega y el artículo 186 establece que los efectos porteados están afectados al pago del flete y los gastos.</a:t>
            </a:r>
          </a:p>
          <a:p>
            <a:pPr marL="685800" lvl="1" indent="-342900" algn="just">
              <a:buFont typeface="Wingdings" pitchFamily="2" charset="2"/>
              <a:buChar char="Ø"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b="1" dirty="0"/>
              <a:t>Destinatario: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El destinatario no tiene obligaciones. Solo debe retirar la cosa.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4022173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F4867-B1DA-CAAD-FF3E-21B338CF5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E465E20D-D9E7-A18E-D815-1E11D43E0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es-UY" sz="3200" b="1" dirty="0"/>
              <a:t>TRANSPORTE TERRESTRE DE COSAS. RESPONSABILIDAD DEL TRANSPORTADOR</a:t>
            </a:r>
          </a:p>
          <a:p>
            <a:pPr marL="68580" indent="0" algn="ctr">
              <a:buNone/>
            </a:pPr>
            <a:endParaRPr lang="es-UY" sz="3200" b="1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El transportador responde frente al cargador cuando: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Las cosas no llegan (se pierden).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Llegan con detrimento o avería.</a:t>
            </a:r>
          </a:p>
          <a:p>
            <a:pPr marL="685800" lvl="1" indent="-342900" algn="just">
              <a:buFont typeface="Wingdings" pitchFamily="2" charset="2"/>
              <a:buChar char="Ø"/>
            </a:pPr>
            <a:r>
              <a:rPr lang="es-ES" dirty="0"/>
              <a:t>Llegan con retraso (arts. 178-179).</a:t>
            </a:r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r>
              <a:rPr lang="es-ES" dirty="0"/>
              <a:t>Obligación de resultado. Solamente se exonera. Vicio propio, fuerza mayor, caso fortuito.</a:t>
            </a:r>
          </a:p>
          <a:p>
            <a:pPr marL="342900" lvl="1" indent="0" algn="just">
              <a:buNone/>
            </a:pPr>
            <a:endParaRPr lang="es-ES" dirty="0"/>
          </a:p>
          <a:p>
            <a:pPr marL="411480" indent="-342900" algn="just">
              <a:buFont typeface="Wingdings" pitchFamily="2" charset="2"/>
              <a:buChar char="Ø"/>
            </a:pPr>
            <a:endParaRPr lang="es-ES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7300393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2098</TotalTime>
  <Words>818</Words>
  <Application>Microsoft Office PowerPoint</Application>
  <PresentationFormat>Presentación en pantalla (4:3)</PresentationFormat>
  <Paragraphs>127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Claridad</vt:lpstr>
      <vt:lpstr>                                           Contrato de TRANSPORTE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CALIFICACIÓN DEL CONCURSO</dc:title>
  <dc:creator>Virginia</dc:creator>
  <cp:lastModifiedBy>MACHADO MARTINEZ Virginia</cp:lastModifiedBy>
  <cp:revision>165</cp:revision>
  <dcterms:created xsi:type="dcterms:W3CDTF">2017-06-07T22:24:11Z</dcterms:created>
  <dcterms:modified xsi:type="dcterms:W3CDTF">2025-11-11T19:28:05Z</dcterms:modified>
</cp:coreProperties>
</file>