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1"/>
  </p:notesMasterIdLst>
  <p:sldIdLst>
    <p:sldId id="256" r:id="rId2"/>
    <p:sldId id="259" r:id="rId3"/>
    <p:sldId id="287" r:id="rId4"/>
    <p:sldId id="260" r:id="rId5"/>
    <p:sldId id="304" r:id="rId6"/>
    <p:sldId id="305" r:id="rId7"/>
    <p:sldId id="291" r:id="rId8"/>
    <p:sldId id="297" r:id="rId9"/>
    <p:sldId id="294" r:id="rId10"/>
    <p:sldId id="293" r:id="rId11"/>
    <p:sldId id="292" r:id="rId12"/>
    <p:sldId id="299" r:id="rId13"/>
    <p:sldId id="306" r:id="rId14"/>
    <p:sldId id="300" r:id="rId15"/>
    <p:sldId id="301" r:id="rId16"/>
    <p:sldId id="307" r:id="rId17"/>
    <p:sldId id="309" r:id="rId18"/>
    <p:sldId id="308" r:id="rId19"/>
    <p:sldId id="286" r:id="rId20"/>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94635" autoAdjust="0"/>
  </p:normalViewPr>
  <p:slideViewPr>
    <p:cSldViewPr>
      <p:cViewPr varScale="1">
        <p:scale>
          <a:sx n="101" d="100"/>
          <a:sy n="101" d="100"/>
        </p:scale>
        <p:origin x="2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11/11/2025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11/11/2025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11/11/2025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11/11/2025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11/11/2025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11/11/2025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11/11/2025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11/11/2025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11/11/2025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11/11/2025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11/11/2025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11/11/2025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11/11/2025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196753"/>
            <a:ext cx="8062912" cy="1368152"/>
          </a:xfrm>
        </p:spPr>
        <p:txBody>
          <a:bodyPr>
            <a:noAutofit/>
          </a:bodyPr>
          <a:lstStyle/>
          <a:p>
            <a:pPr algn="ct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br>
              <a:rPr lang="es-UY" sz="4800" b="1" dirty="0">
                <a:solidFill>
                  <a:schemeClr val="tx1"/>
                </a:solidFill>
              </a:rPr>
            </a:br>
            <a:r>
              <a:rPr lang="es-UY" sz="4800" b="1" dirty="0">
                <a:solidFill>
                  <a:schemeClr val="tx1"/>
                </a:solidFill>
              </a:rPr>
              <a:t>Contrato de SEGURO</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a:bodyPr>
          <a:lstStyle/>
          <a:p>
            <a:endParaRPr lang="es-UY" dirty="0"/>
          </a:p>
          <a:p>
            <a:endParaRPr lang="es-UY" dirty="0"/>
          </a:p>
          <a:p>
            <a:pPr algn="ctr"/>
            <a:r>
              <a:rPr lang="es-UY" sz="3400" dirty="0"/>
              <a:t>Derecho Comercial </a:t>
            </a:r>
          </a:p>
          <a:p>
            <a:pPr algn="ctr"/>
            <a:r>
              <a:rPr lang="es-UY" sz="3400" dirty="0"/>
              <a:t>Virginia Machado </a:t>
            </a:r>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fontScale="92500" lnSpcReduction="10000"/>
          </a:bodyPr>
          <a:lstStyle/>
          <a:p>
            <a:pPr marL="0" indent="0" algn="ctr">
              <a:buNone/>
            </a:pPr>
            <a:r>
              <a:rPr lang="es-UY" sz="3400" b="1" dirty="0">
                <a:effectLst>
                  <a:outerShdw blurRad="38100" dist="38100" dir="2700000" algn="tl">
                    <a:srgbClr val="000000">
                      <a:alpha val="43137"/>
                    </a:srgbClr>
                  </a:outerShdw>
                </a:effectLst>
              </a:rPr>
              <a:t>Elementos del contrato</a:t>
            </a:r>
          </a:p>
          <a:p>
            <a:pPr marL="0" indent="0" algn="just">
              <a:buNone/>
            </a:pPr>
            <a:endParaRPr lang="es-UY" sz="3000" b="1" dirty="0"/>
          </a:p>
          <a:p>
            <a:pPr algn="just">
              <a:buFont typeface="Wingdings" pitchFamily="2" charset="2"/>
              <a:buChar char="Ø"/>
            </a:pPr>
            <a:r>
              <a:rPr lang="es-UY" sz="3000" b="1" dirty="0"/>
              <a:t>Interés asegurable:</a:t>
            </a:r>
          </a:p>
          <a:p>
            <a:pPr lvl="1" algn="just">
              <a:buFont typeface="Wingdings" pitchFamily="2" charset="2"/>
              <a:buChar char="Ø"/>
            </a:pPr>
            <a:r>
              <a:rPr lang="es-UY" sz="2400" dirty="0"/>
              <a:t>es el interés que necesariamente debe existir en el contrato y que explica los motivos de la contratación;</a:t>
            </a:r>
          </a:p>
          <a:p>
            <a:pPr lvl="1" algn="just">
              <a:buFont typeface="Wingdings" pitchFamily="2" charset="2"/>
              <a:buChar char="Ø"/>
            </a:pPr>
            <a:r>
              <a:rPr lang="es-UY" sz="2400" dirty="0"/>
              <a:t>algunos dicen que es la causa del contrato, pues es la ventaja o provecho que busca cada contratante.</a:t>
            </a:r>
          </a:p>
          <a:p>
            <a:pPr lvl="1" algn="just">
              <a:buFont typeface="Wingdings" pitchFamily="2" charset="2"/>
              <a:buChar char="Ø"/>
            </a:pPr>
            <a:r>
              <a:rPr lang="es-UY" sz="2400" dirty="0"/>
              <a:t>interés del asegurado en que una determinada cosa no sea alcanzada por el riesgo. </a:t>
            </a:r>
          </a:p>
          <a:p>
            <a:pPr lvl="1" algn="just">
              <a:buFont typeface="Wingdings" pitchFamily="2" charset="2"/>
              <a:buChar char="Ø"/>
            </a:pPr>
            <a:r>
              <a:rPr lang="es-UY" sz="2400" dirty="0"/>
              <a:t>es la relación entre el asegurado y el bien objeto del seguro.</a:t>
            </a:r>
          </a:p>
          <a:p>
            <a:pPr lvl="1" algn="just">
              <a:buFont typeface="Wingdings" pitchFamily="2" charset="2"/>
              <a:buChar char="Ø"/>
            </a:pPr>
            <a:r>
              <a:rPr lang="es-UY" sz="2400" dirty="0"/>
              <a:t>es necesario al momento de la celebración y debe subsistir a la hora del siniestro.</a:t>
            </a:r>
          </a:p>
          <a:p>
            <a:pPr lvl="1" algn="just">
              <a:buFont typeface="Wingdings" pitchFamily="2" charset="2"/>
              <a:buChar char="Ø"/>
            </a:pPr>
            <a:r>
              <a:rPr lang="es-UY" sz="2400" dirty="0"/>
              <a:t>debe estar amenazado por un riesgo, presente o futuro pero existente. </a:t>
            </a:r>
          </a:p>
          <a:p>
            <a:pPr marL="0" indent="0" algn="just">
              <a:buNone/>
            </a:pPr>
            <a:endParaRPr lang="es-UY" dirty="0"/>
          </a:p>
        </p:txBody>
      </p:sp>
    </p:spTree>
    <p:extLst>
      <p:ext uri="{BB962C8B-B14F-4D97-AF65-F5344CB8AC3E}">
        <p14:creationId xmlns:p14="http://schemas.microsoft.com/office/powerpoint/2010/main" val="1750910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marL="0" indent="0" algn="ctr">
              <a:buNone/>
            </a:pPr>
            <a:r>
              <a:rPr lang="es-UY" sz="3100" b="1" dirty="0">
                <a:effectLst>
                  <a:outerShdw blurRad="38100" dist="38100" dir="2700000" algn="tl">
                    <a:srgbClr val="000000">
                      <a:alpha val="43137"/>
                    </a:srgbClr>
                  </a:outerShdw>
                </a:effectLst>
              </a:rPr>
              <a:t>Elementos del contrato</a:t>
            </a:r>
          </a:p>
          <a:p>
            <a:pPr algn="just">
              <a:buFont typeface="Wingdings" pitchFamily="2" charset="2"/>
              <a:buChar char="Ø"/>
            </a:pPr>
            <a:endParaRPr lang="es-UY" sz="2800" b="1" dirty="0"/>
          </a:p>
          <a:p>
            <a:pPr algn="just">
              <a:buFont typeface="Wingdings" pitchFamily="2" charset="2"/>
              <a:buChar char="Ø"/>
            </a:pPr>
            <a:r>
              <a:rPr lang="es-UY" sz="2800" b="1" dirty="0"/>
              <a:t>Indemnización o suma asegurada:</a:t>
            </a:r>
          </a:p>
          <a:p>
            <a:pPr lvl="1" algn="just">
              <a:buFont typeface="Wingdings" pitchFamily="2" charset="2"/>
              <a:buChar char="Ø"/>
            </a:pPr>
            <a:r>
              <a:rPr lang="es-UY" sz="2400" dirty="0"/>
              <a:t>el asegurador asume la obligación de pagar una indemnización o suma de dinero en caso de producirse el siniestro;</a:t>
            </a:r>
          </a:p>
          <a:p>
            <a:pPr lvl="1" algn="just">
              <a:buFont typeface="Wingdings" pitchFamily="2" charset="2"/>
              <a:buChar char="Ø"/>
            </a:pPr>
            <a:r>
              <a:rPr lang="es-UY" sz="2400" dirty="0"/>
              <a:t>en los seguros de daño: por regla la indemnización es en dinero o la reposición de la cosa asegurada;</a:t>
            </a:r>
          </a:p>
          <a:p>
            <a:pPr lvl="1" algn="just">
              <a:buFont typeface="Wingdings" pitchFamily="2" charset="2"/>
              <a:buChar char="Ø"/>
            </a:pPr>
            <a:r>
              <a:rPr lang="es-UY" sz="2400" dirty="0"/>
              <a:t>la indemnización no siempre debe ser igual a la suma asegurada;</a:t>
            </a:r>
          </a:p>
          <a:p>
            <a:pPr lvl="1" algn="just">
              <a:buFont typeface="Wingdings" pitchFamily="2" charset="2"/>
              <a:buChar char="Ø"/>
            </a:pPr>
            <a:r>
              <a:rPr lang="es-UY" sz="2400" dirty="0"/>
              <a:t>en los seguros de vida se entrega un capital o paga una renta en forma periódica.</a:t>
            </a:r>
          </a:p>
          <a:p>
            <a:pPr algn="just">
              <a:buFont typeface="Wingdings" pitchFamily="2" charset="2"/>
              <a:buChar char="Ø"/>
            </a:pPr>
            <a:endParaRPr lang="es-UY" dirty="0"/>
          </a:p>
        </p:txBody>
      </p:sp>
    </p:spTree>
    <p:extLst>
      <p:ext uri="{BB962C8B-B14F-4D97-AF65-F5344CB8AC3E}">
        <p14:creationId xmlns:p14="http://schemas.microsoft.com/office/powerpoint/2010/main" val="1681885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marL="0" indent="0" algn="ctr">
              <a:buNone/>
            </a:pPr>
            <a:r>
              <a:rPr lang="es-UY" sz="3200" b="1" dirty="0">
                <a:effectLst>
                  <a:outerShdw blurRad="38100" dist="38100" dir="2700000" algn="tl">
                    <a:srgbClr val="000000">
                      <a:alpha val="43137"/>
                    </a:srgbClr>
                  </a:outerShdw>
                </a:effectLst>
              </a:rPr>
              <a:t>Elementos del contrato</a:t>
            </a:r>
          </a:p>
          <a:p>
            <a:pPr>
              <a:buFont typeface="Wingdings" pitchFamily="2" charset="2"/>
              <a:buChar char="Ø"/>
            </a:pPr>
            <a:endParaRPr lang="es-UY" sz="3100" b="1" dirty="0"/>
          </a:p>
          <a:p>
            <a:pPr>
              <a:buFont typeface="Wingdings" pitchFamily="2" charset="2"/>
              <a:buChar char="Ø"/>
            </a:pPr>
            <a:r>
              <a:rPr lang="es-UY" sz="3100" b="1" dirty="0"/>
              <a:t>Póliza:</a:t>
            </a:r>
          </a:p>
          <a:p>
            <a:pPr lvl="1" algn="just">
              <a:buFont typeface="Wingdings" pitchFamily="2" charset="2"/>
              <a:buChar char="Ø"/>
            </a:pPr>
            <a:r>
              <a:rPr lang="es-UY" sz="2400" dirty="0"/>
              <a:t>debe entregarla el asegurador dentro de los 30 días corridos desde la celebración del contrato (artículo 24);</a:t>
            </a:r>
          </a:p>
          <a:p>
            <a:pPr lvl="1" algn="just">
              <a:buFont typeface="Wingdings" pitchFamily="2" charset="2"/>
              <a:buChar char="Ø"/>
            </a:pPr>
            <a:r>
              <a:rPr lang="es-UY" sz="2400" dirty="0"/>
              <a:t>su contenido está en el artículo 25;</a:t>
            </a:r>
          </a:p>
          <a:p>
            <a:pPr lvl="1" algn="just">
              <a:buFont typeface="Wingdings" pitchFamily="2" charset="2"/>
              <a:buChar char="Ø"/>
            </a:pPr>
            <a:r>
              <a:rPr lang="es-UY" sz="2400" dirty="0"/>
              <a:t>cláusulas limitativas deben destacarse de modo especial para su fácil y rápida lectura por parte del asegurado.</a:t>
            </a:r>
          </a:p>
          <a:p>
            <a:pPr marL="0" indent="0" algn="just">
              <a:buNone/>
            </a:pPr>
            <a:endParaRPr lang="es-UY" dirty="0"/>
          </a:p>
        </p:txBody>
      </p:sp>
    </p:spTree>
    <p:extLst>
      <p:ext uri="{BB962C8B-B14F-4D97-AF65-F5344CB8AC3E}">
        <p14:creationId xmlns:p14="http://schemas.microsoft.com/office/powerpoint/2010/main" val="3073017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908720"/>
            <a:ext cx="8229600" cy="5688632"/>
          </a:xfrm>
        </p:spPr>
        <p:txBody>
          <a:bodyPr>
            <a:normAutofit/>
          </a:bodyPr>
          <a:lstStyle/>
          <a:p>
            <a:pPr marL="0" indent="0" algn="ctr">
              <a:buNone/>
            </a:pPr>
            <a:r>
              <a:rPr lang="es-UY" sz="2800" b="1" dirty="0">
                <a:effectLst>
                  <a:outerShdw blurRad="38100" dist="38100" dir="2700000" algn="tl">
                    <a:srgbClr val="000000">
                      <a:alpha val="43137"/>
                    </a:srgbClr>
                  </a:outerShdw>
                </a:effectLst>
              </a:rPr>
              <a:t>Obligaciones del asegurador (artículo 32 LS)</a:t>
            </a:r>
          </a:p>
          <a:p>
            <a:endParaRPr lang="es-UY" dirty="0"/>
          </a:p>
          <a:p>
            <a:pPr algn="just">
              <a:buFont typeface="Wingdings" pitchFamily="2" charset="2"/>
              <a:buChar char="Ø"/>
            </a:pPr>
            <a:r>
              <a:rPr lang="es-UY" dirty="0"/>
              <a:t>Actuar de buena fe. Informar en la etapa precontractual, de perfeccionamiento y de ejecución.</a:t>
            </a:r>
          </a:p>
          <a:p>
            <a:pPr algn="just">
              <a:buFont typeface="Wingdings" pitchFamily="2" charset="2"/>
              <a:buChar char="Ø"/>
            </a:pPr>
            <a:endParaRPr lang="es-UY" dirty="0"/>
          </a:p>
          <a:p>
            <a:pPr algn="just">
              <a:buFont typeface="Wingdings" pitchFamily="2" charset="2"/>
              <a:buChar char="Ø"/>
            </a:pPr>
            <a:r>
              <a:rPr lang="es-UY" dirty="0"/>
              <a:t>Indemnizar al tomador o beneficiario en los términos previstos si ocurre el siniestro. </a:t>
            </a:r>
          </a:p>
          <a:p>
            <a:pPr algn="just">
              <a:buFont typeface="Wingdings" pitchFamily="2" charset="2"/>
              <a:buChar char="Ø"/>
            </a:pPr>
            <a:endParaRPr lang="es-UY" dirty="0"/>
          </a:p>
          <a:p>
            <a:pPr algn="just">
              <a:buFont typeface="Wingdings" pitchFamily="2" charset="2"/>
              <a:buChar char="Ø"/>
            </a:pPr>
            <a:r>
              <a:rPr lang="es-UY" dirty="0"/>
              <a:t>Mientras el siniestro no ocurra tiene la obligación de cubrir.</a:t>
            </a:r>
          </a:p>
          <a:p>
            <a:pPr algn="just">
              <a:buFont typeface="Wingdings" pitchFamily="2" charset="2"/>
              <a:buChar char="Ø"/>
            </a:pPr>
            <a:endParaRPr lang="es-UY" dirty="0"/>
          </a:p>
          <a:p>
            <a:pPr algn="just">
              <a:buFont typeface="Wingdings" pitchFamily="2" charset="2"/>
              <a:buChar char="Ø"/>
            </a:pPr>
            <a:r>
              <a:rPr lang="es-UY" dirty="0"/>
              <a:t>Debe tomar todas las providencias una vez denunciado un siniestro para verificarlo y liquidarlo.</a:t>
            </a:r>
          </a:p>
          <a:p>
            <a:endParaRPr lang="es-UY" dirty="0"/>
          </a:p>
        </p:txBody>
      </p:sp>
    </p:spTree>
    <p:extLst>
      <p:ext uri="{BB962C8B-B14F-4D97-AF65-F5344CB8AC3E}">
        <p14:creationId xmlns:p14="http://schemas.microsoft.com/office/powerpoint/2010/main" val="1468551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fontScale="77500" lnSpcReduction="20000"/>
          </a:bodyPr>
          <a:lstStyle/>
          <a:p>
            <a:pPr marL="0" indent="0" algn="ctr">
              <a:buNone/>
            </a:pPr>
            <a:r>
              <a:rPr lang="es-UY" sz="3300" b="1" dirty="0">
                <a:effectLst>
                  <a:outerShdw blurRad="38100" dist="38100" dir="2700000" algn="tl">
                    <a:srgbClr val="000000">
                      <a:alpha val="43137"/>
                    </a:srgbClr>
                  </a:outerShdw>
                </a:effectLst>
              </a:rPr>
              <a:t>Obligaciones del asegurado (artículo 33 LS)</a:t>
            </a:r>
          </a:p>
          <a:p>
            <a:pPr algn="just">
              <a:buFont typeface="Wingdings" pitchFamily="2" charset="2"/>
              <a:buChar char="Ø"/>
            </a:pPr>
            <a:endParaRPr lang="es-UY" b="1" dirty="0"/>
          </a:p>
          <a:p>
            <a:pPr algn="just">
              <a:buFont typeface="Wingdings" pitchFamily="2" charset="2"/>
              <a:buChar char="Ø"/>
            </a:pPr>
            <a:r>
              <a:rPr lang="es-UY" dirty="0"/>
              <a:t>Buena fe y no transgredir el deber de informar.</a:t>
            </a:r>
          </a:p>
          <a:p>
            <a:pPr algn="just">
              <a:buFont typeface="Wingdings" pitchFamily="2" charset="2"/>
              <a:buChar char="Ø"/>
            </a:pPr>
            <a:endParaRPr lang="es-UY" dirty="0"/>
          </a:p>
          <a:p>
            <a:pPr algn="just">
              <a:buFont typeface="Wingdings" pitchFamily="2" charset="2"/>
              <a:buChar char="Ø"/>
            </a:pPr>
            <a:r>
              <a:rPr lang="es-UY" dirty="0"/>
              <a:t>Pagar el premio en la forma convenida.</a:t>
            </a:r>
          </a:p>
          <a:p>
            <a:pPr algn="just">
              <a:buFont typeface="Wingdings" pitchFamily="2" charset="2"/>
              <a:buChar char="Ø"/>
            </a:pPr>
            <a:endParaRPr lang="es-UY" dirty="0"/>
          </a:p>
          <a:p>
            <a:pPr algn="just">
              <a:buFont typeface="Wingdings" pitchFamily="2" charset="2"/>
              <a:buChar char="Ø"/>
            </a:pPr>
            <a:r>
              <a:rPr lang="es-UY" dirty="0"/>
              <a:t>Proporcionar al asegurador antes de la celebración del contrato toda la información que solicita y las circunstancias conocidas que puedan influir.</a:t>
            </a:r>
          </a:p>
          <a:p>
            <a:pPr algn="just">
              <a:buFont typeface="Wingdings" pitchFamily="2" charset="2"/>
              <a:buChar char="Ø"/>
            </a:pPr>
            <a:endParaRPr lang="es-UY" dirty="0"/>
          </a:p>
          <a:p>
            <a:pPr algn="just">
              <a:buFont typeface="Wingdings" pitchFamily="2" charset="2"/>
              <a:buChar char="Ø"/>
            </a:pPr>
            <a:r>
              <a:rPr lang="es-UY" dirty="0"/>
              <a:t>Comunicar al asegurador todas las circunstancias que agraven o disminuyan el riesgo.</a:t>
            </a:r>
          </a:p>
          <a:p>
            <a:pPr algn="just">
              <a:buFont typeface="Wingdings" pitchFamily="2" charset="2"/>
              <a:buChar char="Ø"/>
            </a:pPr>
            <a:endParaRPr lang="es-UY" dirty="0"/>
          </a:p>
          <a:p>
            <a:pPr algn="just">
              <a:buFont typeface="Wingdings" pitchFamily="2" charset="2"/>
              <a:buChar char="Ø"/>
            </a:pPr>
            <a:r>
              <a:rPr lang="es-UY" dirty="0"/>
              <a:t>Si es seguro de daños: cuidar los bienes asegurados.</a:t>
            </a:r>
          </a:p>
          <a:p>
            <a:pPr algn="just">
              <a:buFont typeface="Wingdings" pitchFamily="2" charset="2"/>
              <a:buChar char="Ø"/>
            </a:pPr>
            <a:endParaRPr lang="es-UY" dirty="0"/>
          </a:p>
          <a:p>
            <a:pPr algn="just">
              <a:buFont typeface="Wingdings" pitchFamily="2" charset="2"/>
              <a:buChar char="Ø"/>
            </a:pPr>
            <a:r>
              <a:rPr lang="es-UY" dirty="0"/>
              <a:t>No remover ni introducir cambios en las cosas dañadas que haga más difícil establecer la causa del daño.</a:t>
            </a:r>
          </a:p>
          <a:p>
            <a:pPr algn="just">
              <a:buFont typeface="Wingdings" pitchFamily="2" charset="2"/>
              <a:buChar char="Ø"/>
            </a:pPr>
            <a:endParaRPr lang="es-UY" dirty="0"/>
          </a:p>
          <a:p>
            <a:pPr algn="just">
              <a:buFont typeface="Wingdings" pitchFamily="2" charset="2"/>
              <a:buChar char="Ø"/>
            </a:pPr>
            <a:r>
              <a:rPr lang="es-UY" dirty="0"/>
              <a:t>Comunicar al asegurador la producción del siniestro.</a:t>
            </a:r>
          </a:p>
          <a:p>
            <a:pPr algn="just">
              <a:buFont typeface="Wingdings" pitchFamily="2" charset="2"/>
              <a:buChar char="Ø"/>
            </a:pPr>
            <a:endParaRPr lang="es-UY" dirty="0"/>
          </a:p>
        </p:txBody>
      </p:sp>
    </p:spTree>
    <p:extLst>
      <p:ext uri="{BB962C8B-B14F-4D97-AF65-F5344CB8AC3E}">
        <p14:creationId xmlns:p14="http://schemas.microsoft.com/office/powerpoint/2010/main" val="2420347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fontScale="92500" lnSpcReduction="20000"/>
          </a:bodyPr>
          <a:lstStyle/>
          <a:p>
            <a:pPr marL="0" indent="0" algn="ctr">
              <a:buNone/>
            </a:pPr>
            <a:r>
              <a:rPr lang="es-UY" sz="3500" b="1" dirty="0">
                <a:effectLst>
                  <a:outerShdw blurRad="38100" dist="38100" dir="2700000" algn="tl">
                    <a:srgbClr val="000000">
                      <a:alpha val="43137"/>
                    </a:srgbClr>
                  </a:outerShdw>
                </a:effectLst>
              </a:rPr>
              <a:t>Siniestro</a:t>
            </a:r>
          </a:p>
          <a:p>
            <a:pPr>
              <a:buFont typeface="Wingdings" pitchFamily="2" charset="2"/>
              <a:buChar char="Ø"/>
            </a:pPr>
            <a:endParaRPr lang="es-UY" dirty="0"/>
          </a:p>
          <a:p>
            <a:pPr algn="just">
              <a:buFont typeface="Wingdings" pitchFamily="2" charset="2"/>
              <a:buChar char="Ø"/>
            </a:pPr>
            <a:r>
              <a:rPr lang="es-UY" dirty="0"/>
              <a:t>El asegurado tiene la carga de informar la ocurrencia del siniestro al asegurador en forma inmediata y formalizar la denuncia dentro de los 5 días (artículo 34).</a:t>
            </a:r>
          </a:p>
          <a:p>
            <a:pPr algn="just">
              <a:buFont typeface="Wingdings" pitchFamily="2" charset="2"/>
              <a:buChar char="Ø"/>
            </a:pPr>
            <a:endParaRPr lang="es-UY" dirty="0"/>
          </a:p>
          <a:p>
            <a:pPr algn="just">
              <a:buFont typeface="Wingdings" pitchFamily="2" charset="2"/>
              <a:buChar char="Ø"/>
            </a:pPr>
            <a:r>
              <a:rPr lang="es-UY" dirty="0"/>
              <a:t>El asegurador tendrá plazo de 30 días, desde la recepción de la respectiva denuncia, para comunicar la aceptación o rechazo (artículo 35).</a:t>
            </a:r>
          </a:p>
          <a:p>
            <a:pPr algn="just">
              <a:buFont typeface="Wingdings" pitchFamily="2" charset="2"/>
              <a:buChar char="Ø"/>
            </a:pPr>
            <a:endParaRPr lang="es-UY" dirty="0"/>
          </a:p>
          <a:p>
            <a:pPr algn="just">
              <a:buFont typeface="Wingdings" pitchFamily="2" charset="2"/>
              <a:buChar char="Ø"/>
            </a:pPr>
            <a:r>
              <a:rPr lang="es-UY" dirty="0"/>
              <a:t>El asegurador debe informar al asegurado dentro de los 15 días (artículo 36).</a:t>
            </a:r>
          </a:p>
          <a:p>
            <a:pPr algn="just">
              <a:buFont typeface="Wingdings" pitchFamily="2" charset="2"/>
              <a:buChar char="Ø"/>
            </a:pPr>
            <a:endParaRPr lang="es-UY" dirty="0"/>
          </a:p>
          <a:p>
            <a:pPr algn="just">
              <a:buFont typeface="Wingdings" pitchFamily="2" charset="2"/>
              <a:buChar char="Ø"/>
            </a:pPr>
            <a:r>
              <a:rPr lang="es-UY" dirty="0"/>
              <a:t>El asegurador no está obligado por siniestros causados con dolo, culpa grave o vicio propio de la cosa.</a:t>
            </a:r>
          </a:p>
          <a:p>
            <a:pPr algn="just">
              <a:buFont typeface="Wingdings" pitchFamily="2" charset="2"/>
              <a:buChar char="Ø"/>
            </a:pPr>
            <a:endParaRPr lang="es-UY" dirty="0"/>
          </a:p>
          <a:p>
            <a:pPr algn="just">
              <a:buFont typeface="Wingdings" pitchFamily="2" charset="2"/>
              <a:buChar char="Ø"/>
            </a:pPr>
            <a:r>
              <a:rPr lang="es-UY" dirty="0"/>
              <a:t>El plazo para el pago es de 60 días (artículo 39).</a:t>
            </a:r>
          </a:p>
          <a:p>
            <a:pPr>
              <a:buFont typeface="Wingdings" pitchFamily="2" charset="2"/>
              <a:buChar char="Ø"/>
            </a:pPr>
            <a:endParaRPr lang="es-UY" dirty="0"/>
          </a:p>
        </p:txBody>
      </p:sp>
    </p:spTree>
    <p:extLst>
      <p:ext uri="{BB962C8B-B14F-4D97-AF65-F5344CB8AC3E}">
        <p14:creationId xmlns:p14="http://schemas.microsoft.com/office/powerpoint/2010/main" val="457365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904656"/>
          </a:xfrm>
        </p:spPr>
        <p:txBody>
          <a:bodyPr>
            <a:normAutofit fontScale="25000" lnSpcReduction="20000"/>
          </a:bodyPr>
          <a:lstStyle/>
          <a:p>
            <a:pPr marL="0" indent="0" algn="ctr">
              <a:buNone/>
            </a:pPr>
            <a:r>
              <a:rPr lang="es-UY" sz="12000" b="1" dirty="0">
                <a:effectLst>
                  <a:outerShdw blurRad="38100" dist="38100" dir="2700000" algn="tl">
                    <a:srgbClr val="000000">
                      <a:alpha val="43137"/>
                    </a:srgbClr>
                  </a:outerShdw>
                </a:effectLst>
              </a:rPr>
              <a:t>Declaraciones falsas o inexactas y reticencia del asegurado (artículo 46 LS)</a:t>
            </a:r>
          </a:p>
          <a:p>
            <a:pPr>
              <a:buFont typeface="Wingdings" pitchFamily="2" charset="2"/>
              <a:buChar char="Ø"/>
            </a:pPr>
            <a:endParaRPr lang="es-UY" sz="8000" b="1" dirty="0"/>
          </a:p>
          <a:p>
            <a:pPr algn="just">
              <a:buFont typeface="Wingdings" pitchFamily="2" charset="2"/>
              <a:buChar char="Ø"/>
            </a:pPr>
            <a:r>
              <a:rPr lang="es-ES" sz="8000" dirty="0"/>
              <a:t>No se debe confundir la reticencia con las declaraciones falsas.</a:t>
            </a:r>
          </a:p>
          <a:p>
            <a:pPr algn="just">
              <a:buFont typeface="Wingdings" pitchFamily="2" charset="2"/>
              <a:buChar char="Ø"/>
            </a:pPr>
            <a:endParaRPr lang="es-ES" sz="8000" dirty="0"/>
          </a:p>
          <a:p>
            <a:pPr algn="just">
              <a:buFont typeface="Wingdings" pitchFamily="2" charset="2"/>
              <a:buChar char="Ø"/>
            </a:pPr>
            <a:r>
              <a:rPr lang="es-ES" sz="8000" dirty="0"/>
              <a:t>La reticencia implica una actitud pasiva u omisión, es el: </a:t>
            </a:r>
            <a:r>
              <a:rPr lang="es-ES" sz="8000" i="1" dirty="0"/>
              <a:t>silencio calificado por las importantes consecuencias jurídicas que conlleva. No se trata de callar un defecto pequeño o exagerar la bondad de la cosa, situaciones que el derecho tolera. La reticencia implica una omisión. Se silencia una circunstancia que la otra parte debe conocer. Debe ser relevante para la apreciación del riesgo</a:t>
            </a:r>
            <a:r>
              <a:rPr lang="es-ES" sz="8000" dirty="0"/>
              <a:t> (</a:t>
            </a:r>
            <a:r>
              <a:rPr lang="es-ES" sz="8000" dirty="0" err="1"/>
              <a:t>Bado</a:t>
            </a:r>
            <a:r>
              <a:rPr lang="es-ES" sz="8000" dirty="0"/>
              <a:t> V.).</a:t>
            </a:r>
          </a:p>
          <a:p>
            <a:pPr algn="just">
              <a:buFont typeface="Wingdings" pitchFamily="2" charset="2"/>
              <a:buChar char="Ø"/>
            </a:pPr>
            <a:endParaRPr lang="es-ES" sz="8000" dirty="0"/>
          </a:p>
          <a:p>
            <a:pPr algn="just">
              <a:buFont typeface="Wingdings" pitchFamily="2" charset="2"/>
              <a:buChar char="Ø"/>
            </a:pPr>
            <a:r>
              <a:rPr lang="es-ES" sz="8000" dirty="0"/>
              <a:t>La declaración es una actitud activa consistente en faltar a la verdad, esto es, mentir.</a:t>
            </a:r>
          </a:p>
          <a:p>
            <a:pPr algn="just">
              <a:buFont typeface="Wingdings" pitchFamily="2" charset="2"/>
              <a:buChar char="Ø"/>
            </a:pPr>
            <a:endParaRPr lang="es-ES" sz="8000" dirty="0"/>
          </a:p>
          <a:p>
            <a:pPr algn="just">
              <a:buFont typeface="Wingdings" pitchFamily="2" charset="2"/>
              <a:buChar char="Ø"/>
            </a:pPr>
            <a:r>
              <a:rPr lang="es-ES" sz="8000" dirty="0"/>
              <a:t>Ambas tienen su razón de ser en base a la aplicación del principio de actuar de buena fe. Como ha dicho la doctrina, la empresa aseguradora confía en las respuestas del tomador y adoptó una decisión a partir de las respuestas brindadas en el formulario. </a:t>
            </a:r>
          </a:p>
          <a:p>
            <a:pPr algn="just">
              <a:buFont typeface="Wingdings" pitchFamily="2" charset="2"/>
              <a:buChar char="Ø"/>
            </a:pPr>
            <a:endParaRPr lang="es-UY" sz="5500" dirty="0"/>
          </a:p>
        </p:txBody>
      </p:sp>
    </p:spTree>
    <p:extLst>
      <p:ext uri="{BB962C8B-B14F-4D97-AF65-F5344CB8AC3E}">
        <p14:creationId xmlns:p14="http://schemas.microsoft.com/office/powerpoint/2010/main" val="3173920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04DBC-C7D3-D9C3-E047-4C6AA9753A31}"/>
            </a:ext>
          </a:extLst>
        </p:cNvPr>
        <p:cNvGrpSpPr/>
        <p:nvPr/>
      </p:nvGrpSpPr>
      <p:grpSpPr>
        <a:xfrm>
          <a:off x="0" y="0"/>
          <a:ext cx="0" cy="0"/>
          <a:chOff x="0" y="0"/>
          <a:chExt cx="0" cy="0"/>
        </a:xfrm>
      </p:grpSpPr>
      <p:sp>
        <p:nvSpPr>
          <p:cNvPr id="3" name="2 Marcador de contenido">
            <a:extLst>
              <a:ext uri="{FF2B5EF4-FFF2-40B4-BE49-F238E27FC236}">
                <a16:creationId xmlns:a16="http://schemas.microsoft.com/office/drawing/2014/main" id="{9C49F842-A5B0-09A9-9F53-A2B0C451EC4C}"/>
              </a:ext>
            </a:extLst>
          </p:cNvPr>
          <p:cNvSpPr>
            <a:spLocks noGrp="1"/>
          </p:cNvSpPr>
          <p:nvPr>
            <p:ph idx="1"/>
          </p:nvPr>
        </p:nvSpPr>
        <p:spPr>
          <a:xfrm>
            <a:off x="457200" y="836712"/>
            <a:ext cx="8229600" cy="5904656"/>
          </a:xfrm>
        </p:spPr>
        <p:txBody>
          <a:bodyPr>
            <a:normAutofit fontScale="62500" lnSpcReduction="20000"/>
          </a:bodyPr>
          <a:lstStyle/>
          <a:p>
            <a:pPr marL="0" indent="0" algn="ctr">
              <a:buNone/>
            </a:pPr>
            <a:r>
              <a:rPr lang="es-UY" sz="4800" b="1" dirty="0">
                <a:effectLst>
                  <a:outerShdw blurRad="38100" dist="38100" dir="2700000" algn="tl">
                    <a:srgbClr val="000000">
                      <a:alpha val="43137"/>
                    </a:srgbClr>
                  </a:outerShdw>
                </a:effectLst>
              </a:rPr>
              <a:t>Declaraciones falsas o inexactas y reticencia del asegurado (artículo 46 LS)</a:t>
            </a:r>
          </a:p>
          <a:p>
            <a:pPr>
              <a:buFont typeface="Wingdings" pitchFamily="2" charset="2"/>
              <a:buChar char="Ø"/>
            </a:pPr>
            <a:endParaRPr lang="es-UY" b="1" dirty="0"/>
          </a:p>
          <a:p>
            <a:pPr algn="just">
              <a:buFont typeface="Wingdings" pitchFamily="2" charset="2"/>
              <a:buChar char="Ø"/>
            </a:pPr>
            <a:r>
              <a:rPr lang="es-UY" sz="4200" dirty="0"/>
              <a:t>El asegurador puede rechazar la cobertura del siniestro en caso de que el asegurado haya incurrido en reticencia o falsa declaración al suscribir el seguro.</a:t>
            </a:r>
          </a:p>
          <a:p>
            <a:pPr algn="just">
              <a:buFont typeface="Wingdings" pitchFamily="2" charset="2"/>
              <a:buChar char="Ø"/>
            </a:pPr>
            <a:endParaRPr lang="es-UY" sz="4200" dirty="0"/>
          </a:p>
          <a:p>
            <a:pPr algn="just">
              <a:buFont typeface="Wingdings" pitchFamily="2" charset="2"/>
              <a:buChar char="Ø"/>
            </a:pPr>
            <a:r>
              <a:rPr lang="es-UY" sz="4200" dirty="0"/>
              <a:t>En caso de reticencia (omisión en la declaración) del asegurado el contrato es nulo.</a:t>
            </a:r>
          </a:p>
          <a:p>
            <a:pPr algn="just">
              <a:buFont typeface="Wingdings" pitchFamily="2" charset="2"/>
              <a:buChar char="Ø"/>
            </a:pPr>
            <a:endParaRPr lang="es-UY" sz="4200" dirty="0"/>
          </a:p>
          <a:p>
            <a:pPr algn="just">
              <a:buFont typeface="Wingdings" pitchFamily="2" charset="2"/>
              <a:buChar char="Ø"/>
            </a:pPr>
            <a:r>
              <a:rPr lang="es-UY" sz="4200" dirty="0"/>
              <a:t>A pesar de que la reticencia sea de buena fe puede provocar la nulidad del seguro y en caso de verificarse el siniestro exime al asegurador del pago de la indemnización.</a:t>
            </a:r>
          </a:p>
          <a:p>
            <a:pPr algn="just">
              <a:buFont typeface="Wingdings" pitchFamily="2" charset="2"/>
              <a:buChar char="Ø"/>
            </a:pPr>
            <a:endParaRPr lang="es-UY" sz="5500" dirty="0"/>
          </a:p>
        </p:txBody>
      </p:sp>
    </p:spTree>
    <p:extLst>
      <p:ext uri="{BB962C8B-B14F-4D97-AF65-F5344CB8AC3E}">
        <p14:creationId xmlns:p14="http://schemas.microsoft.com/office/powerpoint/2010/main" val="3687465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D071F-3CDD-E572-C123-0DE974C2F8CB}"/>
            </a:ext>
          </a:extLst>
        </p:cNvPr>
        <p:cNvGrpSpPr/>
        <p:nvPr/>
      </p:nvGrpSpPr>
      <p:grpSpPr>
        <a:xfrm>
          <a:off x="0" y="0"/>
          <a:ext cx="0" cy="0"/>
          <a:chOff x="0" y="0"/>
          <a:chExt cx="0" cy="0"/>
        </a:xfrm>
      </p:grpSpPr>
      <p:sp>
        <p:nvSpPr>
          <p:cNvPr id="3" name="2 Marcador de contenido">
            <a:extLst>
              <a:ext uri="{FF2B5EF4-FFF2-40B4-BE49-F238E27FC236}">
                <a16:creationId xmlns:a16="http://schemas.microsoft.com/office/drawing/2014/main" id="{0D3D83BA-0D42-D096-8F66-21E4D4672039}"/>
              </a:ext>
            </a:extLst>
          </p:cNvPr>
          <p:cNvSpPr>
            <a:spLocks noGrp="1"/>
          </p:cNvSpPr>
          <p:nvPr>
            <p:ph idx="1"/>
          </p:nvPr>
        </p:nvSpPr>
        <p:spPr>
          <a:xfrm>
            <a:off x="457200" y="836712"/>
            <a:ext cx="8229600" cy="5640288"/>
          </a:xfrm>
        </p:spPr>
        <p:txBody>
          <a:bodyPr>
            <a:normAutofit fontScale="40000" lnSpcReduction="20000"/>
          </a:bodyPr>
          <a:lstStyle/>
          <a:p>
            <a:pPr marL="0" indent="0" algn="ctr">
              <a:buNone/>
            </a:pPr>
            <a:r>
              <a:rPr lang="es-UY" sz="7500" b="1" dirty="0">
                <a:effectLst>
                  <a:outerShdw blurRad="38100" dist="38100" dir="2700000" algn="tl">
                    <a:srgbClr val="000000">
                      <a:alpha val="43137"/>
                    </a:srgbClr>
                  </a:outerShdw>
                </a:effectLst>
              </a:rPr>
              <a:t>Declaraciones falsas o inexactas y reticencia del asegurado (artículo 46 LS)</a:t>
            </a:r>
          </a:p>
          <a:p>
            <a:pPr algn="just">
              <a:buFont typeface="Wingdings" pitchFamily="2" charset="2"/>
              <a:buChar char="Ø"/>
            </a:pPr>
            <a:endParaRPr lang="es-ES" sz="2800" dirty="0"/>
          </a:p>
          <a:p>
            <a:pPr algn="just">
              <a:buFont typeface="Wingdings" pitchFamily="2" charset="2"/>
              <a:buChar char="Ø"/>
            </a:pPr>
            <a:r>
              <a:rPr lang="es-UY" sz="5500" dirty="0"/>
              <a:t>Particularidades en seguro para las personas (existencia, integridad corporal o salud) artículos 100 y 103: </a:t>
            </a:r>
          </a:p>
          <a:p>
            <a:pPr lvl="1" algn="just">
              <a:buFont typeface="Wingdings" pitchFamily="2" charset="2"/>
              <a:buChar char="Ø"/>
            </a:pPr>
            <a:r>
              <a:rPr lang="es-UY" sz="4500" dirty="0"/>
              <a:t>Prohibición de</a:t>
            </a:r>
            <a:r>
              <a:rPr lang="es-ES" sz="4500" dirty="0"/>
              <a:t> cláusulas que excluyan las enfermedades preexistentes en forma genérica (universalidad de enfermedades no diagnosticadas ni declaradas al momento de la celebración del contrato de seguro).</a:t>
            </a:r>
          </a:p>
          <a:p>
            <a:pPr lvl="1" algn="just">
              <a:buFont typeface="Wingdings" pitchFamily="2" charset="2"/>
              <a:buChar char="Ø"/>
            </a:pPr>
            <a:r>
              <a:rPr lang="es-ES" sz="4500" dirty="0"/>
              <a:t>Deberá demostrarse que la enfermedad está vinculada al siniestro, correspondiendo al asegurador la carga de la prueba. Deberá existir una relación de causalidad clara entre la enfermedad preexistente diagnosticada y el siniestro sufrido por el asegurado.</a:t>
            </a:r>
          </a:p>
          <a:p>
            <a:pPr lvl="1" algn="just">
              <a:buFont typeface="Wingdings" pitchFamily="2" charset="2"/>
              <a:buChar char="Ø"/>
            </a:pPr>
            <a:r>
              <a:rPr lang="es-ES" sz="4500" dirty="0"/>
              <a:t>Transcurridos tres años el asegurador no puede invocar la reticencia, excepto cuando fuere dolosa.</a:t>
            </a:r>
            <a:endParaRPr lang="es-UY" sz="4500" dirty="0"/>
          </a:p>
          <a:p>
            <a:pPr algn="just">
              <a:buFont typeface="Wingdings" pitchFamily="2" charset="2"/>
              <a:buChar char="Ø"/>
            </a:pPr>
            <a:endParaRPr lang="es-UY" sz="2800" dirty="0"/>
          </a:p>
          <a:p>
            <a:pPr algn="just">
              <a:buFont typeface="Wingdings" pitchFamily="2" charset="2"/>
              <a:buChar char="Ø"/>
            </a:pPr>
            <a:r>
              <a:rPr lang="es-UY" sz="5500" dirty="0"/>
              <a:t>La regulación de la reticencia se basa en el hecho de que si el asegurador hubiera sabido la verdad, no hubiera emitido la póliza o la hubiera emitido en condiciones diferentes (por menos monto, por un premio más caro, etc.).</a:t>
            </a:r>
          </a:p>
          <a:p>
            <a:pPr>
              <a:buFont typeface="Wingdings" pitchFamily="2" charset="2"/>
              <a:buChar char="Ø"/>
            </a:pPr>
            <a:endParaRPr lang="es-UY" dirty="0"/>
          </a:p>
        </p:txBody>
      </p:sp>
    </p:spTree>
    <p:extLst>
      <p:ext uri="{BB962C8B-B14F-4D97-AF65-F5344CB8AC3E}">
        <p14:creationId xmlns:p14="http://schemas.microsoft.com/office/powerpoint/2010/main" val="1503509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p:txBody>
      </p:sp>
    </p:spTree>
    <p:extLst>
      <p:ext uri="{BB962C8B-B14F-4D97-AF65-F5344CB8AC3E}">
        <p14:creationId xmlns:p14="http://schemas.microsoft.com/office/powerpoint/2010/main" val="332020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411480" indent="-342900" algn="just">
              <a:buFont typeface="Wingdings" pitchFamily="2" charset="2"/>
              <a:buChar char="Ø"/>
            </a:pPr>
            <a:endParaRPr lang="es-UY" dirty="0"/>
          </a:p>
          <a:p>
            <a:pPr marL="411480" indent="-342900" algn="just">
              <a:buFont typeface="Wingdings" pitchFamily="2" charset="2"/>
              <a:buChar char="Ø"/>
            </a:pPr>
            <a:r>
              <a:rPr lang="es-UY" dirty="0"/>
              <a:t>Contrato por el cual una persona (asegurador) toma a su cargo los riesgos de otra (asegurado) mediante el pago de una prima.</a:t>
            </a:r>
          </a:p>
          <a:p>
            <a:pPr marL="68580" indent="0">
              <a:buNone/>
            </a:pPr>
            <a:endParaRPr lang="es-UY" b="1" dirty="0"/>
          </a:p>
          <a:p>
            <a:pPr algn="just">
              <a:buFont typeface="Wingdings" pitchFamily="2" charset="2"/>
              <a:buChar char="Ø"/>
            </a:pPr>
            <a:r>
              <a:rPr lang="es-UY" dirty="0"/>
              <a:t>Se caracteriza por el desplazamiento del riesgo del patrimonio del asegurado al patrimonio del asegurador.</a:t>
            </a:r>
          </a:p>
          <a:p>
            <a:pPr algn="just">
              <a:buFont typeface="Wingdings" pitchFamily="2" charset="2"/>
              <a:buChar char="Ø"/>
            </a:pPr>
            <a:endParaRPr lang="es-UY" dirty="0"/>
          </a:p>
          <a:p>
            <a:pPr algn="just">
              <a:buFont typeface="Wingdings" pitchFamily="2" charset="2"/>
              <a:buChar char="Ø"/>
            </a:pPr>
            <a:r>
              <a:rPr lang="es-UY" dirty="0"/>
              <a:t>Puede existir un beneficiario que no sea parte del contrato pero que tiene interés en el.</a:t>
            </a:r>
          </a:p>
          <a:p>
            <a:pPr algn="just">
              <a:buFont typeface="Wingdings" pitchFamily="2" charset="2"/>
              <a:buChar char="Ø"/>
            </a:pPr>
            <a:endParaRPr lang="es-UY" dirty="0"/>
          </a:p>
        </p:txBody>
      </p:sp>
    </p:spTree>
    <p:extLst>
      <p:ext uri="{BB962C8B-B14F-4D97-AF65-F5344CB8AC3E}">
        <p14:creationId xmlns:p14="http://schemas.microsoft.com/office/powerpoint/2010/main" val="3773351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28592"/>
          </a:xfrm>
        </p:spPr>
        <p:txBody>
          <a:bodyPr>
            <a:normAutofit fontScale="92500"/>
          </a:bodyPr>
          <a:lstStyle/>
          <a:p>
            <a:pPr marL="68580" indent="0" algn="ctr">
              <a:buNone/>
            </a:pPr>
            <a:r>
              <a:rPr lang="es-UY" sz="3200" b="1" dirty="0">
                <a:effectLst>
                  <a:outerShdw blurRad="38100" dist="38100" dir="2700000" algn="tl">
                    <a:srgbClr val="000000">
                      <a:alpha val="43137"/>
                    </a:srgbClr>
                  </a:outerShdw>
                </a:effectLst>
              </a:rPr>
              <a:t>Características</a:t>
            </a:r>
          </a:p>
          <a:p>
            <a:pPr marL="68580" indent="0" algn="ctr">
              <a:buNone/>
            </a:pPr>
            <a:endParaRPr lang="es-UY" sz="3200" b="1" u="sng" dirty="0">
              <a:effectLst>
                <a:outerShdw blurRad="38100" dist="38100" dir="2700000" algn="tl">
                  <a:srgbClr val="000000">
                    <a:alpha val="43137"/>
                  </a:srgbClr>
                </a:outerShdw>
              </a:effectLst>
            </a:endParaRPr>
          </a:p>
          <a:p>
            <a:pPr algn="just">
              <a:buFont typeface="Wingdings" pitchFamily="2" charset="2"/>
              <a:buChar char="Ø"/>
            </a:pPr>
            <a:r>
              <a:rPr lang="es-UY" dirty="0"/>
              <a:t>Comercialidad (numeral 6 art. 7 </a:t>
            </a:r>
            <a:r>
              <a:rPr lang="es-UY" dirty="0" err="1"/>
              <a:t>C.Com</a:t>
            </a:r>
            <a:r>
              <a:rPr lang="es-UY" dirty="0"/>
              <a:t>.)</a:t>
            </a:r>
          </a:p>
          <a:p>
            <a:pPr algn="just">
              <a:buFont typeface="Wingdings" pitchFamily="2" charset="2"/>
              <a:buChar char="Ø"/>
            </a:pPr>
            <a:r>
              <a:rPr lang="es-UY" dirty="0"/>
              <a:t>Bilateralidad. Impone obligaciones a las dos partes. Asegurado paga premio (prima + impuestos). Asegurador: pago de la retribución (en la mayoría de los casos es una indemnización).</a:t>
            </a:r>
          </a:p>
          <a:p>
            <a:pPr algn="just">
              <a:buFont typeface="Wingdings" pitchFamily="2" charset="2"/>
              <a:buChar char="Ø"/>
            </a:pPr>
            <a:r>
              <a:rPr lang="es-UY" dirty="0"/>
              <a:t>Aleatorio: acontecimiento incierto de ganancia o pérdida.</a:t>
            </a:r>
          </a:p>
          <a:p>
            <a:pPr algn="just">
              <a:buFont typeface="Wingdings" pitchFamily="2" charset="2"/>
              <a:buChar char="Ø"/>
            </a:pPr>
            <a:r>
              <a:rPr lang="es-UY" dirty="0"/>
              <a:t>Oneroso.</a:t>
            </a:r>
          </a:p>
          <a:p>
            <a:pPr algn="just">
              <a:buFont typeface="Wingdings" pitchFamily="2" charset="2"/>
              <a:buChar char="Ø"/>
            </a:pPr>
            <a:r>
              <a:rPr lang="es-UY" dirty="0"/>
              <a:t>Ejecución continuada.</a:t>
            </a:r>
          </a:p>
          <a:p>
            <a:pPr algn="just">
              <a:buFont typeface="Wingdings" pitchFamily="2" charset="2"/>
              <a:buChar char="Ø"/>
            </a:pPr>
            <a:r>
              <a:rPr lang="es-UY" dirty="0"/>
              <a:t>Consensual. Para la ley 19.678 el contrato ya no se perfecciona con el documento escrito denominado póliza. Ahora es consensual (artículo 3).</a:t>
            </a:r>
          </a:p>
          <a:p>
            <a:pPr algn="just">
              <a:buFont typeface="Wingdings" pitchFamily="2" charset="2"/>
              <a:buChar char="Ø"/>
            </a:pPr>
            <a:r>
              <a:rPr lang="es-UY" dirty="0"/>
              <a:t>Especial trascendencia de la buena fe.</a:t>
            </a:r>
          </a:p>
          <a:p>
            <a:pPr lvl="1">
              <a:buFont typeface="Wingdings" pitchFamily="2" charset="2"/>
              <a:buChar char="Ø"/>
            </a:pPr>
            <a:endParaRPr lang="es-UY" dirty="0"/>
          </a:p>
        </p:txBody>
      </p:sp>
    </p:spTree>
    <p:extLst>
      <p:ext uri="{BB962C8B-B14F-4D97-AF65-F5344CB8AC3E}">
        <p14:creationId xmlns:p14="http://schemas.microsoft.com/office/powerpoint/2010/main" val="307404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192688"/>
          </a:xfrm>
        </p:spPr>
        <p:txBody>
          <a:bodyPr>
            <a:normAutofit lnSpcReduction="10000"/>
          </a:bodyPr>
          <a:lstStyle/>
          <a:p>
            <a:pPr marL="1801368" lvl="8" indent="0">
              <a:buNone/>
            </a:pPr>
            <a:endParaRPr lang="es-UY" sz="3200" b="1" u="sng" dirty="0">
              <a:effectLst>
                <a:outerShdw blurRad="38100" dist="38100" dir="2700000" algn="tl">
                  <a:srgbClr val="000000">
                    <a:alpha val="43137"/>
                  </a:srgbClr>
                </a:outerShdw>
              </a:effectLst>
            </a:endParaRPr>
          </a:p>
          <a:p>
            <a:pPr marL="1801368" lvl="8" indent="0">
              <a:buNone/>
            </a:pPr>
            <a:r>
              <a:rPr lang="es-UY" sz="3200" b="1" dirty="0">
                <a:effectLst>
                  <a:outerShdw blurRad="38100" dist="38100" dir="2700000" algn="tl">
                    <a:srgbClr val="000000">
                      <a:alpha val="43137"/>
                    </a:srgbClr>
                  </a:outerShdw>
                </a:effectLst>
              </a:rPr>
              <a:t> Ley de Seguros 19.678 (LS)</a:t>
            </a:r>
          </a:p>
          <a:p>
            <a:pPr marL="1801368" lvl="8" indent="0">
              <a:buNone/>
            </a:pPr>
            <a:endParaRPr lang="es-UY" sz="3200" b="1" u="sng" dirty="0">
              <a:effectLst>
                <a:outerShdw blurRad="38100" dist="38100" dir="2700000" algn="tl">
                  <a:srgbClr val="000000">
                    <a:alpha val="43137"/>
                  </a:srgbClr>
                </a:outerShdw>
              </a:effectLst>
            </a:endParaRPr>
          </a:p>
          <a:p>
            <a:pPr>
              <a:buFont typeface="Wingdings" pitchFamily="2" charset="2"/>
              <a:buChar char="Ø"/>
            </a:pPr>
            <a:r>
              <a:rPr lang="es-UY" dirty="0"/>
              <a:t>Es de orden público.</a:t>
            </a:r>
          </a:p>
          <a:p>
            <a:pPr algn="just">
              <a:buFont typeface="Wingdings" pitchFamily="2" charset="2"/>
              <a:buChar char="Ø"/>
            </a:pPr>
            <a:r>
              <a:rPr lang="es-UY" dirty="0"/>
              <a:t>La regla es que no se puede pactar en contrario, salvo que se establezcan pactos mas beneficiosos para el asegurado.</a:t>
            </a:r>
          </a:p>
          <a:p>
            <a:pPr algn="just">
              <a:buFont typeface="Wingdings" pitchFamily="2" charset="2"/>
              <a:buChar char="Ø"/>
            </a:pPr>
            <a:r>
              <a:rPr lang="es-UY" dirty="0"/>
              <a:t>Es una ley imperativa. No puede ser variada por las partes dado que busca la protección a la parte más débil contractual.</a:t>
            </a:r>
          </a:p>
          <a:p>
            <a:pPr algn="just">
              <a:buFont typeface="Wingdings" pitchFamily="2" charset="2"/>
              <a:buChar char="Ø"/>
            </a:pPr>
            <a:r>
              <a:rPr lang="es-UY" dirty="0"/>
              <a:t>Esto ocasionó algunas críticas.</a:t>
            </a:r>
          </a:p>
          <a:p>
            <a:pPr algn="just">
              <a:buFont typeface="Wingdings" pitchFamily="2" charset="2"/>
              <a:buChar char="Ø"/>
            </a:pPr>
            <a:r>
              <a:rPr lang="es-UY" dirty="0"/>
              <a:t>Si el contrato implica una relación de consumo se aplica ley 17.250.</a:t>
            </a:r>
          </a:p>
          <a:p>
            <a:pPr marL="64008" indent="0" algn="just">
              <a:buNone/>
            </a:pPr>
            <a:r>
              <a:rPr lang="es-UY" dirty="0"/>
              <a:t>	</a:t>
            </a:r>
          </a:p>
        </p:txBody>
      </p:sp>
    </p:spTree>
    <p:extLst>
      <p:ext uri="{BB962C8B-B14F-4D97-AF65-F5344CB8AC3E}">
        <p14:creationId xmlns:p14="http://schemas.microsoft.com/office/powerpoint/2010/main" val="2973249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192688"/>
          </a:xfrm>
        </p:spPr>
        <p:txBody>
          <a:bodyPr>
            <a:normAutofit/>
          </a:bodyPr>
          <a:lstStyle/>
          <a:p>
            <a:pPr algn="just">
              <a:buFont typeface="Wingdings" panose="05000000000000000000" pitchFamily="2" charset="2"/>
              <a:buChar char="Ø"/>
            </a:pPr>
            <a:endParaRPr lang="es-UY" sz="2400" dirty="0"/>
          </a:p>
          <a:p>
            <a:pPr marL="64008" indent="0" algn="ctr">
              <a:buNone/>
            </a:pPr>
            <a:r>
              <a:rPr lang="es-UY" sz="3200" b="1" dirty="0">
                <a:effectLst>
                  <a:outerShdw blurRad="38100" dist="38100" dir="2700000" algn="tl">
                    <a:srgbClr val="000000">
                      <a:alpha val="43137"/>
                    </a:srgbClr>
                  </a:outerShdw>
                </a:effectLst>
              </a:rPr>
              <a:t>Partes del contrato:</a:t>
            </a:r>
          </a:p>
          <a:p>
            <a:pPr marL="64008" indent="0" algn="ctr">
              <a:buNone/>
            </a:pPr>
            <a:endParaRPr lang="es-UY" sz="3200" b="1" u="sng" dirty="0">
              <a:effectLst>
                <a:outerShdw blurRad="38100" dist="38100" dir="2700000" algn="tl">
                  <a:srgbClr val="000000">
                    <a:alpha val="43137"/>
                  </a:srgbClr>
                </a:outerShdw>
              </a:effectLst>
            </a:endParaRPr>
          </a:p>
          <a:p>
            <a:pPr algn="just">
              <a:buFont typeface="Wingdings" pitchFamily="2" charset="2"/>
              <a:buChar char="Ø"/>
            </a:pPr>
            <a:r>
              <a:rPr lang="es-UY" b="1" dirty="0"/>
              <a:t>Asegurador: </a:t>
            </a:r>
            <a:r>
              <a:rPr lang="es-UY" dirty="0"/>
              <a:t>es quien asumen el riesgo, entrega la póliza y paga la indemnización en caso de producirse el siniestro. Tiene derecho al cobro de la prima.</a:t>
            </a:r>
          </a:p>
          <a:p>
            <a:pPr algn="just">
              <a:buFont typeface="Wingdings" pitchFamily="2" charset="2"/>
              <a:buChar char="Ø"/>
            </a:pPr>
            <a:endParaRPr lang="es-UY" b="1" dirty="0"/>
          </a:p>
          <a:p>
            <a:pPr algn="just">
              <a:buFont typeface="Wingdings" pitchFamily="2" charset="2"/>
              <a:buChar char="Ø"/>
            </a:pPr>
            <a:r>
              <a:rPr lang="es-UY" b="1" dirty="0"/>
              <a:t>Asegurado (tomador)</a:t>
            </a:r>
            <a:r>
              <a:rPr lang="es-UY" dirty="0"/>
              <a:t>: es la persona física o jurídica que posee un interés asegurable en la cosa objeto del seguro.</a:t>
            </a:r>
          </a:p>
          <a:p>
            <a:pPr algn="just">
              <a:buFont typeface="Wingdings" pitchFamily="2" charset="2"/>
              <a:buChar char="Ø"/>
            </a:pPr>
            <a:endParaRPr lang="es-UY" b="1" dirty="0"/>
          </a:p>
          <a:p>
            <a:pPr algn="just">
              <a:buFont typeface="Wingdings" pitchFamily="2" charset="2"/>
              <a:buChar char="Ø"/>
            </a:pPr>
            <a:r>
              <a:rPr lang="es-UY" b="1" dirty="0"/>
              <a:t>Beneficiario: </a:t>
            </a:r>
            <a:r>
              <a:rPr lang="es-UY" dirty="0"/>
              <a:t>no es parte del contrato, pero, es quien recibe la prestación debida por el asegurador en caso de ocurrencia del siniestro.</a:t>
            </a:r>
          </a:p>
          <a:p>
            <a:pPr marL="406908" indent="-342900" algn="just">
              <a:buFont typeface="Wingdings" pitchFamily="2" charset="2"/>
              <a:buChar char="Ø"/>
            </a:pPr>
            <a:endParaRPr lang="es-VE" dirty="0"/>
          </a:p>
        </p:txBody>
      </p:sp>
    </p:spTree>
    <p:extLst>
      <p:ext uri="{BB962C8B-B14F-4D97-AF65-F5344CB8AC3E}">
        <p14:creationId xmlns:p14="http://schemas.microsoft.com/office/powerpoint/2010/main" val="1186052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192688"/>
          </a:xfrm>
        </p:spPr>
        <p:txBody>
          <a:bodyPr>
            <a:normAutofit fontScale="92500"/>
          </a:bodyPr>
          <a:lstStyle/>
          <a:p>
            <a:pPr marL="0" indent="0" algn="ctr">
              <a:buNone/>
            </a:pPr>
            <a:endParaRPr lang="es-UY" sz="3500" b="1" u="sng" dirty="0">
              <a:effectLst>
                <a:outerShdw blurRad="38100" dist="38100" dir="2700000" algn="tl">
                  <a:srgbClr val="000000">
                    <a:alpha val="43137"/>
                  </a:srgbClr>
                </a:outerShdw>
              </a:effectLst>
            </a:endParaRPr>
          </a:p>
          <a:p>
            <a:pPr marL="0" indent="0" algn="ctr">
              <a:buNone/>
            </a:pPr>
            <a:r>
              <a:rPr lang="es-UY" sz="3500" b="1" dirty="0">
                <a:effectLst>
                  <a:outerShdw blurRad="38100" dist="38100" dir="2700000" algn="tl">
                    <a:srgbClr val="000000">
                      <a:alpha val="43137"/>
                    </a:srgbClr>
                  </a:outerShdw>
                </a:effectLst>
              </a:rPr>
              <a:t>Elementos del contrato</a:t>
            </a:r>
          </a:p>
          <a:p>
            <a:pPr marL="0" indent="0" algn="ctr">
              <a:buNone/>
            </a:pPr>
            <a:endParaRPr lang="es-UY" sz="2000" b="1" u="sng" dirty="0">
              <a:effectLst>
                <a:outerShdw blurRad="38100" dist="38100" dir="2700000" algn="tl">
                  <a:srgbClr val="000000">
                    <a:alpha val="43137"/>
                  </a:srgbClr>
                </a:outerShdw>
              </a:effectLst>
            </a:endParaRPr>
          </a:p>
          <a:p>
            <a:pPr algn="just">
              <a:buFont typeface="Wingdings" pitchFamily="2" charset="2"/>
              <a:buChar char="Ø"/>
            </a:pPr>
            <a:r>
              <a:rPr lang="es-UY" sz="3000" b="1" dirty="0"/>
              <a:t>Riesgo (artículo 5 y 14): </a:t>
            </a:r>
          </a:p>
          <a:p>
            <a:pPr lvl="2" algn="just">
              <a:buFont typeface="Wingdings" pitchFamily="2" charset="2"/>
              <a:buChar char="Ø"/>
            </a:pPr>
            <a:r>
              <a:rPr lang="es-UY" sz="2000" dirty="0"/>
              <a:t>para parte de la doctrina es el objeto del propio contrato;</a:t>
            </a:r>
          </a:p>
          <a:p>
            <a:pPr lvl="2" algn="just">
              <a:buFont typeface="Wingdings" pitchFamily="2" charset="2"/>
              <a:buChar char="Ø"/>
            </a:pPr>
            <a:r>
              <a:rPr lang="es-UY" sz="2000" dirty="0"/>
              <a:t>acontecimiento incierto y futuro que determina la contratación del seguro. Es la probabilidad de que se produzca un acontecimiento;</a:t>
            </a:r>
          </a:p>
          <a:p>
            <a:pPr lvl="2" algn="just">
              <a:buFont typeface="Wingdings" pitchFamily="2" charset="2"/>
              <a:buChar char="Ø"/>
            </a:pPr>
            <a:r>
              <a:rPr lang="es-UY" sz="2000" dirty="0"/>
              <a:t>el asegurado paga un premio por la cobertura de sus riesgos y el asegurador recibe la suma por la cobertura y su eventual indemnización.</a:t>
            </a:r>
          </a:p>
          <a:p>
            <a:pPr lvl="2" algn="just">
              <a:buFont typeface="Wingdings" pitchFamily="2" charset="2"/>
              <a:buChar char="Ø"/>
            </a:pPr>
            <a:r>
              <a:rPr lang="es-UY" sz="2000" dirty="0"/>
              <a:t>en función del riesgo se fija la prima a pagar por el asegurado.</a:t>
            </a:r>
          </a:p>
          <a:p>
            <a:pPr lvl="2" algn="just">
              <a:buFont typeface="Wingdings" pitchFamily="2" charset="2"/>
              <a:buChar char="Ø"/>
            </a:pPr>
            <a:r>
              <a:rPr lang="es-UY" sz="2000" dirty="0"/>
              <a:t>en todo seguro hay riesgo pero no siempre ha de producirse el siniestro.</a:t>
            </a:r>
          </a:p>
          <a:p>
            <a:pPr lvl="2" algn="just">
              <a:buFont typeface="Wingdings" pitchFamily="2" charset="2"/>
              <a:buChar char="Ø"/>
            </a:pPr>
            <a:r>
              <a:rPr lang="es-UY" sz="2000" dirty="0"/>
              <a:t>no todos los riesgos son asegurables, para que se puede asegurar debe ser posible, con incertidumbre de la existencia, fortuito (no puede depender de la voluntad de las partes), futuro, medible, resultante de operaciones lícitas</a:t>
            </a:r>
            <a:r>
              <a:rPr lang="es-UY" dirty="0"/>
              <a:t>.</a:t>
            </a:r>
          </a:p>
          <a:p>
            <a:pPr algn="just">
              <a:buFont typeface="Wingdings" panose="05000000000000000000" pitchFamily="2" charset="2"/>
              <a:buChar char="Ø"/>
            </a:pPr>
            <a:endParaRPr lang="es-UY" sz="2400" dirty="0"/>
          </a:p>
        </p:txBody>
      </p:sp>
    </p:spTree>
    <p:extLst>
      <p:ext uri="{BB962C8B-B14F-4D97-AF65-F5344CB8AC3E}">
        <p14:creationId xmlns:p14="http://schemas.microsoft.com/office/powerpoint/2010/main" val="4267662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marL="0" indent="0" algn="ctr">
              <a:buNone/>
            </a:pPr>
            <a:r>
              <a:rPr lang="es-UY" sz="3100" b="1" dirty="0">
                <a:effectLst>
                  <a:outerShdw blurRad="38100" dist="38100" dir="2700000" algn="tl">
                    <a:srgbClr val="000000">
                      <a:alpha val="43137"/>
                    </a:srgbClr>
                  </a:outerShdw>
                </a:effectLst>
              </a:rPr>
              <a:t>Elementos del contrato</a:t>
            </a:r>
          </a:p>
          <a:p>
            <a:pPr marL="0" indent="0" algn="just">
              <a:buNone/>
            </a:pPr>
            <a:endParaRPr lang="es-UY" b="1" dirty="0"/>
          </a:p>
          <a:p>
            <a:pPr algn="just">
              <a:buFont typeface="Wingdings" pitchFamily="2" charset="2"/>
              <a:buChar char="Ø"/>
            </a:pPr>
            <a:r>
              <a:rPr lang="es-UY" sz="3000" b="1" dirty="0"/>
              <a:t>Riesgo (artículo 5 y 14): </a:t>
            </a:r>
          </a:p>
          <a:p>
            <a:pPr lvl="1" algn="just">
              <a:buFont typeface="Wingdings" pitchFamily="2" charset="2"/>
              <a:buChar char="Ø"/>
            </a:pPr>
            <a:r>
              <a:rPr lang="es-UY" dirty="0"/>
              <a:t>el riesgo asegurado solo ampara los riesgos descriptos en la póliza con las limitaciones y exclusiones que establezca;</a:t>
            </a:r>
          </a:p>
          <a:p>
            <a:pPr lvl="1" algn="just">
              <a:buFont typeface="Wingdings" pitchFamily="2" charset="2"/>
              <a:buChar char="Ø"/>
            </a:pPr>
            <a:r>
              <a:rPr lang="es-UY" dirty="0"/>
              <a:t>en la póliza los riesgos excluidos deben ser informados en forma clara, precisa y suficiente;</a:t>
            </a:r>
          </a:p>
          <a:p>
            <a:pPr lvl="1" algn="just">
              <a:buFont typeface="Wingdings" pitchFamily="2" charset="2"/>
              <a:buChar char="Ø"/>
            </a:pPr>
            <a:r>
              <a:rPr lang="es-UY" dirty="0"/>
              <a:t>disminución del riesgo, artículo 17;</a:t>
            </a:r>
          </a:p>
          <a:p>
            <a:pPr lvl="1" algn="just">
              <a:buFont typeface="Wingdings" pitchFamily="2" charset="2"/>
              <a:buChar char="Ø"/>
            </a:pPr>
            <a:r>
              <a:rPr lang="es-UY" dirty="0"/>
              <a:t>agravamiento del riesgo es toda circunstancia que si hubiera existido al tiempo de la celebración del contrato hubiera modificado sus condiciones. El asegurado debe comunicarlas inmediatamente;</a:t>
            </a:r>
          </a:p>
          <a:p>
            <a:pPr lvl="1" algn="just">
              <a:buFont typeface="Wingdings" pitchFamily="2" charset="2"/>
              <a:buChar char="Ø"/>
            </a:pPr>
            <a:r>
              <a:rPr lang="es-UY" dirty="0"/>
              <a:t>deben ser modificaciones trascendentales.</a:t>
            </a:r>
          </a:p>
          <a:p>
            <a:pPr lvl="1" algn="just">
              <a:buFont typeface="Wingdings" pitchFamily="2" charset="2"/>
              <a:buChar char="Ø"/>
            </a:pPr>
            <a:r>
              <a:rPr lang="es-UY" dirty="0"/>
              <a:t>agravamiento en hipótesis de siniestro artículo 20.</a:t>
            </a:r>
          </a:p>
          <a:p>
            <a:pPr lvl="2" algn="just">
              <a:buFont typeface="Wingdings" pitchFamily="2" charset="2"/>
              <a:buChar char="Ø"/>
            </a:pPr>
            <a:endParaRPr lang="es-UY" dirty="0"/>
          </a:p>
        </p:txBody>
      </p:sp>
    </p:spTree>
    <p:extLst>
      <p:ext uri="{BB962C8B-B14F-4D97-AF65-F5344CB8AC3E}">
        <p14:creationId xmlns:p14="http://schemas.microsoft.com/office/powerpoint/2010/main" val="398066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marL="0" indent="0" algn="ctr">
              <a:lnSpc>
                <a:spcPct val="90000"/>
              </a:lnSpc>
              <a:buNone/>
            </a:pPr>
            <a:r>
              <a:rPr lang="es-UY" sz="3100" b="1" dirty="0">
                <a:effectLst>
                  <a:outerShdw blurRad="38100" dist="38100" dir="2700000" algn="tl">
                    <a:srgbClr val="000000">
                      <a:alpha val="43137"/>
                    </a:srgbClr>
                  </a:outerShdw>
                </a:effectLst>
              </a:rPr>
              <a:t>Elementos del contrato</a:t>
            </a:r>
          </a:p>
          <a:p>
            <a:pPr marL="0" indent="0" algn="just">
              <a:lnSpc>
                <a:spcPct val="90000"/>
              </a:lnSpc>
              <a:buNone/>
            </a:pPr>
            <a:endParaRPr lang="es-UY" sz="2200" b="1" dirty="0"/>
          </a:p>
          <a:p>
            <a:pPr algn="just">
              <a:lnSpc>
                <a:spcPct val="90000"/>
              </a:lnSpc>
              <a:buFont typeface="Wingdings" pitchFamily="2" charset="2"/>
              <a:buChar char="Ø"/>
            </a:pPr>
            <a:r>
              <a:rPr lang="es-UY" sz="2800" b="1" dirty="0"/>
              <a:t>Premio</a:t>
            </a:r>
            <a:r>
              <a:rPr lang="es-UY" sz="3200" b="1" dirty="0"/>
              <a:t>:</a:t>
            </a:r>
          </a:p>
          <a:p>
            <a:pPr lvl="1" algn="just">
              <a:lnSpc>
                <a:spcPct val="90000"/>
              </a:lnSpc>
              <a:buFont typeface="Wingdings" pitchFamily="2" charset="2"/>
              <a:buChar char="Ø"/>
            </a:pPr>
            <a:r>
              <a:rPr lang="es-UY" sz="2400" dirty="0"/>
              <a:t>el premio es la prima más los impuestos que paga el asegurado;</a:t>
            </a:r>
          </a:p>
          <a:p>
            <a:pPr lvl="1" algn="just">
              <a:lnSpc>
                <a:spcPct val="90000"/>
              </a:lnSpc>
              <a:buFont typeface="Wingdings" pitchFamily="2" charset="2"/>
              <a:buChar char="Ø"/>
            </a:pPr>
            <a:r>
              <a:rPr lang="es-UY" sz="2400" dirty="0"/>
              <a:t>el asegurado se obliga a pagar el premio en las condiciones y en el momento determinado en el póliza;</a:t>
            </a:r>
          </a:p>
          <a:p>
            <a:pPr lvl="1" algn="just">
              <a:lnSpc>
                <a:spcPct val="90000"/>
              </a:lnSpc>
              <a:buFont typeface="Wingdings" pitchFamily="2" charset="2"/>
              <a:buChar char="Ø"/>
            </a:pPr>
            <a:r>
              <a:rPr lang="es-UY" sz="2400" dirty="0"/>
              <a:t>el premio es la contraprestación que paga el asegurado por la cobertura de su riesgo;</a:t>
            </a:r>
          </a:p>
          <a:p>
            <a:pPr lvl="1" algn="just">
              <a:lnSpc>
                <a:spcPct val="90000"/>
              </a:lnSpc>
              <a:buFont typeface="Wingdings" pitchFamily="2" charset="2"/>
              <a:buChar char="Ø"/>
            </a:pPr>
            <a:r>
              <a:rPr lang="es-UY" sz="2400" dirty="0"/>
              <a:t>la prima se fija en rigurosa correlación con el riesgo asumido. </a:t>
            </a:r>
          </a:p>
          <a:p>
            <a:pPr algn="just"/>
            <a:endParaRPr lang="es-UY" dirty="0"/>
          </a:p>
          <a:p>
            <a:pPr algn="just"/>
            <a:endParaRPr lang="es-UY" dirty="0"/>
          </a:p>
          <a:p>
            <a:pPr algn="just"/>
            <a:endParaRPr lang="es-UY" dirty="0"/>
          </a:p>
          <a:p>
            <a:pPr algn="just">
              <a:buFont typeface="Wingdings" pitchFamily="2" charset="2"/>
              <a:buChar char="Ø"/>
            </a:pPr>
            <a:endParaRPr lang="es-UY" dirty="0"/>
          </a:p>
          <a:p>
            <a:pPr algn="just">
              <a:buFont typeface="Wingdings" pitchFamily="2" charset="2"/>
              <a:buChar char="Ø"/>
            </a:pPr>
            <a:endParaRPr lang="es-UY" dirty="0"/>
          </a:p>
        </p:txBody>
      </p:sp>
    </p:spTree>
    <p:extLst>
      <p:ext uri="{BB962C8B-B14F-4D97-AF65-F5344CB8AC3E}">
        <p14:creationId xmlns:p14="http://schemas.microsoft.com/office/powerpoint/2010/main" val="2301750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40288"/>
          </a:xfrm>
        </p:spPr>
        <p:txBody>
          <a:bodyPr>
            <a:normAutofit/>
          </a:bodyPr>
          <a:lstStyle/>
          <a:p>
            <a:pPr marL="0" indent="0" algn="ctr">
              <a:buNone/>
            </a:pPr>
            <a:r>
              <a:rPr lang="es-UY" sz="3200" b="1" dirty="0">
                <a:effectLst>
                  <a:outerShdw blurRad="38100" dist="38100" dir="2700000" algn="tl">
                    <a:srgbClr val="000000">
                      <a:alpha val="43137"/>
                    </a:srgbClr>
                  </a:outerShdw>
                </a:effectLst>
              </a:rPr>
              <a:t>Elementos del contrato</a:t>
            </a:r>
          </a:p>
          <a:p>
            <a:pPr marL="0" indent="0" algn="ctr">
              <a:buNone/>
            </a:pPr>
            <a:endParaRPr lang="es-UY" sz="3200" b="1" dirty="0">
              <a:effectLst>
                <a:outerShdw blurRad="38100" dist="38100" dir="2700000" algn="tl">
                  <a:srgbClr val="000000">
                    <a:alpha val="43137"/>
                  </a:srgbClr>
                </a:outerShdw>
              </a:effectLst>
            </a:endParaRPr>
          </a:p>
          <a:p>
            <a:pPr algn="just">
              <a:buFont typeface="Wingdings" pitchFamily="2" charset="2"/>
              <a:buChar char="Ø"/>
            </a:pPr>
            <a:r>
              <a:rPr lang="es-UY" sz="3000" b="1" dirty="0"/>
              <a:t>Cosa asegurada: </a:t>
            </a:r>
          </a:p>
          <a:p>
            <a:pPr lvl="1" algn="just">
              <a:buFont typeface="Wingdings" pitchFamily="2" charset="2"/>
              <a:buChar char="Ø"/>
            </a:pPr>
            <a:r>
              <a:rPr lang="es-UY" sz="2400" dirty="0"/>
              <a:t>cualquier bien (concepto amplio): corporal o incorporal.</a:t>
            </a:r>
          </a:p>
          <a:p>
            <a:pPr lvl="1" algn="just">
              <a:buFont typeface="Wingdings" pitchFamily="2" charset="2"/>
              <a:buChar char="Ø"/>
            </a:pPr>
            <a:r>
              <a:rPr lang="es-UY" sz="2400" dirty="0"/>
              <a:t>puede ser la responsabilidad civil, solvencia o incluso la vida.</a:t>
            </a:r>
          </a:p>
          <a:p>
            <a:pPr lvl="1" algn="just">
              <a:buFont typeface="Wingdings" pitchFamily="2" charset="2"/>
              <a:buChar char="Ø"/>
            </a:pPr>
            <a:r>
              <a:rPr lang="es-UY" sz="2400" dirty="0"/>
              <a:t>la cosa asegurada debe tener valor estimable en dinero.</a:t>
            </a:r>
          </a:p>
          <a:p>
            <a:pPr algn="just">
              <a:buFont typeface="Wingdings" pitchFamily="2" charset="2"/>
              <a:buChar char="Ø"/>
            </a:pPr>
            <a:endParaRPr lang="es-UY" dirty="0"/>
          </a:p>
        </p:txBody>
      </p:sp>
    </p:spTree>
    <p:extLst>
      <p:ext uri="{BB962C8B-B14F-4D97-AF65-F5344CB8AC3E}">
        <p14:creationId xmlns:p14="http://schemas.microsoft.com/office/powerpoint/2010/main" val="419816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2069</TotalTime>
  <Words>1614</Words>
  <Application>Microsoft Office PowerPoint</Application>
  <PresentationFormat>Presentación en pantalla (4:3)</PresentationFormat>
  <Paragraphs>158</Paragraphs>
  <Slides>19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19</vt:i4>
      </vt:variant>
    </vt:vector>
  </HeadingPairs>
  <TitlesOfParts>
    <vt:vector size="23" baseType="lpstr">
      <vt:lpstr>Arial</vt:lpstr>
      <vt:lpstr>Calibri</vt:lpstr>
      <vt:lpstr>Wingdings</vt:lpstr>
      <vt:lpstr>Claridad</vt:lpstr>
      <vt:lpstr>                                           Contrato de SEGURO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MACHADO MARTINEZ Virginia</cp:lastModifiedBy>
  <cp:revision>161</cp:revision>
  <dcterms:created xsi:type="dcterms:W3CDTF">2017-06-07T22:24:11Z</dcterms:created>
  <dcterms:modified xsi:type="dcterms:W3CDTF">2025-11-11T15:17:47Z</dcterms:modified>
</cp:coreProperties>
</file>