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notesMasterIdLst>
    <p:notesMasterId r:id="rId24"/>
  </p:notesMasterIdLst>
  <p:sldIdLst>
    <p:sldId id="256" r:id="rId2"/>
    <p:sldId id="259" r:id="rId3"/>
    <p:sldId id="310" r:id="rId4"/>
    <p:sldId id="311" r:id="rId5"/>
    <p:sldId id="312" r:id="rId6"/>
    <p:sldId id="313" r:id="rId7"/>
    <p:sldId id="314" r:id="rId8"/>
    <p:sldId id="315" r:id="rId9"/>
    <p:sldId id="317" r:id="rId10"/>
    <p:sldId id="318" r:id="rId11"/>
    <p:sldId id="319" r:id="rId12"/>
    <p:sldId id="320" r:id="rId13"/>
    <p:sldId id="321" r:id="rId14"/>
    <p:sldId id="322" r:id="rId15"/>
    <p:sldId id="306" r:id="rId16"/>
    <p:sldId id="323" r:id="rId17"/>
    <p:sldId id="324" r:id="rId18"/>
    <p:sldId id="325" r:id="rId19"/>
    <p:sldId id="326" r:id="rId20"/>
    <p:sldId id="327" r:id="rId21"/>
    <p:sldId id="328" r:id="rId22"/>
    <p:sldId id="286" r:id="rId23"/>
  </p:sldIdLst>
  <p:sldSz cx="9144000" cy="6858000" type="screen4x3"/>
  <p:notesSz cx="6858000" cy="9144000"/>
  <p:defaultTextStyle>
    <a:defPPr>
      <a:defRPr lang="es-V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32" autoAdjust="0"/>
    <p:restoredTop sz="94635" autoAdjust="0"/>
  </p:normalViewPr>
  <p:slideViewPr>
    <p:cSldViewPr>
      <p:cViewPr varScale="1">
        <p:scale>
          <a:sx n="69" d="100"/>
          <a:sy n="69" d="100"/>
        </p:scale>
        <p:origin x="1410"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VE"/>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732850E-3A22-4042-B708-0F14740D8480}" type="datetimeFigureOut">
              <a:rPr lang="es-VE" smtClean="0"/>
              <a:t>9/11/2025</a:t>
            </a:fld>
            <a:endParaRPr lang="es-VE"/>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VE"/>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VE"/>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VE"/>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E3000B8-24A4-4BC0-A4F3-84524C9B2F43}" type="slidenum">
              <a:rPr lang="es-VE" smtClean="0"/>
              <a:t>‹Nº›</a:t>
            </a:fld>
            <a:endParaRPr lang="es-VE"/>
          </a:p>
        </p:txBody>
      </p:sp>
    </p:spTree>
    <p:extLst>
      <p:ext uri="{BB962C8B-B14F-4D97-AF65-F5344CB8AC3E}">
        <p14:creationId xmlns:p14="http://schemas.microsoft.com/office/powerpoint/2010/main" val="6124893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UY" dirty="0"/>
          </a:p>
        </p:txBody>
      </p:sp>
      <p:sp>
        <p:nvSpPr>
          <p:cNvPr id="4" name="Marcador de número de diapositiva 3"/>
          <p:cNvSpPr>
            <a:spLocks noGrp="1"/>
          </p:cNvSpPr>
          <p:nvPr>
            <p:ph type="sldNum" sz="quarter" idx="10"/>
          </p:nvPr>
        </p:nvSpPr>
        <p:spPr/>
        <p:txBody>
          <a:bodyPr/>
          <a:lstStyle/>
          <a:p>
            <a:fld id="{BE3000B8-24A4-4BC0-A4F3-84524C9B2F43}" type="slidenum">
              <a:rPr lang="es-VE" smtClean="0"/>
              <a:t>15</a:t>
            </a:fld>
            <a:endParaRPr lang="es-VE"/>
          </a:p>
        </p:txBody>
      </p:sp>
    </p:spTree>
    <p:extLst>
      <p:ext uri="{BB962C8B-B14F-4D97-AF65-F5344CB8AC3E}">
        <p14:creationId xmlns:p14="http://schemas.microsoft.com/office/powerpoint/2010/main" val="402119228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0"/>
            <a:ext cx="7848600" cy="1927225"/>
          </a:xfrm>
        </p:spPr>
        <p:txBody>
          <a:bodyPr anchor="b">
            <a:noAutofit/>
          </a:bodyPr>
          <a:lstStyle>
            <a:lvl1pPr>
              <a:defRPr sz="5400" cap="all" baseline="0"/>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p>
            <a:fld id="{A43D9EA9-3A6A-4480-B4A0-DD2CF456BC85}" type="datetime1">
              <a:rPr lang="es-VE" smtClean="0"/>
              <a:t>9/11/2025</a:t>
            </a:fld>
            <a:endParaRPr lang="es-VE"/>
          </a:p>
        </p:txBody>
      </p:sp>
      <p:sp>
        <p:nvSpPr>
          <p:cNvPr id="5" name="Footer Placeholder 4"/>
          <p:cNvSpPr>
            <a:spLocks noGrp="1"/>
          </p:cNvSpPr>
          <p:nvPr>
            <p:ph type="ftr" sz="quarter" idx="11"/>
          </p:nvPr>
        </p:nvSpPr>
        <p:spPr/>
        <p:txBody>
          <a:bodyPr/>
          <a:lstStyle/>
          <a:p>
            <a:endParaRPr lang="es-VE"/>
          </a:p>
        </p:txBody>
      </p:sp>
      <p:sp>
        <p:nvSpPr>
          <p:cNvPr id="6" name="Slide Number Placeholder 5"/>
          <p:cNvSpPr>
            <a:spLocks noGrp="1"/>
          </p:cNvSpPr>
          <p:nvPr>
            <p:ph type="sldNum" sz="quarter" idx="12"/>
          </p:nvPr>
        </p:nvSpPr>
        <p:spPr/>
        <p:txBody>
          <a:bodyPr/>
          <a:lstStyle/>
          <a:p>
            <a:fld id="{A24CD056-F091-4204-9A17-0B1631C67F85}" type="slidenum">
              <a:rPr lang="es-VE" smtClean="0"/>
              <a:t>‹Nº›</a:t>
            </a:fld>
            <a:endParaRPr lang="es-VE"/>
          </a:p>
        </p:txBody>
      </p:sp>
      <p:cxnSp>
        <p:nvCxnSpPr>
          <p:cNvPr id="8" name="Straight Connector 7"/>
          <p:cNvCxnSpPr/>
          <p:nvPr/>
        </p:nvCxnSpPr>
        <p:spPr>
          <a:xfrm>
            <a:off x="685800" y="3398520"/>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a:p>
        </p:txBody>
      </p:sp>
      <p:sp>
        <p:nvSpPr>
          <p:cNvPr id="3" name="Vertical Text Placeholder 2"/>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4" name="Date Placeholder 3"/>
          <p:cNvSpPr>
            <a:spLocks noGrp="1"/>
          </p:cNvSpPr>
          <p:nvPr>
            <p:ph type="dt" sz="half" idx="10"/>
          </p:nvPr>
        </p:nvSpPr>
        <p:spPr/>
        <p:txBody>
          <a:bodyPr/>
          <a:lstStyle/>
          <a:p>
            <a:fld id="{9EB72E34-7462-4E7F-B929-8F12823A140B}" type="datetime1">
              <a:rPr lang="es-VE" smtClean="0"/>
              <a:t>9/11/2025</a:t>
            </a:fld>
            <a:endParaRPr lang="es-VE"/>
          </a:p>
        </p:txBody>
      </p:sp>
      <p:sp>
        <p:nvSpPr>
          <p:cNvPr id="5" name="Footer Placeholder 4"/>
          <p:cNvSpPr>
            <a:spLocks noGrp="1"/>
          </p:cNvSpPr>
          <p:nvPr>
            <p:ph type="ftr" sz="quarter" idx="11"/>
          </p:nvPr>
        </p:nvSpPr>
        <p:spPr/>
        <p:txBody>
          <a:bodyPr/>
          <a:lstStyle/>
          <a:p>
            <a:endParaRPr lang="es-VE"/>
          </a:p>
        </p:txBody>
      </p:sp>
      <p:sp>
        <p:nvSpPr>
          <p:cNvPr id="6" name="Slide Number Placeholder 5"/>
          <p:cNvSpPr>
            <a:spLocks noGrp="1"/>
          </p:cNvSpPr>
          <p:nvPr>
            <p:ph type="sldNum" sz="quarter" idx="12"/>
          </p:nvPr>
        </p:nvSpPr>
        <p:spPr/>
        <p:txBody>
          <a:bodyPr/>
          <a:lstStyle/>
          <a:p>
            <a:fld id="{A24CD056-F091-4204-9A17-0B1631C67F85}" type="slidenum">
              <a:rPr lang="es-VE" smtClean="0"/>
              <a:t>‹Nº›</a:t>
            </a:fld>
            <a:endParaRPr lang="es-V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029ACD53-2F42-4CE7-BB36-A23AB7C450B5}" type="datetime1">
              <a:rPr lang="es-VE" smtClean="0"/>
              <a:t>9/11/2025</a:t>
            </a:fld>
            <a:endParaRPr lang="es-VE"/>
          </a:p>
        </p:txBody>
      </p:sp>
      <p:sp>
        <p:nvSpPr>
          <p:cNvPr id="5" name="Footer Placeholder 4"/>
          <p:cNvSpPr>
            <a:spLocks noGrp="1"/>
          </p:cNvSpPr>
          <p:nvPr>
            <p:ph type="ftr" sz="quarter" idx="11"/>
          </p:nvPr>
        </p:nvSpPr>
        <p:spPr/>
        <p:txBody>
          <a:bodyPr/>
          <a:lstStyle/>
          <a:p>
            <a:endParaRPr lang="es-VE"/>
          </a:p>
        </p:txBody>
      </p:sp>
      <p:sp>
        <p:nvSpPr>
          <p:cNvPr id="6" name="Slide Number Placeholder 5"/>
          <p:cNvSpPr>
            <a:spLocks noGrp="1"/>
          </p:cNvSpPr>
          <p:nvPr>
            <p:ph type="sldNum" sz="quarter" idx="12"/>
          </p:nvPr>
        </p:nvSpPr>
        <p:spPr/>
        <p:txBody>
          <a:bodyPr/>
          <a:lstStyle/>
          <a:p>
            <a:fld id="{A24CD056-F091-4204-9A17-0B1631C67F85}" type="slidenum">
              <a:rPr lang="es-VE" smtClean="0"/>
              <a:t>‹Nº›</a:t>
            </a:fld>
            <a:endParaRPr lang="es-V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a:p>
        </p:txBody>
      </p:sp>
      <p:sp>
        <p:nvSpPr>
          <p:cNvPr id="3" name="Content Placeholder 2"/>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4" name="Date Placeholder 3"/>
          <p:cNvSpPr>
            <a:spLocks noGrp="1"/>
          </p:cNvSpPr>
          <p:nvPr>
            <p:ph type="dt" sz="half" idx="10"/>
          </p:nvPr>
        </p:nvSpPr>
        <p:spPr/>
        <p:txBody>
          <a:bodyPr/>
          <a:lstStyle/>
          <a:p>
            <a:fld id="{3F41871B-9EDE-40DB-8AF8-69D4C6D1F1EA}" type="datetime1">
              <a:rPr lang="es-VE" smtClean="0"/>
              <a:t>9/11/2025</a:t>
            </a:fld>
            <a:endParaRPr lang="es-VE"/>
          </a:p>
        </p:txBody>
      </p:sp>
      <p:sp>
        <p:nvSpPr>
          <p:cNvPr id="5" name="Footer Placeholder 4"/>
          <p:cNvSpPr>
            <a:spLocks noGrp="1"/>
          </p:cNvSpPr>
          <p:nvPr>
            <p:ph type="ftr" sz="quarter" idx="11"/>
          </p:nvPr>
        </p:nvSpPr>
        <p:spPr/>
        <p:txBody>
          <a:bodyPr/>
          <a:lstStyle/>
          <a:p>
            <a:endParaRPr lang="es-VE"/>
          </a:p>
        </p:txBody>
      </p:sp>
      <p:sp>
        <p:nvSpPr>
          <p:cNvPr id="6" name="Slide Number Placeholder 5"/>
          <p:cNvSpPr>
            <a:spLocks noGrp="1"/>
          </p:cNvSpPr>
          <p:nvPr>
            <p:ph type="sldNum" sz="quarter" idx="12"/>
          </p:nvPr>
        </p:nvSpPr>
        <p:spPr/>
        <p:txBody>
          <a:bodyPr/>
          <a:lstStyle/>
          <a:p>
            <a:fld id="{A24CD056-F091-4204-9A17-0B1631C67F85}" type="slidenum">
              <a:rPr lang="es-VE" smtClean="0"/>
              <a:t>‹Nº›</a:t>
            </a:fld>
            <a:endParaRPr lang="es-V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0"/>
            <a:ext cx="7772400" cy="2200275"/>
          </a:xfrm>
        </p:spPr>
        <p:txBody>
          <a:bodyPr anchor="b">
            <a:normAutofit/>
          </a:bodyPr>
          <a:lstStyle>
            <a:lvl1pPr algn="l">
              <a:defRPr sz="4800" b="0" cap="all"/>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722313" y="4626864"/>
            <a:ext cx="7772400" cy="1500187"/>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el estilo de texto del patrón</a:t>
            </a:r>
          </a:p>
        </p:txBody>
      </p:sp>
      <p:sp>
        <p:nvSpPr>
          <p:cNvPr id="4" name="Date Placeholder 3"/>
          <p:cNvSpPr>
            <a:spLocks noGrp="1"/>
          </p:cNvSpPr>
          <p:nvPr>
            <p:ph type="dt" sz="half" idx="10"/>
          </p:nvPr>
        </p:nvSpPr>
        <p:spPr/>
        <p:txBody>
          <a:bodyPr/>
          <a:lstStyle/>
          <a:p>
            <a:fld id="{482F503B-B857-43C2-843D-977E555EA148}" type="datetime1">
              <a:rPr lang="es-VE" smtClean="0"/>
              <a:t>9/11/2025</a:t>
            </a:fld>
            <a:endParaRPr lang="es-VE"/>
          </a:p>
        </p:txBody>
      </p:sp>
      <p:sp>
        <p:nvSpPr>
          <p:cNvPr id="5" name="Footer Placeholder 4"/>
          <p:cNvSpPr>
            <a:spLocks noGrp="1"/>
          </p:cNvSpPr>
          <p:nvPr>
            <p:ph type="ftr" sz="quarter" idx="11"/>
          </p:nvPr>
        </p:nvSpPr>
        <p:spPr/>
        <p:txBody>
          <a:bodyPr/>
          <a:lstStyle/>
          <a:p>
            <a:endParaRPr lang="es-VE"/>
          </a:p>
        </p:txBody>
      </p:sp>
      <p:sp>
        <p:nvSpPr>
          <p:cNvPr id="6" name="Slide Number Placeholder 5"/>
          <p:cNvSpPr>
            <a:spLocks noGrp="1"/>
          </p:cNvSpPr>
          <p:nvPr>
            <p:ph type="sldNum" sz="quarter" idx="12"/>
          </p:nvPr>
        </p:nvSpPr>
        <p:spPr/>
        <p:txBody>
          <a:bodyPr/>
          <a:lstStyle/>
          <a:p>
            <a:fld id="{A24CD056-F091-4204-9A17-0B1631C67F85}" type="slidenum">
              <a:rPr lang="es-VE" smtClean="0"/>
              <a:t>‹Nº›</a:t>
            </a:fld>
            <a:endParaRPr lang="es-VE"/>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D9C5D8B5-8836-455F-AD2E-3507CEEB3DC7}" type="datetime1">
              <a:rPr lang="es-VE" smtClean="0"/>
              <a:t>9/11/2025</a:t>
            </a:fld>
            <a:endParaRPr lang="es-VE"/>
          </a:p>
        </p:txBody>
      </p:sp>
      <p:sp>
        <p:nvSpPr>
          <p:cNvPr id="6" name="Footer Placeholder 5"/>
          <p:cNvSpPr>
            <a:spLocks noGrp="1"/>
          </p:cNvSpPr>
          <p:nvPr>
            <p:ph type="ftr" sz="quarter" idx="11"/>
          </p:nvPr>
        </p:nvSpPr>
        <p:spPr/>
        <p:txBody>
          <a:bodyPr/>
          <a:lstStyle/>
          <a:p>
            <a:endParaRPr lang="es-VE"/>
          </a:p>
        </p:txBody>
      </p:sp>
      <p:sp>
        <p:nvSpPr>
          <p:cNvPr id="7" name="Slide Number Placeholder 6"/>
          <p:cNvSpPr>
            <a:spLocks noGrp="1"/>
          </p:cNvSpPr>
          <p:nvPr>
            <p:ph type="sldNum" sz="quarter" idx="12"/>
          </p:nvPr>
        </p:nvSpPr>
        <p:spPr/>
        <p:txBody>
          <a:bodyPr/>
          <a:lstStyle/>
          <a:p>
            <a:fld id="{A24CD056-F091-4204-9A17-0B1631C67F85}" type="slidenum">
              <a:rPr lang="es-VE" smtClean="0"/>
              <a:t>‹Nº›</a:t>
            </a:fld>
            <a:endParaRPr lang="es-V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62860FDF-592E-4ADD-8F9D-CF04005EFE00}" type="datetime1">
              <a:rPr lang="es-VE" smtClean="0"/>
              <a:t>9/11/2025</a:t>
            </a:fld>
            <a:endParaRPr lang="es-VE"/>
          </a:p>
        </p:txBody>
      </p:sp>
      <p:sp>
        <p:nvSpPr>
          <p:cNvPr id="8" name="Footer Placeholder 7"/>
          <p:cNvSpPr>
            <a:spLocks noGrp="1"/>
          </p:cNvSpPr>
          <p:nvPr>
            <p:ph type="ftr" sz="quarter" idx="11"/>
          </p:nvPr>
        </p:nvSpPr>
        <p:spPr/>
        <p:txBody>
          <a:bodyPr/>
          <a:lstStyle/>
          <a:p>
            <a:endParaRPr lang="es-VE"/>
          </a:p>
        </p:txBody>
      </p:sp>
      <p:sp>
        <p:nvSpPr>
          <p:cNvPr id="9" name="Slide Number Placeholder 8"/>
          <p:cNvSpPr>
            <a:spLocks noGrp="1"/>
          </p:cNvSpPr>
          <p:nvPr>
            <p:ph type="sldNum" sz="quarter" idx="12"/>
          </p:nvPr>
        </p:nvSpPr>
        <p:spPr/>
        <p:txBody>
          <a:bodyPr/>
          <a:lstStyle/>
          <a:p>
            <a:fld id="{A24CD056-F091-4204-9A17-0B1631C67F85}" type="slidenum">
              <a:rPr lang="es-VE" smtClean="0"/>
              <a:t>‹Nº›</a:t>
            </a:fld>
            <a:endParaRPr lang="es-VE"/>
          </a:p>
        </p:txBody>
      </p:sp>
      <p:cxnSp>
        <p:nvCxnSpPr>
          <p:cNvPr id="11" name="Straight Connector 10"/>
          <p:cNvCxnSpPr/>
          <p:nvPr/>
        </p:nvCxnSpPr>
        <p:spPr>
          <a:xfrm rot="5400000">
            <a:off x="2217817" y="4045823"/>
            <a:ext cx="4709160" cy="7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a:p>
        </p:txBody>
      </p:sp>
      <p:sp>
        <p:nvSpPr>
          <p:cNvPr id="3" name="Date Placeholder 2"/>
          <p:cNvSpPr>
            <a:spLocks noGrp="1"/>
          </p:cNvSpPr>
          <p:nvPr>
            <p:ph type="dt" sz="half" idx="10"/>
          </p:nvPr>
        </p:nvSpPr>
        <p:spPr/>
        <p:txBody>
          <a:bodyPr/>
          <a:lstStyle/>
          <a:p>
            <a:fld id="{D67805F7-A004-489D-9817-04CF40890734}" type="datetime1">
              <a:rPr lang="es-VE" smtClean="0"/>
              <a:t>9/11/2025</a:t>
            </a:fld>
            <a:endParaRPr lang="es-VE"/>
          </a:p>
        </p:txBody>
      </p:sp>
      <p:sp>
        <p:nvSpPr>
          <p:cNvPr id="4" name="Footer Placeholder 3"/>
          <p:cNvSpPr>
            <a:spLocks noGrp="1"/>
          </p:cNvSpPr>
          <p:nvPr>
            <p:ph type="ftr" sz="quarter" idx="11"/>
          </p:nvPr>
        </p:nvSpPr>
        <p:spPr/>
        <p:txBody>
          <a:bodyPr/>
          <a:lstStyle/>
          <a:p>
            <a:endParaRPr lang="es-VE"/>
          </a:p>
        </p:txBody>
      </p:sp>
      <p:sp>
        <p:nvSpPr>
          <p:cNvPr id="5" name="Slide Number Placeholder 4"/>
          <p:cNvSpPr>
            <a:spLocks noGrp="1"/>
          </p:cNvSpPr>
          <p:nvPr>
            <p:ph type="sldNum" sz="quarter" idx="12"/>
          </p:nvPr>
        </p:nvSpPr>
        <p:spPr/>
        <p:txBody>
          <a:bodyPr/>
          <a:lstStyle/>
          <a:p>
            <a:fld id="{A24CD056-F091-4204-9A17-0B1631C67F85}" type="slidenum">
              <a:rPr lang="es-VE" smtClean="0"/>
              <a:t>‹Nº›</a:t>
            </a:fld>
            <a:endParaRPr lang="es-V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CDEBFA8-EC89-49A3-8FF2-6DC70FC552B7}" type="datetime1">
              <a:rPr lang="es-VE" smtClean="0"/>
              <a:t>9/11/2025</a:t>
            </a:fld>
            <a:endParaRPr lang="es-VE"/>
          </a:p>
        </p:txBody>
      </p:sp>
      <p:sp>
        <p:nvSpPr>
          <p:cNvPr id="3" name="Footer Placeholder 2"/>
          <p:cNvSpPr>
            <a:spLocks noGrp="1"/>
          </p:cNvSpPr>
          <p:nvPr>
            <p:ph type="ftr" sz="quarter" idx="11"/>
          </p:nvPr>
        </p:nvSpPr>
        <p:spPr/>
        <p:txBody>
          <a:bodyPr/>
          <a:lstStyle/>
          <a:p>
            <a:endParaRPr lang="es-VE"/>
          </a:p>
        </p:txBody>
      </p:sp>
      <p:sp>
        <p:nvSpPr>
          <p:cNvPr id="4" name="Slide Number Placeholder 3"/>
          <p:cNvSpPr>
            <a:spLocks noGrp="1"/>
          </p:cNvSpPr>
          <p:nvPr>
            <p:ph type="sldNum" sz="quarter" idx="12"/>
          </p:nvPr>
        </p:nvSpPr>
        <p:spPr/>
        <p:txBody>
          <a:bodyPr/>
          <a:lstStyle/>
          <a:p>
            <a:fld id="{A24CD056-F091-4204-9A17-0B1631C67F85}" type="slidenum">
              <a:rPr lang="es-VE" smtClean="0"/>
              <a:t>‹Nº›</a:t>
            </a:fld>
            <a:endParaRPr lang="es-V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es-ES"/>
              <a:t>Haga clic para modificar el estilo de título del patrón</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457201" y="2130552"/>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Date Placeholder 4"/>
          <p:cNvSpPr>
            <a:spLocks noGrp="1"/>
          </p:cNvSpPr>
          <p:nvPr>
            <p:ph type="dt" sz="half" idx="10"/>
          </p:nvPr>
        </p:nvSpPr>
        <p:spPr/>
        <p:txBody>
          <a:bodyPr/>
          <a:lstStyle/>
          <a:p>
            <a:fld id="{1D11A6CF-3707-4DF6-90B3-3A14A63F3D9E}" type="datetime1">
              <a:rPr lang="es-VE" smtClean="0"/>
              <a:t>9/11/2025</a:t>
            </a:fld>
            <a:endParaRPr lang="es-VE"/>
          </a:p>
        </p:txBody>
      </p:sp>
      <p:sp>
        <p:nvSpPr>
          <p:cNvPr id="6" name="Footer Placeholder 5"/>
          <p:cNvSpPr>
            <a:spLocks noGrp="1"/>
          </p:cNvSpPr>
          <p:nvPr>
            <p:ph type="ftr" sz="quarter" idx="11"/>
          </p:nvPr>
        </p:nvSpPr>
        <p:spPr/>
        <p:txBody>
          <a:bodyPr/>
          <a:lstStyle/>
          <a:p>
            <a:endParaRPr lang="es-VE"/>
          </a:p>
        </p:txBody>
      </p:sp>
      <p:sp>
        <p:nvSpPr>
          <p:cNvPr id="7" name="Slide Number Placeholder 6"/>
          <p:cNvSpPr>
            <a:spLocks noGrp="1"/>
          </p:cNvSpPr>
          <p:nvPr>
            <p:ph type="sldNum" sz="quarter" idx="12"/>
          </p:nvPr>
        </p:nvSpPr>
        <p:spPr/>
        <p:txBody>
          <a:bodyPr/>
          <a:lstStyle/>
          <a:p>
            <a:fld id="{A24CD056-F091-4204-9A17-0B1631C67F85}" type="slidenum">
              <a:rPr lang="es-VE" smtClean="0"/>
              <a:t>‹Nº›</a:t>
            </a:fld>
            <a:endParaRPr lang="es-VE"/>
          </a:p>
        </p:txBody>
      </p:sp>
      <p:cxnSp>
        <p:nvCxnSpPr>
          <p:cNvPr id="9" name="Straight Connector 8"/>
          <p:cNvCxnSpPr/>
          <p:nvPr/>
        </p:nvCxnSpPr>
        <p:spPr>
          <a:xfrm rot="5400000">
            <a:off x="-13116" y="3580206"/>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normAutofit/>
          </a:bodyPr>
          <a:lstStyle>
            <a:lvl1pPr algn="l">
              <a:defRPr sz="2400" b="0"/>
            </a:lvl1pPr>
          </a:lstStyle>
          <a:p>
            <a:r>
              <a:rPr lang="es-ES"/>
              <a:t>Haga clic para modificar el estilo de título del patrón</a:t>
            </a:r>
            <a:endParaRPr lang="en-US" dirty="0"/>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Date Placeholder 4"/>
          <p:cNvSpPr>
            <a:spLocks noGrp="1"/>
          </p:cNvSpPr>
          <p:nvPr>
            <p:ph type="dt" sz="half" idx="10"/>
          </p:nvPr>
        </p:nvSpPr>
        <p:spPr/>
        <p:txBody>
          <a:bodyPr/>
          <a:lstStyle/>
          <a:p>
            <a:fld id="{1C8B73F9-6020-4188-BAA9-D4812AD15707}" type="datetime1">
              <a:rPr lang="es-VE" smtClean="0"/>
              <a:t>9/11/2025</a:t>
            </a:fld>
            <a:endParaRPr lang="es-VE"/>
          </a:p>
        </p:txBody>
      </p:sp>
      <p:sp>
        <p:nvSpPr>
          <p:cNvPr id="6" name="Footer Placeholder 5"/>
          <p:cNvSpPr>
            <a:spLocks noGrp="1"/>
          </p:cNvSpPr>
          <p:nvPr>
            <p:ph type="ftr" sz="quarter" idx="11"/>
          </p:nvPr>
        </p:nvSpPr>
        <p:spPr/>
        <p:txBody>
          <a:bodyPr/>
          <a:lstStyle/>
          <a:p>
            <a:endParaRPr lang="es-VE"/>
          </a:p>
        </p:txBody>
      </p:sp>
      <p:sp>
        <p:nvSpPr>
          <p:cNvPr id="7" name="Slide Number Placeholder 6"/>
          <p:cNvSpPr>
            <a:spLocks noGrp="1"/>
          </p:cNvSpPr>
          <p:nvPr>
            <p:ph type="sldNum" sz="quarter" idx="12"/>
          </p:nvPr>
        </p:nvSpPr>
        <p:spPr/>
        <p:txBody>
          <a:bodyPr/>
          <a:lstStyle/>
          <a:p>
            <a:fld id="{A24CD056-F091-4204-9A17-0B1631C67F85}" type="slidenum">
              <a:rPr lang="es-VE" smtClean="0"/>
              <a:t>‹Nº›</a:t>
            </a:fld>
            <a:endParaRPr lang="es-V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0786"/>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Rectangle 6"/>
          <p:cNvSpPr/>
          <p:nvPr/>
        </p:nvSpPr>
        <p:spPr>
          <a:xfrm>
            <a:off x="0" y="0"/>
            <a:ext cx="9144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2"/>
          </p:nvPr>
        </p:nvSpPr>
        <p:spPr>
          <a:xfrm>
            <a:off x="457200" y="18288"/>
            <a:ext cx="2895600" cy="329184"/>
          </a:xfrm>
          <a:prstGeom prst="rect">
            <a:avLst/>
          </a:prstGeom>
        </p:spPr>
        <p:txBody>
          <a:bodyPr vert="horz" lIns="91440" tIns="45720" rIns="91440" bIns="45720" rtlCol="0" anchor="ctr"/>
          <a:lstStyle>
            <a:lvl1pPr algn="l">
              <a:defRPr sz="1200">
                <a:solidFill>
                  <a:srgbClr val="FFFFFF"/>
                </a:solidFill>
              </a:defRPr>
            </a:lvl1pPr>
          </a:lstStyle>
          <a:p>
            <a:fld id="{E24B091D-4663-423A-82BC-7B8243895D6F}" type="datetime1">
              <a:rPr lang="es-VE" smtClean="0"/>
              <a:t>9/11/2025</a:t>
            </a:fld>
            <a:endParaRPr lang="es-VE"/>
          </a:p>
        </p:txBody>
      </p:sp>
      <p:sp>
        <p:nvSpPr>
          <p:cNvPr id="5" name="Footer Placeholder 4"/>
          <p:cNvSpPr>
            <a:spLocks noGrp="1"/>
          </p:cNvSpPr>
          <p:nvPr>
            <p:ph type="ftr" sz="quarter" idx="3"/>
          </p:nvPr>
        </p:nvSpPr>
        <p:spPr>
          <a:xfrm>
            <a:off x="3429000" y="18288"/>
            <a:ext cx="4114800" cy="329184"/>
          </a:xfrm>
          <a:prstGeom prst="rect">
            <a:avLst/>
          </a:prstGeom>
        </p:spPr>
        <p:txBody>
          <a:bodyPr vert="horz" lIns="91440" tIns="45720" rIns="91440" bIns="45720" rtlCol="0" anchor="ctr"/>
          <a:lstStyle>
            <a:lvl1pPr algn="ctr">
              <a:defRPr sz="1200">
                <a:solidFill>
                  <a:srgbClr val="FFFFFF"/>
                </a:solidFill>
              </a:defRPr>
            </a:lvl1pPr>
          </a:lstStyle>
          <a:p>
            <a:endParaRPr lang="es-VE"/>
          </a:p>
        </p:txBody>
      </p:sp>
      <p:sp>
        <p:nvSpPr>
          <p:cNvPr id="6" name="Slide Number Placeholder 5"/>
          <p:cNvSpPr>
            <a:spLocks noGrp="1"/>
          </p:cNvSpPr>
          <p:nvPr>
            <p:ph type="sldNum" sz="quarter" idx="4"/>
          </p:nvPr>
        </p:nvSpPr>
        <p:spPr>
          <a:xfrm>
            <a:off x="7620000" y="18288"/>
            <a:ext cx="1066800" cy="329184"/>
          </a:xfrm>
          <a:prstGeom prst="rect">
            <a:avLst/>
          </a:prstGeom>
        </p:spPr>
        <p:txBody>
          <a:bodyPr vert="horz" lIns="91440" tIns="45720" rIns="91440" bIns="45720" rtlCol="0" anchor="ctr"/>
          <a:lstStyle>
            <a:lvl1pPr algn="l">
              <a:defRPr sz="1400" b="1">
                <a:solidFill>
                  <a:srgbClr val="FFFFFF"/>
                </a:solidFill>
              </a:defRPr>
            </a:lvl1pPr>
          </a:lstStyle>
          <a:p>
            <a:fld id="{A24CD056-F091-4204-9A17-0B1631C67F85}" type="slidenum">
              <a:rPr lang="es-VE" smtClean="0"/>
              <a:t>‹Nº›</a:t>
            </a:fld>
            <a:endParaRPr lang="es-VE"/>
          </a:p>
        </p:txBody>
      </p:sp>
    </p:spTree>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hf hdr="0" ftr="0" dt="0"/>
  <p:txStyles>
    <p:titleStyle>
      <a:lvl1pPr algn="l" defTabSz="914400" rtl="0" eaLnBrk="1" latinLnBrk="0" hangingPunct="1">
        <a:spcBef>
          <a:spcPct val="0"/>
        </a:spcBef>
        <a:buNone/>
        <a:defRPr sz="4000" kern="1200" spc="-100" baseline="0">
          <a:solidFill>
            <a:schemeClr val="tx2"/>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611560" y="1844824"/>
            <a:ext cx="8062912" cy="1470025"/>
          </a:xfrm>
        </p:spPr>
        <p:txBody>
          <a:bodyPr>
            <a:noAutofit/>
          </a:bodyPr>
          <a:lstStyle/>
          <a:p>
            <a:pPr algn="ctr"/>
            <a:r>
              <a:rPr lang="es-UY" sz="4800" b="1" dirty="0">
                <a:solidFill>
                  <a:schemeClr val="tx1"/>
                </a:solidFill>
              </a:rPr>
              <a:t/>
            </a:r>
            <a:br>
              <a:rPr lang="es-UY" sz="4800" b="1" dirty="0">
                <a:solidFill>
                  <a:schemeClr val="tx1"/>
                </a:solidFill>
              </a:rPr>
            </a:br>
            <a:r>
              <a:rPr lang="es-UY" sz="4800" b="1" dirty="0">
                <a:solidFill>
                  <a:schemeClr val="tx1"/>
                </a:solidFill>
              </a:rPr>
              <a:t/>
            </a:r>
            <a:br>
              <a:rPr lang="es-UY" sz="4800" b="1" dirty="0">
                <a:solidFill>
                  <a:schemeClr val="tx1"/>
                </a:solidFill>
              </a:rPr>
            </a:br>
            <a:r>
              <a:rPr lang="es-UY" sz="4800" b="1" dirty="0">
                <a:solidFill>
                  <a:schemeClr val="tx1"/>
                </a:solidFill>
              </a:rPr>
              <a:t/>
            </a:r>
            <a:br>
              <a:rPr lang="es-UY" sz="4800" b="1" dirty="0">
                <a:solidFill>
                  <a:schemeClr val="tx1"/>
                </a:solidFill>
              </a:rPr>
            </a:br>
            <a:r>
              <a:rPr lang="es-UY" sz="4800" b="1" dirty="0">
                <a:solidFill>
                  <a:schemeClr val="tx1"/>
                </a:solidFill>
              </a:rPr>
              <a:t/>
            </a:r>
            <a:br>
              <a:rPr lang="es-UY" sz="4800" b="1" dirty="0">
                <a:solidFill>
                  <a:schemeClr val="tx1"/>
                </a:solidFill>
              </a:rPr>
            </a:br>
            <a:r>
              <a:rPr lang="es-UY" sz="4800" b="1" dirty="0">
                <a:solidFill>
                  <a:schemeClr val="tx1"/>
                </a:solidFill>
              </a:rPr>
              <a:t/>
            </a:r>
            <a:br>
              <a:rPr lang="es-UY" sz="4800" b="1" dirty="0">
                <a:solidFill>
                  <a:schemeClr val="tx1"/>
                </a:solidFill>
              </a:rPr>
            </a:br>
            <a:r>
              <a:rPr lang="es-UY" sz="4800" b="1" dirty="0">
                <a:solidFill>
                  <a:schemeClr val="tx1"/>
                </a:solidFill>
              </a:rPr>
              <a:t/>
            </a:r>
            <a:br>
              <a:rPr lang="es-UY" sz="4800" b="1" dirty="0">
                <a:solidFill>
                  <a:schemeClr val="tx1"/>
                </a:solidFill>
              </a:rPr>
            </a:br>
            <a:r>
              <a:rPr lang="es-UY" sz="4800" b="1" dirty="0">
                <a:solidFill>
                  <a:schemeClr val="tx1"/>
                </a:solidFill>
              </a:rPr>
              <a:t/>
            </a:r>
            <a:br>
              <a:rPr lang="es-UY" sz="4800" b="1" dirty="0">
                <a:solidFill>
                  <a:schemeClr val="tx1"/>
                </a:solidFill>
              </a:rPr>
            </a:br>
            <a:r>
              <a:rPr lang="es-UY" sz="4800" b="1" dirty="0">
                <a:solidFill>
                  <a:schemeClr val="tx1"/>
                </a:solidFill>
              </a:rPr>
              <a:t/>
            </a:r>
            <a:br>
              <a:rPr lang="es-UY" sz="4800" b="1" dirty="0">
                <a:solidFill>
                  <a:schemeClr val="tx1"/>
                </a:solidFill>
              </a:rPr>
            </a:br>
            <a:r>
              <a:rPr lang="es-UY" sz="4800" b="1" dirty="0">
                <a:solidFill>
                  <a:schemeClr val="tx1"/>
                </a:solidFill>
              </a:rPr>
              <a:t/>
            </a:r>
            <a:br>
              <a:rPr lang="es-UY" sz="4800" b="1" dirty="0">
                <a:solidFill>
                  <a:schemeClr val="tx1"/>
                </a:solidFill>
              </a:rPr>
            </a:br>
            <a:r>
              <a:rPr lang="es-UY" sz="4800" b="1" dirty="0">
                <a:solidFill>
                  <a:schemeClr val="tx1"/>
                </a:solidFill>
              </a:rPr>
              <a:t/>
            </a:r>
            <a:br>
              <a:rPr lang="es-UY" sz="4800" b="1" dirty="0">
                <a:solidFill>
                  <a:schemeClr val="tx1"/>
                </a:solidFill>
              </a:rPr>
            </a:br>
            <a:r>
              <a:rPr lang="es-UY" sz="4800" b="1" dirty="0">
                <a:solidFill>
                  <a:schemeClr val="tx1"/>
                </a:solidFill>
              </a:rPr>
              <a:t/>
            </a:r>
            <a:br>
              <a:rPr lang="es-UY" sz="4800" b="1" dirty="0">
                <a:solidFill>
                  <a:schemeClr val="tx1"/>
                </a:solidFill>
              </a:rPr>
            </a:br>
            <a:r>
              <a:rPr lang="es-UY" sz="4800" b="1" dirty="0">
                <a:solidFill>
                  <a:schemeClr val="tx1"/>
                </a:solidFill>
              </a:rPr>
              <a:t/>
            </a:r>
            <a:br>
              <a:rPr lang="es-UY" sz="4800" b="1" dirty="0">
                <a:solidFill>
                  <a:schemeClr val="tx1"/>
                </a:solidFill>
              </a:rPr>
            </a:br>
            <a:r>
              <a:rPr lang="es-UY" sz="4800" b="1" dirty="0">
                <a:solidFill>
                  <a:schemeClr val="tx1"/>
                </a:solidFill>
              </a:rPr>
              <a:t/>
            </a:r>
            <a:br>
              <a:rPr lang="es-UY" sz="4800" b="1" dirty="0">
                <a:solidFill>
                  <a:schemeClr val="tx1"/>
                </a:solidFill>
              </a:rPr>
            </a:br>
            <a:r>
              <a:rPr lang="es-UY" sz="4800" b="1" dirty="0">
                <a:solidFill>
                  <a:schemeClr val="tx1"/>
                </a:solidFill>
              </a:rPr>
              <a:t/>
            </a:r>
            <a:br>
              <a:rPr lang="es-UY" sz="4800" b="1" dirty="0">
                <a:solidFill>
                  <a:schemeClr val="tx1"/>
                </a:solidFill>
              </a:rPr>
            </a:br>
            <a:r>
              <a:rPr lang="es-UY" sz="4800" b="1" dirty="0">
                <a:solidFill>
                  <a:schemeClr val="tx1"/>
                </a:solidFill>
              </a:rPr>
              <a:t/>
            </a:r>
            <a:br>
              <a:rPr lang="es-UY" sz="4800" b="1" dirty="0">
                <a:solidFill>
                  <a:schemeClr val="tx1"/>
                </a:solidFill>
              </a:rPr>
            </a:br>
            <a:r>
              <a:rPr lang="es-UY" sz="4800" b="1" dirty="0">
                <a:solidFill>
                  <a:schemeClr val="tx1"/>
                </a:solidFill>
              </a:rPr>
              <a:t/>
            </a:r>
            <a:br>
              <a:rPr lang="es-UY" sz="4800" b="1" dirty="0">
                <a:solidFill>
                  <a:schemeClr val="tx1"/>
                </a:solidFill>
              </a:rPr>
            </a:br>
            <a:r>
              <a:rPr lang="es-UY" sz="4800" b="1" dirty="0">
                <a:solidFill>
                  <a:schemeClr val="tx1"/>
                </a:solidFill>
              </a:rPr>
              <a:t/>
            </a:r>
            <a:br>
              <a:rPr lang="es-UY" sz="4800" b="1" dirty="0">
                <a:solidFill>
                  <a:schemeClr val="tx1"/>
                </a:solidFill>
              </a:rPr>
            </a:br>
            <a:r>
              <a:rPr lang="es-UY" sz="4800" b="1" dirty="0">
                <a:solidFill>
                  <a:schemeClr val="tx1"/>
                </a:solidFill>
              </a:rPr>
              <a:t/>
            </a:r>
            <a:br>
              <a:rPr lang="es-UY" sz="4800" b="1" dirty="0">
                <a:solidFill>
                  <a:schemeClr val="tx1"/>
                </a:solidFill>
              </a:rPr>
            </a:br>
            <a:r>
              <a:rPr lang="es-UY" sz="4800" b="1" dirty="0">
                <a:solidFill>
                  <a:schemeClr val="tx1"/>
                </a:solidFill>
              </a:rPr>
              <a:t/>
            </a:r>
            <a:br>
              <a:rPr lang="es-UY" sz="4800" b="1" dirty="0">
                <a:solidFill>
                  <a:schemeClr val="tx1"/>
                </a:solidFill>
              </a:rPr>
            </a:br>
            <a:r>
              <a:rPr lang="es-UY" sz="4800" b="1" dirty="0">
                <a:solidFill>
                  <a:schemeClr val="tx1"/>
                </a:solidFill>
              </a:rPr>
              <a:t/>
            </a:r>
            <a:br>
              <a:rPr lang="es-UY" sz="4800" b="1" dirty="0">
                <a:solidFill>
                  <a:schemeClr val="tx1"/>
                </a:solidFill>
              </a:rPr>
            </a:br>
            <a:r>
              <a:rPr lang="es-UY" sz="4800" b="1" dirty="0">
                <a:solidFill>
                  <a:schemeClr val="tx1"/>
                </a:solidFill>
              </a:rPr>
              <a:t/>
            </a:r>
            <a:br>
              <a:rPr lang="es-UY" sz="4800" b="1" dirty="0">
                <a:solidFill>
                  <a:schemeClr val="tx1"/>
                </a:solidFill>
              </a:rPr>
            </a:br>
            <a:r>
              <a:rPr lang="es-UY" sz="4800" b="1" dirty="0">
                <a:solidFill>
                  <a:schemeClr val="tx1"/>
                </a:solidFill>
              </a:rPr>
              <a:t/>
            </a:r>
            <a:br>
              <a:rPr lang="es-UY" sz="4800" b="1" dirty="0">
                <a:solidFill>
                  <a:schemeClr val="tx1"/>
                </a:solidFill>
              </a:rPr>
            </a:br>
            <a:r>
              <a:rPr lang="es-UY" sz="4800" b="1" dirty="0">
                <a:solidFill>
                  <a:schemeClr val="tx1"/>
                </a:solidFill>
              </a:rPr>
              <a:t/>
            </a:r>
            <a:br>
              <a:rPr lang="es-UY" sz="4800" b="1" dirty="0">
                <a:solidFill>
                  <a:schemeClr val="tx1"/>
                </a:solidFill>
              </a:rPr>
            </a:br>
            <a:r>
              <a:rPr lang="es-UY" sz="4800" b="1" dirty="0">
                <a:solidFill>
                  <a:schemeClr val="tx1"/>
                </a:solidFill>
              </a:rPr>
              <a:t/>
            </a:r>
            <a:br>
              <a:rPr lang="es-UY" sz="4800" b="1" dirty="0">
                <a:solidFill>
                  <a:schemeClr val="tx1"/>
                </a:solidFill>
              </a:rPr>
            </a:br>
            <a:r>
              <a:rPr lang="es-UY" sz="4800" b="1" dirty="0">
                <a:solidFill>
                  <a:schemeClr val="tx1"/>
                </a:solidFill>
              </a:rPr>
              <a:t/>
            </a:r>
            <a:br>
              <a:rPr lang="es-UY" sz="4800" b="1" dirty="0">
                <a:solidFill>
                  <a:schemeClr val="tx1"/>
                </a:solidFill>
              </a:rPr>
            </a:br>
            <a:r>
              <a:rPr lang="es-UY" sz="4800" b="1" dirty="0">
                <a:solidFill>
                  <a:schemeClr val="tx1"/>
                </a:solidFill>
              </a:rPr>
              <a:t/>
            </a:r>
            <a:br>
              <a:rPr lang="es-UY" sz="4800" b="1" dirty="0">
                <a:solidFill>
                  <a:schemeClr val="tx1"/>
                </a:solidFill>
              </a:rPr>
            </a:br>
            <a:r>
              <a:rPr lang="es-UY" sz="4800" b="1" dirty="0">
                <a:solidFill>
                  <a:schemeClr val="tx1"/>
                </a:solidFill>
              </a:rPr>
              <a:t/>
            </a:r>
            <a:br>
              <a:rPr lang="es-UY" sz="4800" b="1" dirty="0">
                <a:solidFill>
                  <a:schemeClr val="tx1"/>
                </a:solidFill>
              </a:rPr>
            </a:br>
            <a:r>
              <a:rPr lang="es-UY" sz="4800" b="1" dirty="0">
                <a:solidFill>
                  <a:schemeClr val="tx1"/>
                </a:solidFill>
              </a:rPr>
              <a:t/>
            </a:r>
            <a:br>
              <a:rPr lang="es-UY" sz="4800" b="1" dirty="0">
                <a:solidFill>
                  <a:schemeClr val="tx1"/>
                </a:solidFill>
              </a:rPr>
            </a:br>
            <a:r>
              <a:rPr lang="es-UY" sz="4800" b="1" dirty="0">
                <a:solidFill>
                  <a:schemeClr val="tx1"/>
                </a:solidFill>
              </a:rPr>
              <a:t/>
            </a:r>
            <a:br>
              <a:rPr lang="es-UY" sz="4800" b="1" dirty="0">
                <a:solidFill>
                  <a:schemeClr val="tx1"/>
                </a:solidFill>
              </a:rPr>
            </a:br>
            <a:r>
              <a:rPr lang="es-UY" sz="4800" b="1" dirty="0">
                <a:solidFill>
                  <a:schemeClr val="tx1"/>
                </a:solidFill>
              </a:rPr>
              <a:t/>
            </a:r>
            <a:br>
              <a:rPr lang="es-UY" sz="4800" b="1" dirty="0">
                <a:solidFill>
                  <a:schemeClr val="tx1"/>
                </a:solidFill>
              </a:rPr>
            </a:br>
            <a:r>
              <a:rPr lang="es-UY" sz="4800" b="1" dirty="0">
                <a:solidFill>
                  <a:schemeClr val="tx1"/>
                </a:solidFill>
              </a:rPr>
              <a:t/>
            </a:r>
            <a:br>
              <a:rPr lang="es-UY" sz="4800" b="1" dirty="0">
                <a:solidFill>
                  <a:schemeClr val="tx1"/>
                </a:solidFill>
              </a:rPr>
            </a:br>
            <a:r>
              <a:rPr lang="es-UY" sz="4800" b="1" dirty="0">
                <a:solidFill>
                  <a:schemeClr val="tx1"/>
                </a:solidFill>
              </a:rPr>
              <a:t/>
            </a:r>
            <a:br>
              <a:rPr lang="es-UY" sz="4800" b="1" dirty="0">
                <a:solidFill>
                  <a:schemeClr val="tx1"/>
                </a:solidFill>
              </a:rPr>
            </a:br>
            <a:r>
              <a:rPr lang="es-UY" sz="4800" b="1" dirty="0">
                <a:solidFill>
                  <a:schemeClr val="tx1"/>
                </a:solidFill>
              </a:rPr>
              <a:t/>
            </a:r>
            <a:br>
              <a:rPr lang="es-UY" sz="4800" b="1" dirty="0">
                <a:solidFill>
                  <a:schemeClr val="tx1"/>
                </a:solidFill>
              </a:rPr>
            </a:br>
            <a:r>
              <a:rPr lang="es-UY" sz="4800" b="1" dirty="0">
                <a:solidFill>
                  <a:schemeClr val="tx1"/>
                </a:solidFill>
              </a:rPr>
              <a:t/>
            </a:r>
            <a:br>
              <a:rPr lang="es-UY" sz="4800" b="1" dirty="0">
                <a:solidFill>
                  <a:schemeClr val="tx1"/>
                </a:solidFill>
              </a:rPr>
            </a:br>
            <a:r>
              <a:rPr lang="es-UY" sz="4800" b="1" dirty="0">
                <a:solidFill>
                  <a:schemeClr val="tx1"/>
                </a:solidFill>
              </a:rPr>
              <a:t/>
            </a:r>
            <a:br>
              <a:rPr lang="es-UY" sz="4800" b="1" dirty="0">
                <a:solidFill>
                  <a:schemeClr val="tx1"/>
                </a:solidFill>
              </a:rPr>
            </a:br>
            <a:r>
              <a:rPr lang="es-UY" sz="4800" b="1" dirty="0">
                <a:solidFill>
                  <a:schemeClr val="tx1"/>
                </a:solidFill>
              </a:rPr>
              <a:t/>
            </a:r>
            <a:br>
              <a:rPr lang="es-UY" sz="4800" b="1" dirty="0">
                <a:solidFill>
                  <a:schemeClr val="tx1"/>
                </a:solidFill>
              </a:rPr>
            </a:br>
            <a:r>
              <a:rPr lang="es-UY" sz="4800" b="1" dirty="0">
                <a:solidFill>
                  <a:schemeClr val="tx1"/>
                </a:solidFill>
              </a:rPr>
              <a:t/>
            </a:r>
            <a:br>
              <a:rPr lang="es-UY" sz="4800" b="1" dirty="0">
                <a:solidFill>
                  <a:schemeClr val="tx1"/>
                </a:solidFill>
              </a:rPr>
            </a:br>
            <a:r>
              <a:rPr lang="es-UY" sz="4800" b="1" dirty="0">
                <a:solidFill>
                  <a:schemeClr val="tx1"/>
                </a:solidFill>
              </a:rPr>
              <a:t/>
            </a:r>
            <a:br>
              <a:rPr lang="es-UY" sz="4800" b="1" dirty="0">
                <a:solidFill>
                  <a:schemeClr val="tx1"/>
                </a:solidFill>
              </a:rPr>
            </a:br>
            <a:r>
              <a:rPr lang="es-UY" sz="4800" b="1" dirty="0">
                <a:solidFill>
                  <a:schemeClr val="tx1"/>
                </a:solidFill>
              </a:rPr>
              <a:t/>
            </a:r>
            <a:br>
              <a:rPr lang="es-UY" sz="4800" b="1" dirty="0">
                <a:solidFill>
                  <a:schemeClr val="tx1"/>
                </a:solidFill>
              </a:rPr>
            </a:br>
            <a:r>
              <a:rPr lang="es-UY" sz="4800" b="1" dirty="0">
                <a:solidFill>
                  <a:schemeClr val="tx1"/>
                </a:solidFill>
              </a:rPr>
              <a:t/>
            </a:r>
            <a:br>
              <a:rPr lang="es-UY" sz="4800" b="1" dirty="0">
                <a:solidFill>
                  <a:schemeClr val="tx1"/>
                </a:solidFill>
              </a:rPr>
            </a:br>
            <a:r>
              <a:rPr lang="es-UY" sz="4800" b="1" dirty="0">
                <a:solidFill>
                  <a:schemeClr val="tx1"/>
                </a:solidFill>
              </a:rPr>
              <a:t/>
            </a:r>
            <a:br>
              <a:rPr lang="es-UY" sz="4800" b="1" dirty="0">
                <a:solidFill>
                  <a:schemeClr val="tx1"/>
                </a:solidFill>
              </a:rPr>
            </a:br>
            <a:r>
              <a:rPr lang="es-UY" sz="4800" b="1" dirty="0">
                <a:solidFill>
                  <a:schemeClr val="tx1"/>
                </a:solidFill>
              </a:rPr>
              <a:t/>
            </a:r>
            <a:br>
              <a:rPr lang="es-UY" sz="4800" b="1" dirty="0">
                <a:solidFill>
                  <a:schemeClr val="tx1"/>
                </a:solidFill>
              </a:rPr>
            </a:br>
            <a:r>
              <a:rPr lang="es-UY" sz="4800" b="1" dirty="0">
                <a:solidFill>
                  <a:schemeClr val="tx1"/>
                </a:solidFill>
              </a:rPr>
              <a:t/>
            </a:r>
            <a:br>
              <a:rPr lang="es-UY" sz="4800" b="1" dirty="0">
                <a:solidFill>
                  <a:schemeClr val="tx1"/>
                </a:solidFill>
              </a:rPr>
            </a:br>
            <a:r>
              <a:rPr lang="es-UY" sz="4800" b="1" dirty="0">
                <a:solidFill>
                  <a:schemeClr val="tx1"/>
                </a:solidFill>
              </a:rPr>
              <a:t/>
            </a:r>
            <a:br>
              <a:rPr lang="es-UY" sz="4800" b="1" dirty="0">
                <a:solidFill>
                  <a:schemeClr val="tx1"/>
                </a:solidFill>
              </a:rPr>
            </a:br>
            <a:r>
              <a:rPr lang="es-UY" sz="4800" b="1" dirty="0">
                <a:solidFill>
                  <a:schemeClr val="tx1"/>
                </a:solidFill>
              </a:rPr>
              <a:t/>
            </a:r>
            <a:br>
              <a:rPr lang="es-UY" sz="4800" b="1" dirty="0">
                <a:solidFill>
                  <a:schemeClr val="tx1"/>
                </a:solidFill>
              </a:rPr>
            </a:br>
            <a:r>
              <a:rPr lang="es-UY" sz="4800" b="1" dirty="0" smtClean="0">
                <a:solidFill>
                  <a:schemeClr val="tx1"/>
                </a:solidFill>
              </a:rPr>
              <a:t>Contrato DE COMPRAVENTA COMERCIAL</a:t>
            </a:r>
            <a:endParaRPr lang="es-VE" sz="4800" b="1" dirty="0">
              <a:solidFill>
                <a:schemeClr val="tx1"/>
              </a:solidFill>
            </a:endParaRPr>
          </a:p>
        </p:txBody>
      </p:sp>
      <p:sp>
        <p:nvSpPr>
          <p:cNvPr id="3" name="2 Subtítulo"/>
          <p:cNvSpPr>
            <a:spLocks noGrp="1"/>
          </p:cNvSpPr>
          <p:nvPr>
            <p:ph type="subTitle" idx="1"/>
          </p:nvPr>
        </p:nvSpPr>
        <p:spPr>
          <a:xfrm>
            <a:off x="539552" y="2924944"/>
            <a:ext cx="8062912" cy="2834904"/>
          </a:xfrm>
        </p:spPr>
        <p:txBody>
          <a:bodyPr>
            <a:normAutofit fontScale="92500" lnSpcReduction="10000"/>
          </a:bodyPr>
          <a:lstStyle/>
          <a:p>
            <a:endParaRPr lang="es-UY" dirty="0"/>
          </a:p>
          <a:p>
            <a:endParaRPr lang="es-UY" dirty="0"/>
          </a:p>
          <a:p>
            <a:endParaRPr lang="es-UY" dirty="0"/>
          </a:p>
          <a:p>
            <a:pPr algn="ctr"/>
            <a:r>
              <a:rPr lang="es-UY" sz="3400" dirty="0"/>
              <a:t>Derecho Comercial 1 - Fder </a:t>
            </a:r>
            <a:r>
              <a:rPr lang="es-UY" sz="3400" dirty="0" err="1"/>
              <a:t>UdelaR</a:t>
            </a:r>
            <a:endParaRPr lang="es-UY" sz="3400" dirty="0"/>
          </a:p>
          <a:p>
            <a:pPr algn="ctr"/>
            <a:endParaRPr lang="es-UY" sz="3400" dirty="0"/>
          </a:p>
          <a:p>
            <a:pPr algn="ctr"/>
            <a:r>
              <a:rPr lang="es-UY" sz="3400" dirty="0"/>
              <a:t>Virginia Machado</a:t>
            </a:r>
          </a:p>
          <a:p>
            <a:pPr algn="ctr"/>
            <a:endParaRPr lang="es-UY" sz="3400" dirty="0"/>
          </a:p>
        </p:txBody>
      </p:sp>
    </p:spTree>
    <p:extLst>
      <p:ext uri="{BB962C8B-B14F-4D97-AF65-F5344CB8AC3E}">
        <p14:creationId xmlns:p14="http://schemas.microsoft.com/office/powerpoint/2010/main" val="367297908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836712"/>
            <a:ext cx="8229600" cy="5760640"/>
          </a:xfrm>
        </p:spPr>
        <p:txBody>
          <a:bodyPr>
            <a:normAutofit/>
          </a:bodyPr>
          <a:lstStyle/>
          <a:p>
            <a:pPr marL="0" indent="0" algn="ctr">
              <a:buNone/>
            </a:pPr>
            <a:r>
              <a:rPr lang="es-UY" b="1" dirty="0" smtClean="0"/>
              <a:t>VENTA DE COSA AJENA</a:t>
            </a:r>
          </a:p>
          <a:p>
            <a:pPr algn="just">
              <a:buFont typeface="Wingdings" panose="05000000000000000000" pitchFamily="2" charset="2"/>
              <a:buChar char="ü"/>
            </a:pPr>
            <a:endParaRPr lang="es-UY" dirty="0" smtClean="0"/>
          </a:p>
          <a:p>
            <a:pPr algn="just">
              <a:buFont typeface="Wingdings" panose="05000000000000000000" pitchFamily="2" charset="2"/>
              <a:buChar char="ü"/>
            </a:pPr>
            <a:r>
              <a:rPr lang="es-UY" dirty="0" smtClean="0"/>
              <a:t>Regulada </a:t>
            </a:r>
            <a:r>
              <a:rPr lang="es-UY" dirty="0"/>
              <a:t>en el artículo 513 y 517 del </a:t>
            </a:r>
            <a:r>
              <a:rPr lang="es-UY" dirty="0" err="1" smtClean="0"/>
              <a:t>CCom</a:t>
            </a:r>
            <a:r>
              <a:rPr lang="es-UY" dirty="0" smtClean="0"/>
              <a:t>.</a:t>
            </a:r>
          </a:p>
          <a:p>
            <a:pPr algn="just">
              <a:buFont typeface="Wingdings" panose="05000000000000000000" pitchFamily="2" charset="2"/>
              <a:buChar char="ü"/>
            </a:pPr>
            <a:endParaRPr lang="es-UY" dirty="0"/>
          </a:p>
          <a:p>
            <a:pPr algn="just">
              <a:buFont typeface="Wingdings" panose="05000000000000000000" pitchFamily="2" charset="2"/>
              <a:buChar char="ü"/>
            </a:pPr>
            <a:r>
              <a:rPr lang="es-UY" dirty="0"/>
              <a:t>Si se vende cosa ajena y no se puede hacer tradición debemos distinguir:</a:t>
            </a:r>
          </a:p>
          <a:p>
            <a:pPr lvl="1" algn="just">
              <a:buFont typeface="Wingdings" panose="05000000000000000000" pitchFamily="2" charset="2"/>
              <a:buChar char="ü"/>
            </a:pPr>
            <a:r>
              <a:rPr lang="es-UY" dirty="0"/>
              <a:t>Si comprador ignoraba que era ajena: vendedor debe devolver precio y reparar d</a:t>
            </a:r>
            <a:r>
              <a:rPr lang="es-UY" dirty="0" smtClean="0"/>
              <a:t>años </a:t>
            </a:r>
            <a:r>
              <a:rPr lang="es-UY" dirty="0"/>
              <a:t>y perjuicios</a:t>
            </a:r>
          </a:p>
          <a:p>
            <a:pPr lvl="1" algn="just">
              <a:buFont typeface="Wingdings" panose="05000000000000000000" pitchFamily="2" charset="2"/>
              <a:buChar char="ü"/>
            </a:pPr>
            <a:r>
              <a:rPr lang="es-UY" dirty="0"/>
              <a:t>Si tenía conocimiento: pierde precio entregado, salvo pacto en contrario.</a:t>
            </a:r>
          </a:p>
        </p:txBody>
      </p:sp>
    </p:spTree>
    <p:extLst>
      <p:ext uri="{BB962C8B-B14F-4D97-AF65-F5344CB8AC3E}">
        <p14:creationId xmlns:p14="http://schemas.microsoft.com/office/powerpoint/2010/main" val="232010938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836712"/>
            <a:ext cx="8229600" cy="5760640"/>
          </a:xfrm>
        </p:spPr>
        <p:txBody>
          <a:bodyPr>
            <a:normAutofit fontScale="92500" lnSpcReduction="20000"/>
          </a:bodyPr>
          <a:lstStyle/>
          <a:p>
            <a:pPr marL="0" indent="0" algn="ctr">
              <a:buNone/>
            </a:pPr>
            <a:r>
              <a:rPr lang="es-UY" sz="2600" b="1" dirty="0" smtClean="0"/>
              <a:t>LA FACTURA</a:t>
            </a:r>
          </a:p>
          <a:p>
            <a:pPr algn="just">
              <a:buFont typeface="Wingdings" panose="05000000000000000000" pitchFamily="2" charset="2"/>
              <a:buChar char="ü"/>
            </a:pPr>
            <a:endParaRPr lang="es-UY" dirty="0" smtClean="0"/>
          </a:p>
          <a:p>
            <a:pPr algn="just">
              <a:buFont typeface="Wingdings" panose="05000000000000000000" pitchFamily="2" charset="2"/>
              <a:buChar char="ü"/>
            </a:pPr>
            <a:r>
              <a:rPr lang="es-UY" dirty="0" smtClean="0"/>
              <a:t>En CV comercial la factura es un documento muy importante.</a:t>
            </a:r>
          </a:p>
          <a:p>
            <a:pPr algn="just">
              <a:buFont typeface="Wingdings" panose="05000000000000000000" pitchFamily="2" charset="2"/>
              <a:buChar char="ü"/>
            </a:pPr>
            <a:endParaRPr lang="es-UY" dirty="0"/>
          </a:p>
          <a:p>
            <a:pPr algn="just">
              <a:buFont typeface="Wingdings" panose="05000000000000000000" pitchFamily="2" charset="2"/>
              <a:buChar char="ü"/>
            </a:pPr>
            <a:r>
              <a:rPr lang="es-UY" dirty="0" smtClean="0"/>
              <a:t>Según define </a:t>
            </a:r>
            <a:r>
              <a:rPr lang="es-UY" dirty="0" err="1" smtClean="0"/>
              <a:t>Creimer</a:t>
            </a:r>
            <a:r>
              <a:rPr lang="es-UY" dirty="0" smtClean="0"/>
              <a:t>: </a:t>
            </a:r>
            <a:r>
              <a:rPr lang="es-UY" i="1" dirty="0" smtClean="0"/>
              <a:t>es </a:t>
            </a:r>
            <a:r>
              <a:rPr lang="es-UY" i="1" dirty="0"/>
              <a:t>un escrito que documenta una negociación, generalmente una compraventa de mercaderías, que expide alguien que llamaremos librador y recibe un cliente. En dicho documento se establecen los datos más importantes de la </a:t>
            </a:r>
            <a:r>
              <a:rPr lang="es-UY" i="1" dirty="0" smtClean="0"/>
              <a:t>operación.</a:t>
            </a:r>
          </a:p>
          <a:p>
            <a:pPr algn="just">
              <a:buFont typeface="Wingdings" panose="05000000000000000000" pitchFamily="2" charset="2"/>
              <a:buChar char="ü"/>
            </a:pPr>
            <a:endParaRPr lang="es-UY" i="1" dirty="0"/>
          </a:p>
          <a:p>
            <a:pPr algn="just">
              <a:buFont typeface="Wingdings" panose="05000000000000000000" pitchFamily="2" charset="2"/>
              <a:buChar char="ü"/>
            </a:pPr>
            <a:r>
              <a:rPr lang="es-UY" dirty="0"/>
              <a:t>Es un documento de prueba del contrato de la </a:t>
            </a:r>
            <a:r>
              <a:rPr lang="es-UY" dirty="0" smtClean="0"/>
              <a:t>CV, el vendedor no puede rehusar hacer factura (557).</a:t>
            </a:r>
          </a:p>
          <a:p>
            <a:pPr algn="just">
              <a:buFont typeface="Wingdings" panose="05000000000000000000" pitchFamily="2" charset="2"/>
              <a:buChar char="ü"/>
            </a:pPr>
            <a:endParaRPr lang="es-UY" dirty="0"/>
          </a:p>
          <a:p>
            <a:pPr algn="just">
              <a:buFont typeface="Wingdings" panose="05000000000000000000" pitchFamily="2" charset="2"/>
              <a:buChar char="ü"/>
            </a:pPr>
            <a:r>
              <a:rPr lang="es-UY" dirty="0"/>
              <a:t>Factura de venta de mercadería suscripta por el obligado </a:t>
            </a:r>
            <a:r>
              <a:rPr lang="es-UY" dirty="0" smtClean="0"/>
              <a:t>más </a:t>
            </a:r>
            <a:r>
              <a:rPr lang="es-UY" dirty="0"/>
              <a:t>reconocimiento de </a:t>
            </a:r>
            <a:r>
              <a:rPr lang="es-UY" dirty="0" smtClean="0"/>
              <a:t>firma: título </a:t>
            </a:r>
            <a:r>
              <a:rPr lang="es-UY" dirty="0"/>
              <a:t>ejecutivo </a:t>
            </a:r>
            <a:r>
              <a:rPr lang="es-UY" dirty="0" smtClean="0"/>
              <a:t>(núm. 5 art. 353 CGP</a:t>
            </a:r>
            <a:r>
              <a:rPr lang="es-UY" dirty="0"/>
              <a:t>). Si bien admite prueba en contrario, la sola suscripción hace presumir la conformidad con la entrega de los bienes </a:t>
            </a:r>
            <a:r>
              <a:rPr lang="es-UY" dirty="0" smtClean="0"/>
              <a:t>vendidos (factura conformada).</a:t>
            </a:r>
          </a:p>
          <a:p>
            <a:pPr algn="just">
              <a:buFont typeface="Wingdings" panose="05000000000000000000" pitchFamily="2" charset="2"/>
              <a:buChar char="ü"/>
            </a:pPr>
            <a:endParaRPr lang="es-UY" dirty="0"/>
          </a:p>
        </p:txBody>
      </p:sp>
    </p:spTree>
    <p:extLst>
      <p:ext uri="{BB962C8B-B14F-4D97-AF65-F5344CB8AC3E}">
        <p14:creationId xmlns:p14="http://schemas.microsoft.com/office/powerpoint/2010/main" val="158901429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836712"/>
            <a:ext cx="8229600" cy="5760640"/>
          </a:xfrm>
        </p:spPr>
        <p:txBody>
          <a:bodyPr>
            <a:normAutofit/>
          </a:bodyPr>
          <a:lstStyle/>
          <a:p>
            <a:pPr marL="0" indent="0" algn="ctr">
              <a:buNone/>
            </a:pPr>
            <a:r>
              <a:rPr lang="es-UY" b="1" dirty="0" smtClean="0"/>
              <a:t>LA FACTURA ELECTRÓNICA</a:t>
            </a:r>
          </a:p>
          <a:p>
            <a:pPr algn="just">
              <a:buFont typeface="Wingdings" panose="05000000000000000000" pitchFamily="2" charset="2"/>
              <a:buChar char="ü"/>
            </a:pPr>
            <a:endParaRPr lang="es-UY" dirty="0" smtClean="0"/>
          </a:p>
          <a:p>
            <a:pPr algn="just">
              <a:buFont typeface="Wingdings" panose="05000000000000000000" pitchFamily="2" charset="2"/>
              <a:buChar char="ü"/>
            </a:pPr>
            <a:r>
              <a:rPr lang="es-UY" dirty="0"/>
              <a:t>Es título </a:t>
            </a:r>
            <a:r>
              <a:rPr lang="es-UY" dirty="0" smtClean="0"/>
              <a:t>ejecutivo, la Ley 19.671 </a:t>
            </a:r>
            <a:r>
              <a:rPr lang="es-UY" dirty="0"/>
              <a:t>dio nueva redacción al numeral </a:t>
            </a:r>
            <a:r>
              <a:rPr lang="es-UY" dirty="0" smtClean="0"/>
              <a:t>5 del artículo 353.</a:t>
            </a:r>
          </a:p>
          <a:p>
            <a:pPr algn="just">
              <a:buFont typeface="Wingdings" panose="05000000000000000000" pitchFamily="2" charset="2"/>
              <a:buChar char="ü"/>
            </a:pPr>
            <a:endParaRPr lang="es-UY" dirty="0"/>
          </a:p>
          <a:p>
            <a:pPr algn="just">
              <a:buFont typeface="Wingdings" panose="05000000000000000000" pitchFamily="2" charset="2"/>
              <a:buChar char="ü"/>
            </a:pPr>
            <a:r>
              <a:rPr lang="es-UY" dirty="0"/>
              <a:t>Ventajas: </a:t>
            </a:r>
            <a:r>
              <a:rPr lang="es-UY" dirty="0" err="1" smtClean="0"/>
              <a:t>Viega</a:t>
            </a:r>
            <a:r>
              <a:rPr lang="es-UY" dirty="0" smtClean="0"/>
              <a:t> explica que llega </a:t>
            </a:r>
            <a:r>
              <a:rPr lang="es-UY" dirty="0"/>
              <a:t>al correo o se consultan en la web en forma instantánea; brinda mayores detalles; mejora la relación empresa-cliente; ahorro de gastos en los envíos postales, reduce la desforestación</a:t>
            </a:r>
            <a:r>
              <a:rPr lang="es-UY" dirty="0" smtClean="0"/>
              <a:t>.</a:t>
            </a:r>
          </a:p>
          <a:p>
            <a:pPr algn="just">
              <a:buFont typeface="Wingdings" panose="05000000000000000000" pitchFamily="2" charset="2"/>
              <a:buChar char="ü"/>
            </a:pPr>
            <a:endParaRPr lang="es-UY" dirty="0"/>
          </a:p>
          <a:p>
            <a:pPr algn="just">
              <a:buFont typeface="Wingdings" panose="05000000000000000000" pitchFamily="2" charset="2"/>
              <a:buChar char="ü"/>
            </a:pPr>
            <a:r>
              <a:rPr lang="es-UY" dirty="0"/>
              <a:t>Regulación. Decreto 36/012, véase en especial artículo </a:t>
            </a:r>
            <a:r>
              <a:rPr lang="es-UY" dirty="0" smtClean="0"/>
              <a:t>8, obligación de emitir CFE.</a:t>
            </a:r>
            <a:endParaRPr lang="es-UY" dirty="0"/>
          </a:p>
        </p:txBody>
      </p:sp>
    </p:spTree>
    <p:extLst>
      <p:ext uri="{BB962C8B-B14F-4D97-AF65-F5344CB8AC3E}">
        <p14:creationId xmlns:p14="http://schemas.microsoft.com/office/powerpoint/2010/main" val="155413143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836712"/>
            <a:ext cx="8229600" cy="5760640"/>
          </a:xfrm>
        </p:spPr>
        <p:txBody>
          <a:bodyPr>
            <a:normAutofit/>
          </a:bodyPr>
          <a:lstStyle/>
          <a:p>
            <a:pPr marL="0" indent="0" algn="ctr">
              <a:buNone/>
            </a:pPr>
            <a:r>
              <a:rPr lang="es-UY" b="1" dirty="0" smtClean="0"/>
              <a:t>COMERCIO ELECTRÓNICO</a:t>
            </a:r>
          </a:p>
          <a:p>
            <a:pPr algn="just">
              <a:buFont typeface="Wingdings" panose="05000000000000000000" pitchFamily="2" charset="2"/>
              <a:buChar char="ü"/>
            </a:pPr>
            <a:endParaRPr lang="es-UY" dirty="0" smtClean="0"/>
          </a:p>
          <a:p>
            <a:pPr algn="just">
              <a:buFont typeface="Wingdings" panose="05000000000000000000" pitchFamily="2" charset="2"/>
              <a:buChar char="ü"/>
            </a:pPr>
            <a:r>
              <a:rPr lang="es-UY" dirty="0" err="1" smtClean="0"/>
              <a:t>Delpiazzo</a:t>
            </a:r>
            <a:r>
              <a:rPr lang="es-UY" dirty="0" smtClean="0"/>
              <a:t>: </a:t>
            </a:r>
            <a:r>
              <a:rPr lang="es-UY" dirty="0"/>
              <a:t>mercado donde los oferentes y demandantes se comunican directamente a cualquier hora y en cualquier parte del mundo, sin necesidad de intermediarios</a:t>
            </a:r>
            <a:r>
              <a:rPr lang="es-UY" dirty="0" smtClean="0"/>
              <a:t>.</a:t>
            </a:r>
          </a:p>
          <a:p>
            <a:pPr algn="just">
              <a:buFont typeface="Wingdings" panose="05000000000000000000" pitchFamily="2" charset="2"/>
              <a:buChar char="ü"/>
            </a:pPr>
            <a:endParaRPr lang="es-UY" dirty="0"/>
          </a:p>
          <a:p>
            <a:pPr algn="just">
              <a:buFont typeface="Wingdings" panose="05000000000000000000" pitchFamily="2" charset="2"/>
              <a:buChar char="ü"/>
            </a:pPr>
            <a:r>
              <a:rPr lang="es-UY" dirty="0"/>
              <a:t>Antecedentes: venta por catálogo.</a:t>
            </a:r>
          </a:p>
          <a:p>
            <a:pPr algn="just">
              <a:buFont typeface="Wingdings" panose="05000000000000000000" pitchFamily="2" charset="2"/>
              <a:buChar char="ü"/>
            </a:pPr>
            <a:endParaRPr lang="es-UY" dirty="0" smtClean="0"/>
          </a:p>
          <a:p>
            <a:pPr algn="just">
              <a:buFont typeface="Wingdings" panose="05000000000000000000" pitchFamily="2" charset="2"/>
              <a:buChar char="ü"/>
            </a:pPr>
            <a:r>
              <a:rPr lang="es-UY" dirty="0" smtClean="0"/>
              <a:t>Antúnez y </a:t>
            </a:r>
            <a:r>
              <a:rPr lang="es-UY" dirty="0" err="1" smtClean="0"/>
              <a:t>Messano</a:t>
            </a:r>
            <a:r>
              <a:rPr lang="es-UY" dirty="0" smtClean="0"/>
              <a:t>: </a:t>
            </a:r>
            <a:r>
              <a:rPr lang="es-UY" i="1" dirty="0" smtClean="0"/>
              <a:t>Resulta </a:t>
            </a:r>
            <a:r>
              <a:rPr lang="es-UY" i="1" dirty="0"/>
              <a:t>indubitable que la transacción de bienes y servicios promocionadas o celebradas por medios telemáticos encuadran perfectamente en el concepto de comercio </a:t>
            </a:r>
            <a:r>
              <a:rPr lang="es-UY" i="1" dirty="0" smtClean="0"/>
              <a:t>electrónico</a:t>
            </a:r>
            <a:r>
              <a:rPr lang="es-UY" dirty="0" smtClean="0"/>
              <a:t>.</a:t>
            </a:r>
            <a:endParaRPr lang="es-UY" dirty="0"/>
          </a:p>
        </p:txBody>
      </p:sp>
    </p:spTree>
    <p:extLst>
      <p:ext uri="{BB962C8B-B14F-4D97-AF65-F5344CB8AC3E}">
        <p14:creationId xmlns:p14="http://schemas.microsoft.com/office/powerpoint/2010/main" val="427001024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836712"/>
            <a:ext cx="8229600" cy="5760640"/>
          </a:xfrm>
        </p:spPr>
        <p:txBody>
          <a:bodyPr>
            <a:normAutofit/>
          </a:bodyPr>
          <a:lstStyle/>
          <a:p>
            <a:pPr marL="0" indent="0" algn="ctr">
              <a:buNone/>
            </a:pPr>
            <a:r>
              <a:rPr lang="es-UY" b="1" dirty="0" smtClean="0"/>
              <a:t>COMERCIO ELECTRÓNICO</a:t>
            </a:r>
          </a:p>
          <a:p>
            <a:pPr algn="just">
              <a:buFont typeface="Wingdings" panose="05000000000000000000" pitchFamily="2" charset="2"/>
              <a:buChar char="ü"/>
            </a:pPr>
            <a:endParaRPr lang="es-UY" dirty="0" smtClean="0"/>
          </a:p>
          <a:p>
            <a:pPr algn="just">
              <a:buFont typeface="Wingdings" panose="05000000000000000000" pitchFamily="2" charset="2"/>
              <a:buChar char="ü"/>
            </a:pPr>
            <a:r>
              <a:rPr lang="es-UY" dirty="0"/>
              <a:t>Ventajas: inexistencia de fronteras e intermediarios. Potencia la oferta, estimula la competencia y mejora la información</a:t>
            </a:r>
            <a:r>
              <a:rPr lang="es-UY" dirty="0" smtClean="0"/>
              <a:t>.</a:t>
            </a:r>
          </a:p>
          <a:p>
            <a:pPr algn="just">
              <a:buFont typeface="Wingdings" panose="05000000000000000000" pitchFamily="2" charset="2"/>
              <a:buChar char="ü"/>
            </a:pPr>
            <a:endParaRPr lang="es-UY" dirty="0"/>
          </a:p>
          <a:p>
            <a:pPr algn="just">
              <a:buFont typeface="Wingdings" panose="05000000000000000000" pitchFamily="2" charset="2"/>
              <a:buChar char="ü"/>
            </a:pPr>
            <a:r>
              <a:rPr lang="es-UY" dirty="0"/>
              <a:t>Zona gris: información que almacena el vendedor. Uso de la red.  Bancarización.</a:t>
            </a:r>
          </a:p>
          <a:p>
            <a:pPr algn="just">
              <a:buFont typeface="Wingdings" panose="05000000000000000000" pitchFamily="2" charset="2"/>
              <a:buChar char="ü"/>
            </a:pPr>
            <a:endParaRPr lang="es-UY" dirty="0" smtClean="0"/>
          </a:p>
          <a:p>
            <a:pPr algn="just">
              <a:buFont typeface="Wingdings" panose="05000000000000000000" pitchFamily="2" charset="2"/>
              <a:buChar char="ü"/>
            </a:pPr>
            <a:r>
              <a:rPr lang="es-UY" dirty="0" smtClean="0"/>
              <a:t>Desventajas</a:t>
            </a:r>
            <a:r>
              <a:rPr lang="es-UY" dirty="0"/>
              <a:t>: falta de regulación específica, surgimiento de problemas de índole probatorio, identificación de ley y jurisdicción aplicable.</a:t>
            </a:r>
            <a:endParaRPr lang="es-UY" dirty="0" smtClean="0"/>
          </a:p>
        </p:txBody>
      </p:sp>
    </p:spTree>
    <p:extLst>
      <p:ext uri="{BB962C8B-B14F-4D97-AF65-F5344CB8AC3E}">
        <p14:creationId xmlns:p14="http://schemas.microsoft.com/office/powerpoint/2010/main" val="145822837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1 Marcador de contenido"/>
          <p:cNvGraphicFramePr>
            <a:graphicFrameLocks noGrp="1"/>
          </p:cNvGraphicFramePr>
          <p:nvPr>
            <p:ph idx="1"/>
            <p:extLst>
              <p:ext uri="{D42A27DB-BD31-4B8C-83A1-F6EECF244321}">
                <p14:modId xmlns:p14="http://schemas.microsoft.com/office/powerpoint/2010/main" val="4080004631"/>
              </p:ext>
            </p:extLst>
          </p:nvPr>
        </p:nvGraphicFramePr>
        <p:xfrm>
          <a:off x="0" y="0"/>
          <a:ext cx="9144000" cy="6858000"/>
        </p:xfrm>
        <a:graphic>
          <a:graphicData uri="http://schemas.openxmlformats.org/drawingml/2006/table">
            <a:tbl>
              <a:tblPr firstRow="1" bandRow="1">
                <a:tableStyleId>{5C22544A-7EE6-4342-B048-85BDC9FD1C3A}</a:tableStyleId>
              </a:tblPr>
              <a:tblGrid>
                <a:gridCol w="4572000">
                  <a:extLst>
                    <a:ext uri="{9D8B030D-6E8A-4147-A177-3AD203B41FA5}">
                      <a16:colId xmlns="" xmlns:a16="http://schemas.microsoft.com/office/drawing/2014/main" val="20000"/>
                    </a:ext>
                  </a:extLst>
                </a:gridCol>
                <a:gridCol w="4572000">
                  <a:extLst>
                    <a:ext uri="{9D8B030D-6E8A-4147-A177-3AD203B41FA5}">
                      <a16:colId xmlns="" xmlns:a16="http://schemas.microsoft.com/office/drawing/2014/main" val="20001"/>
                    </a:ext>
                  </a:extLst>
                </a:gridCol>
              </a:tblGrid>
              <a:tr h="519600">
                <a:tc>
                  <a:txBody>
                    <a:bodyPr/>
                    <a:lstStyle/>
                    <a:p>
                      <a:pPr algn="ctr"/>
                      <a:r>
                        <a:rPr lang="es-UY" sz="1600" dirty="0" smtClean="0"/>
                        <a:t>CV</a:t>
                      </a:r>
                      <a:r>
                        <a:rPr lang="es-UY" sz="1600" baseline="0" dirty="0" smtClean="0"/>
                        <a:t> CIVIL</a:t>
                      </a:r>
                      <a:endParaRPr lang="es-UY" sz="1600" dirty="0"/>
                    </a:p>
                  </a:txBody>
                  <a:tcPr/>
                </a:tc>
                <a:tc>
                  <a:txBody>
                    <a:bodyPr/>
                    <a:lstStyle/>
                    <a:p>
                      <a:pPr algn="ctr"/>
                      <a:r>
                        <a:rPr lang="es-UY" sz="1600" dirty="0" smtClean="0"/>
                        <a:t>CV</a:t>
                      </a:r>
                      <a:r>
                        <a:rPr lang="es-UY" sz="1600" baseline="0" dirty="0" smtClean="0"/>
                        <a:t> COMERCIAL</a:t>
                      </a:r>
                      <a:endParaRPr lang="es-UY" sz="1600" dirty="0"/>
                    </a:p>
                  </a:txBody>
                  <a:tcPr/>
                </a:tc>
                <a:extLst>
                  <a:ext uri="{0D108BD9-81ED-4DB2-BD59-A6C34878D82A}">
                    <a16:rowId xmlns="" xmlns:a16="http://schemas.microsoft.com/office/drawing/2014/main" val="10000"/>
                  </a:ext>
                </a:extLst>
              </a:tr>
              <a:tr h="365475">
                <a:tc>
                  <a:txBody>
                    <a:bodyPr/>
                    <a:lstStyle/>
                    <a:p>
                      <a:pPr algn="just"/>
                      <a:r>
                        <a:rPr lang="es-UY" sz="1600" dirty="0" smtClean="0"/>
                        <a:t>Objeto bienes muebles e inmuebles</a:t>
                      </a:r>
                      <a:endParaRPr lang="es-UY" sz="1600" dirty="0"/>
                    </a:p>
                  </a:txBody>
                  <a:tcPr/>
                </a:tc>
                <a:tc>
                  <a:txBody>
                    <a:bodyPr/>
                    <a:lstStyle/>
                    <a:p>
                      <a:pPr algn="just"/>
                      <a:r>
                        <a:rPr lang="es-UY" sz="1600" dirty="0" smtClean="0"/>
                        <a:t>Solo bienes muebles</a:t>
                      </a:r>
                    </a:p>
                  </a:txBody>
                  <a:tcPr/>
                </a:tc>
                <a:extLst>
                  <a:ext uri="{0D108BD9-81ED-4DB2-BD59-A6C34878D82A}">
                    <a16:rowId xmlns="" xmlns:a16="http://schemas.microsoft.com/office/drawing/2014/main" val="10001"/>
                  </a:ext>
                </a:extLst>
              </a:tr>
              <a:tr h="897074">
                <a:tc>
                  <a:txBody>
                    <a:bodyPr/>
                    <a:lstStyle/>
                    <a:p>
                      <a:pPr algn="just"/>
                      <a:r>
                        <a:rPr lang="es-UY" sz="1600" dirty="0" smtClean="0"/>
                        <a:t>Es</a:t>
                      </a:r>
                      <a:r>
                        <a:rPr lang="es-UY" sz="1600" baseline="0" dirty="0" smtClean="0"/>
                        <a:t> irrelevante la intención del comprador</a:t>
                      </a:r>
                      <a:endParaRPr lang="es-UY" sz="1600" dirty="0"/>
                    </a:p>
                  </a:txBody>
                  <a:tcPr/>
                </a:tc>
                <a:tc>
                  <a:txBody>
                    <a:bodyPr/>
                    <a:lstStyle/>
                    <a:p>
                      <a:pPr algn="just"/>
                      <a:r>
                        <a:rPr lang="es-UY" sz="1600" dirty="0" smtClean="0"/>
                        <a:t>La intención</a:t>
                      </a:r>
                      <a:r>
                        <a:rPr lang="es-UY" sz="1600" baseline="0" dirty="0" smtClean="0"/>
                        <a:t> del comprador es, en la mayoría de los casos, relevante, debe ser revender la cosa o alquilar su uso</a:t>
                      </a:r>
                      <a:endParaRPr lang="es-UY" sz="1600" dirty="0"/>
                    </a:p>
                  </a:txBody>
                  <a:tcPr/>
                </a:tc>
                <a:extLst>
                  <a:ext uri="{0D108BD9-81ED-4DB2-BD59-A6C34878D82A}">
                    <a16:rowId xmlns="" xmlns:a16="http://schemas.microsoft.com/office/drawing/2014/main" val="10002"/>
                  </a:ext>
                </a:extLst>
              </a:tr>
              <a:tr h="948047">
                <a:tc>
                  <a:txBody>
                    <a:bodyPr/>
                    <a:lstStyle/>
                    <a:p>
                      <a:pPr algn="just"/>
                      <a:r>
                        <a:rPr lang="es-UY" sz="1600" dirty="0" smtClean="0"/>
                        <a:t>El</a:t>
                      </a:r>
                      <a:r>
                        <a:rPr lang="es-UY" sz="1600" baseline="0" dirty="0" smtClean="0"/>
                        <a:t> vendedor entrega la cosa inmediatamente</a:t>
                      </a:r>
                      <a:endParaRPr lang="es-UY" sz="1600" dirty="0"/>
                    </a:p>
                  </a:txBody>
                  <a:tcPr/>
                </a:tc>
                <a:tc>
                  <a:txBody>
                    <a:bodyPr/>
                    <a:lstStyle/>
                    <a:p>
                      <a:pPr algn="just"/>
                      <a:r>
                        <a:rPr lang="es-UY" sz="1600" dirty="0" smtClean="0"/>
                        <a:t>Debe entregar a las 24 horas desde</a:t>
                      </a:r>
                      <a:r>
                        <a:rPr lang="es-UY" sz="1600" baseline="0" dirty="0" smtClean="0"/>
                        <a:t> la celebración del contrato, pero no puede exigirse la entrega sin pagar precio</a:t>
                      </a:r>
                      <a:endParaRPr lang="es-UY" sz="1600" dirty="0"/>
                    </a:p>
                  </a:txBody>
                  <a:tcPr/>
                </a:tc>
                <a:extLst>
                  <a:ext uri="{0D108BD9-81ED-4DB2-BD59-A6C34878D82A}">
                    <a16:rowId xmlns="" xmlns:a16="http://schemas.microsoft.com/office/drawing/2014/main" val="10003"/>
                  </a:ext>
                </a:extLst>
              </a:tr>
              <a:tr h="1166828">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s-UY" sz="1600" dirty="0" smtClean="0"/>
                        <a:t>Mora comprador:</a:t>
                      </a:r>
                      <a:r>
                        <a:rPr lang="es-UY" sz="1600" baseline="0" dirty="0" smtClean="0"/>
                        <a:t> interpelación o mora automática, no hay plazo específico para el pago</a:t>
                      </a:r>
                      <a:endParaRPr lang="es-UY" sz="1600" dirty="0" smtClean="0"/>
                    </a:p>
                    <a:p>
                      <a:pPr algn="just"/>
                      <a:endParaRPr lang="es-UY" sz="1600" dirty="0"/>
                    </a:p>
                  </a:txBody>
                  <a:tcPr/>
                </a:tc>
                <a:tc>
                  <a:txBody>
                    <a:bodyPr/>
                    <a:lstStyle/>
                    <a:p>
                      <a:pPr algn="just"/>
                      <a:r>
                        <a:rPr lang="es-UY" sz="1600" dirty="0" smtClean="0"/>
                        <a:t>Mora comprador:</a:t>
                      </a:r>
                      <a:r>
                        <a:rPr lang="es-UY" sz="1600" baseline="0" dirty="0" smtClean="0"/>
                        <a:t> plazo para el pago 10 días, a partir de allí mora, corren intereses aunque nada haya sido pactado y sin necesidad de interpelación</a:t>
                      </a:r>
                      <a:endParaRPr lang="es-UY" sz="1600" dirty="0"/>
                    </a:p>
                  </a:txBody>
                  <a:tcPr/>
                </a:tc>
                <a:extLst>
                  <a:ext uri="{0D108BD9-81ED-4DB2-BD59-A6C34878D82A}">
                    <a16:rowId xmlns="" xmlns:a16="http://schemas.microsoft.com/office/drawing/2014/main" val="10004"/>
                  </a:ext>
                </a:extLst>
              </a:tr>
              <a:tr h="1162874">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s-UY" sz="1600" dirty="0" smtClean="0"/>
                        <a:t>En</a:t>
                      </a:r>
                      <a:r>
                        <a:rPr lang="es-UY" sz="1600" baseline="0" dirty="0" smtClean="0"/>
                        <a:t> cuanto a la conservación de la cosa por el vendedor, no existe norma que lo asemeje al depositario</a:t>
                      </a:r>
                      <a:endParaRPr lang="es-UY" sz="1600" dirty="0" smtClean="0"/>
                    </a:p>
                    <a:p>
                      <a:pPr algn="just"/>
                      <a:endParaRPr lang="es-UY" sz="1600" dirty="0"/>
                    </a:p>
                  </a:txBody>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s-UY" sz="1600" dirty="0" smtClean="0"/>
                        <a:t>El</a:t>
                      </a:r>
                      <a:r>
                        <a:rPr lang="es-UY" sz="1600" baseline="0" dirty="0" smtClean="0"/>
                        <a:t> vendedor tiene obligación de conservar la cosa como el depositario, art. 531 </a:t>
                      </a:r>
                      <a:r>
                        <a:rPr lang="es-UY" sz="1600" baseline="0" dirty="0" err="1" smtClean="0"/>
                        <a:t>CCom</a:t>
                      </a:r>
                      <a:r>
                        <a:rPr lang="es-UY" sz="1600" baseline="0" dirty="0" smtClean="0"/>
                        <a:t>.</a:t>
                      </a:r>
                      <a:endParaRPr lang="es-UY" sz="1600" dirty="0" smtClean="0"/>
                    </a:p>
                    <a:p>
                      <a:pPr algn="just"/>
                      <a:endParaRPr lang="es-UY" sz="1600" dirty="0"/>
                    </a:p>
                  </a:txBody>
                  <a:tcPr/>
                </a:tc>
                <a:extLst>
                  <a:ext uri="{0D108BD9-81ED-4DB2-BD59-A6C34878D82A}">
                    <a16:rowId xmlns="" xmlns:a16="http://schemas.microsoft.com/office/drawing/2014/main" val="10005"/>
                  </a:ext>
                </a:extLst>
              </a:tr>
              <a:tr h="631274">
                <a:tc>
                  <a:txBody>
                    <a:bodyPr/>
                    <a:lstStyle/>
                    <a:p>
                      <a:pPr algn="just"/>
                      <a:r>
                        <a:rPr lang="es-UY" sz="1600" dirty="0" smtClean="0"/>
                        <a:t>Precio por un tercero, si no puede o no quiere determinarlo, no hay</a:t>
                      </a:r>
                      <a:r>
                        <a:rPr lang="es-UY" sz="1600" baseline="0" dirty="0" smtClean="0"/>
                        <a:t> venta</a:t>
                      </a:r>
                      <a:endParaRPr lang="es-UY" sz="1600" dirty="0"/>
                    </a:p>
                  </a:txBody>
                  <a:tcPr/>
                </a:tc>
                <a:tc>
                  <a:txBody>
                    <a:bodyPr/>
                    <a:lstStyle/>
                    <a:p>
                      <a:pPr algn="just"/>
                      <a:r>
                        <a:rPr lang="es-UY" sz="1600" dirty="0" smtClean="0"/>
                        <a:t>Si el</a:t>
                      </a:r>
                      <a:r>
                        <a:rPr lang="es-UY" sz="1600" baseline="0" dirty="0" smtClean="0"/>
                        <a:t> tercero no puede o no quiere determinarlo, lo define un árbitro.</a:t>
                      </a:r>
                      <a:endParaRPr lang="es-UY" sz="1600" dirty="0"/>
                    </a:p>
                  </a:txBody>
                  <a:tcPr/>
                </a:tc>
                <a:extLst>
                  <a:ext uri="{0D108BD9-81ED-4DB2-BD59-A6C34878D82A}">
                    <a16:rowId xmlns="" xmlns:a16="http://schemas.microsoft.com/office/drawing/2014/main" val="10006"/>
                  </a:ext>
                </a:extLst>
              </a:tr>
              <a:tr h="1166828">
                <a:tc>
                  <a:txBody>
                    <a:bodyPr/>
                    <a:lstStyle/>
                    <a:p>
                      <a:pPr algn="just"/>
                      <a:r>
                        <a:rPr lang="es-UY" sz="1600" dirty="0" smtClean="0"/>
                        <a:t>En</a:t>
                      </a:r>
                      <a:r>
                        <a:rPr lang="es-UY" sz="1600" baseline="0" dirty="0" smtClean="0"/>
                        <a:t> cuanto al riesgo, la cosa aumenta, perece o deteriora para el que la recibe </a:t>
                      </a:r>
                      <a:endParaRPr lang="es-UY" sz="1600" dirty="0"/>
                    </a:p>
                  </a:txBody>
                  <a:tcPr/>
                </a:tc>
                <a:tc>
                  <a:txBody>
                    <a:bodyPr/>
                    <a:lstStyle/>
                    <a:p>
                      <a:pPr algn="just"/>
                      <a:r>
                        <a:rPr lang="es-UY" sz="1600" dirty="0" smtClean="0"/>
                        <a:t>Si la</a:t>
                      </a:r>
                      <a:r>
                        <a:rPr lang="es-UY" sz="1600" baseline="0" dirty="0" smtClean="0"/>
                        <a:t> cosa es vendida y no entregada el riesgo es del vendedor salvo pacto en contrario o que la cosa sea entregada en lugar y tiempo que el comprador debía recibirla</a:t>
                      </a:r>
                      <a:endParaRPr lang="es-UY" sz="1600" dirty="0"/>
                    </a:p>
                  </a:txBody>
                  <a:tcPr/>
                </a:tc>
                <a:extLst>
                  <a:ext uri="{0D108BD9-81ED-4DB2-BD59-A6C34878D82A}">
                    <a16:rowId xmlns="" xmlns:a16="http://schemas.microsoft.com/office/drawing/2014/main" val="10007"/>
                  </a:ext>
                </a:extLst>
              </a:tr>
            </a:tbl>
          </a:graphicData>
        </a:graphic>
      </p:graphicFrame>
    </p:spTree>
    <p:extLst>
      <p:ext uri="{BB962C8B-B14F-4D97-AF65-F5344CB8AC3E}">
        <p14:creationId xmlns:p14="http://schemas.microsoft.com/office/powerpoint/2010/main" val="146855111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836712"/>
            <a:ext cx="8229600" cy="5760640"/>
          </a:xfrm>
        </p:spPr>
        <p:txBody>
          <a:bodyPr>
            <a:noAutofit/>
          </a:bodyPr>
          <a:lstStyle/>
          <a:p>
            <a:pPr marL="0" indent="0" algn="ctr">
              <a:buNone/>
            </a:pPr>
            <a:r>
              <a:rPr lang="es-UY" b="1" dirty="0" smtClean="0"/>
              <a:t>CV INTERNACIONAL DE MERCADERÍA</a:t>
            </a:r>
          </a:p>
          <a:p>
            <a:pPr algn="just">
              <a:buFont typeface="Wingdings" panose="05000000000000000000" pitchFamily="2" charset="2"/>
              <a:buChar char="ü"/>
            </a:pPr>
            <a:endParaRPr lang="es-UY" sz="1700" dirty="0" smtClean="0"/>
          </a:p>
          <a:p>
            <a:pPr algn="just">
              <a:buFont typeface="Wingdings" panose="05000000000000000000" pitchFamily="2" charset="2"/>
              <a:buChar char="ü"/>
            </a:pPr>
            <a:r>
              <a:rPr lang="es-UY" sz="1700" dirty="0" smtClean="0"/>
              <a:t>El </a:t>
            </a:r>
            <a:r>
              <a:rPr lang="es-UY" sz="1700" dirty="0"/>
              <a:t>contrato de compraventa sigue las vicisitudes del comercio, que es tanto nacional como internacional, lo que determina que una compraventa de mercaderías sea internacional. </a:t>
            </a:r>
            <a:endParaRPr lang="es-UY" sz="1700" dirty="0" smtClean="0"/>
          </a:p>
          <a:p>
            <a:pPr algn="just">
              <a:buFont typeface="Wingdings" panose="05000000000000000000" pitchFamily="2" charset="2"/>
              <a:buChar char="ü"/>
            </a:pPr>
            <a:endParaRPr lang="es-UY" sz="1700" dirty="0"/>
          </a:p>
          <a:p>
            <a:pPr algn="just">
              <a:buFont typeface="Wingdings" panose="05000000000000000000" pitchFamily="2" charset="2"/>
              <a:buChar char="ü"/>
            </a:pPr>
            <a:r>
              <a:rPr lang="es-UY" sz="1700" dirty="0" smtClean="0"/>
              <a:t>Para Alfaro (La </a:t>
            </a:r>
            <a:r>
              <a:rPr lang="es-UY" sz="1700" dirty="0"/>
              <a:t>Compraventa Internacional de Mercaderías, Montevideo: FCU, 2022) el comercio internacional exige la concreción de operaciones económicas desde diversos ángulos y como figura central en los negocios internacionales encontramos la compraventa internacional de mercaderías.</a:t>
            </a:r>
          </a:p>
          <a:p>
            <a:pPr algn="just">
              <a:buFont typeface="Wingdings" panose="05000000000000000000" pitchFamily="2" charset="2"/>
              <a:buChar char="ü"/>
            </a:pPr>
            <a:endParaRPr lang="es-UY" sz="1700" dirty="0"/>
          </a:p>
          <a:p>
            <a:pPr algn="just">
              <a:buFont typeface="Wingdings" panose="05000000000000000000" pitchFamily="2" charset="2"/>
              <a:buChar char="ü"/>
            </a:pPr>
            <a:r>
              <a:rPr lang="es-UY" sz="1700" dirty="0"/>
              <a:t>Esta compraventa </a:t>
            </a:r>
            <a:r>
              <a:rPr lang="es-UY" sz="1700" dirty="0" smtClean="0"/>
              <a:t>siempre </a:t>
            </a:r>
            <a:r>
              <a:rPr lang="es-UY" sz="1700" dirty="0"/>
              <a:t>estará coligada con otros contratos, como el de transporte (uno o varios), el de seguro, contratos para el financiamiento, incluso operaciones aduaneras de importación y exportación. </a:t>
            </a:r>
            <a:endParaRPr lang="es-UY" sz="1700" dirty="0" smtClean="0"/>
          </a:p>
          <a:p>
            <a:pPr algn="just">
              <a:buFont typeface="Wingdings" panose="05000000000000000000" pitchFamily="2" charset="2"/>
              <a:buChar char="ü"/>
            </a:pPr>
            <a:endParaRPr lang="es-UY" sz="1700" dirty="0"/>
          </a:p>
          <a:p>
            <a:pPr algn="just">
              <a:buFont typeface="Wingdings" panose="05000000000000000000" pitchFamily="2" charset="2"/>
              <a:buChar char="ü"/>
            </a:pPr>
            <a:r>
              <a:rPr lang="es-UY" sz="1700" dirty="0" smtClean="0"/>
              <a:t>En </a:t>
            </a:r>
            <a:r>
              <a:rPr lang="es-UY" sz="1700" dirty="0"/>
              <a:t>nuestro país la compraventa internacional está regulada por la Convención de las Naciones Unidas sobre los Contratos de Compraventa Internacional de Mercaderías, de 11 de abril de 1980, celebrada en Viena, que es derecho material positivo porque fue ratificada por la ley 16.879, de 8 de noviembre de 1997 y que entró en vigencia a partir de 1 de febrero de 2000.</a:t>
            </a:r>
          </a:p>
        </p:txBody>
      </p:sp>
    </p:spTree>
    <p:extLst>
      <p:ext uri="{BB962C8B-B14F-4D97-AF65-F5344CB8AC3E}">
        <p14:creationId xmlns:p14="http://schemas.microsoft.com/office/powerpoint/2010/main" val="338234841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836712"/>
            <a:ext cx="8229600" cy="5760640"/>
          </a:xfrm>
        </p:spPr>
        <p:txBody>
          <a:bodyPr>
            <a:normAutofit/>
          </a:bodyPr>
          <a:lstStyle/>
          <a:p>
            <a:pPr marL="0" indent="0" algn="ctr">
              <a:buNone/>
            </a:pPr>
            <a:r>
              <a:rPr lang="es-UY" b="1" dirty="0" smtClean="0"/>
              <a:t>CV INTERNACIONAL DE MERCADERÍA</a:t>
            </a:r>
          </a:p>
          <a:p>
            <a:pPr algn="just">
              <a:buFont typeface="Wingdings" panose="05000000000000000000" pitchFamily="2" charset="2"/>
              <a:buChar char="ü"/>
            </a:pPr>
            <a:endParaRPr lang="es-UY" dirty="0" smtClean="0"/>
          </a:p>
          <a:p>
            <a:pPr algn="just">
              <a:buFont typeface="Wingdings" panose="05000000000000000000" pitchFamily="2" charset="2"/>
              <a:buChar char="ü"/>
            </a:pPr>
            <a:r>
              <a:rPr lang="es-UY" dirty="0" smtClean="0"/>
              <a:t>El </a:t>
            </a:r>
            <a:r>
              <a:rPr lang="es-UY" dirty="0"/>
              <a:t>tratado regula los contratos de compraventa de mercaderías entre partes de diferentes países, cuyo ámbito de aplicación es entre partes que tengan establecimiento o lugares de negocio en diferentes Estados que sean parte de la </a:t>
            </a:r>
            <a:r>
              <a:rPr lang="es-UY" dirty="0" smtClean="0"/>
              <a:t>convención.</a:t>
            </a:r>
          </a:p>
          <a:p>
            <a:pPr algn="just">
              <a:buFont typeface="Wingdings" panose="05000000000000000000" pitchFamily="2" charset="2"/>
              <a:buChar char="ü"/>
            </a:pPr>
            <a:endParaRPr lang="es-UY" dirty="0"/>
          </a:p>
          <a:p>
            <a:pPr algn="just">
              <a:buFont typeface="Wingdings" panose="05000000000000000000" pitchFamily="2" charset="2"/>
              <a:buChar char="ü"/>
            </a:pPr>
            <a:r>
              <a:rPr lang="es-UY" dirty="0" smtClean="0"/>
              <a:t>Rigen los principios de buena fe, informalismo y autonomía de la voluntad. Relevancia de usos y costumbres.</a:t>
            </a:r>
          </a:p>
        </p:txBody>
      </p:sp>
    </p:spTree>
    <p:extLst>
      <p:ext uri="{BB962C8B-B14F-4D97-AF65-F5344CB8AC3E}">
        <p14:creationId xmlns:p14="http://schemas.microsoft.com/office/powerpoint/2010/main" val="211757475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836712"/>
            <a:ext cx="8229600" cy="5760640"/>
          </a:xfrm>
        </p:spPr>
        <p:txBody>
          <a:bodyPr>
            <a:normAutofit/>
          </a:bodyPr>
          <a:lstStyle/>
          <a:p>
            <a:pPr marL="0" indent="0" algn="ctr">
              <a:buNone/>
            </a:pPr>
            <a:r>
              <a:rPr lang="es-UY" b="1" dirty="0" smtClean="0"/>
              <a:t>CV INTERNACIONAL DE MERCADERÍA</a:t>
            </a:r>
          </a:p>
          <a:p>
            <a:pPr algn="just">
              <a:buFont typeface="Wingdings" panose="05000000000000000000" pitchFamily="2" charset="2"/>
              <a:buChar char="ü"/>
            </a:pPr>
            <a:endParaRPr lang="es-UY" dirty="0" smtClean="0"/>
          </a:p>
          <a:p>
            <a:pPr algn="just">
              <a:buFont typeface="Wingdings" panose="05000000000000000000" pitchFamily="2" charset="2"/>
              <a:buChar char="ü"/>
            </a:pPr>
            <a:r>
              <a:rPr lang="en-US" dirty="0" smtClean="0"/>
              <a:t>LOS INCOTERMS: IN-</a:t>
            </a:r>
            <a:r>
              <a:rPr lang="en-US" dirty="0" err="1" smtClean="0"/>
              <a:t>ternational</a:t>
            </a:r>
            <a:r>
              <a:rPr lang="en-US" dirty="0" smtClean="0"/>
              <a:t> CO-</a:t>
            </a:r>
            <a:r>
              <a:rPr lang="en-US" dirty="0" err="1" smtClean="0"/>
              <a:t>mmercial</a:t>
            </a:r>
            <a:r>
              <a:rPr lang="en-US" dirty="0" smtClean="0"/>
              <a:t> TERM-s:</a:t>
            </a:r>
          </a:p>
          <a:p>
            <a:pPr lvl="1" algn="just">
              <a:buFont typeface="Wingdings" panose="05000000000000000000" pitchFamily="2" charset="2"/>
              <a:buChar char="ü"/>
            </a:pPr>
            <a:r>
              <a:rPr lang="es-UY" dirty="0" smtClean="0"/>
              <a:t>Cláusulas del contrato de CV internacional.</a:t>
            </a:r>
          </a:p>
          <a:p>
            <a:pPr lvl="1" algn="just">
              <a:buFont typeface="Wingdings" panose="05000000000000000000" pitchFamily="2" charset="2"/>
              <a:buChar char="ü"/>
            </a:pPr>
            <a:r>
              <a:rPr lang="es-UY" dirty="0" smtClean="0"/>
              <a:t>Reglas </a:t>
            </a:r>
            <a:r>
              <a:rPr lang="es-UY" dirty="0"/>
              <a:t>internacionales </a:t>
            </a:r>
            <a:r>
              <a:rPr lang="es-UY" dirty="0" smtClean="0"/>
              <a:t>para </a:t>
            </a:r>
            <a:r>
              <a:rPr lang="es-UY" dirty="0"/>
              <a:t>la interpretación </a:t>
            </a:r>
            <a:r>
              <a:rPr lang="es-UY" dirty="0" smtClean="0"/>
              <a:t>de </a:t>
            </a:r>
            <a:r>
              <a:rPr lang="es-UY" dirty="0"/>
              <a:t>los términos comerciales fijados por la </a:t>
            </a:r>
            <a:r>
              <a:rPr lang="es-UY" dirty="0" smtClean="0"/>
              <a:t>Cámara </a:t>
            </a:r>
            <a:r>
              <a:rPr lang="es-UY" dirty="0"/>
              <a:t>de Comercio </a:t>
            </a:r>
            <a:r>
              <a:rPr lang="es-UY" dirty="0" smtClean="0"/>
              <a:t>Internacional.</a:t>
            </a:r>
          </a:p>
          <a:p>
            <a:pPr lvl="1" algn="just">
              <a:buFont typeface="Wingdings" panose="05000000000000000000" pitchFamily="2" charset="2"/>
              <a:buChar char="ü"/>
            </a:pPr>
            <a:r>
              <a:rPr lang="es-UY" dirty="0" smtClean="0"/>
              <a:t>Usos </a:t>
            </a:r>
            <a:r>
              <a:rPr lang="es-UY" dirty="0"/>
              <a:t>y costumbres que, por su carácter </a:t>
            </a:r>
            <a:r>
              <a:rPr lang="es-UY" dirty="0" smtClean="0"/>
              <a:t>repetitivo </a:t>
            </a:r>
            <a:r>
              <a:rPr lang="es-UY" dirty="0"/>
              <a:t>han establecido una modalidad </a:t>
            </a:r>
            <a:r>
              <a:rPr lang="es-UY" dirty="0" smtClean="0"/>
              <a:t>aceptada </a:t>
            </a:r>
            <a:r>
              <a:rPr lang="es-UY" dirty="0"/>
              <a:t>en la comunidad de comercio </a:t>
            </a:r>
            <a:r>
              <a:rPr lang="es-UY" dirty="0" smtClean="0"/>
              <a:t>internacional</a:t>
            </a:r>
            <a:r>
              <a:rPr lang="es-UY" dirty="0"/>
              <a:t>.</a:t>
            </a:r>
          </a:p>
          <a:p>
            <a:pPr lvl="1" algn="just">
              <a:buFont typeface="Wingdings" panose="05000000000000000000" pitchFamily="2" charset="2"/>
              <a:buChar char="ü"/>
            </a:pPr>
            <a:r>
              <a:rPr lang="es-UY" dirty="0"/>
              <a:t>C</a:t>
            </a:r>
            <a:r>
              <a:rPr lang="es-UY" dirty="0" smtClean="0"/>
              <a:t>onjunto </a:t>
            </a:r>
            <a:r>
              <a:rPr lang="es-UY" dirty="0"/>
              <a:t>de reglas aplicables </a:t>
            </a:r>
            <a:r>
              <a:rPr lang="es-UY" dirty="0" smtClean="0"/>
              <a:t>internacionalmente </a:t>
            </a:r>
            <a:r>
              <a:rPr lang="es-UY" dirty="0"/>
              <a:t>con el propósito de </a:t>
            </a:r>
            <a:r>
              <a:rPr lang="es-UY" dirty="0" smtClean="0"/>
              <a:t>facilitar </a:t>
            </a:r>
            <a:r>
              <a:rPr lang="es-UY" dirty="0"/>
              <a:t>la interpretación de los términos </a:t>
            </a:r>
            <a:r>
              <a:rPr lang="es-UY" dirty="0" smtClean="0"/>
              <a:t>comerciales </a:t>
            </a:r>
            <a:r>
              <a:rPr lang="es-UY" dirty="0"/>
              <a:t>comúnmente </a:t>
            </a:r>
            <a:r>
              <a:rPr lang="es-UY" dirty="0" smtClean="0"/>
              <a:t>utilizados.</a:t>
            </a:r>
            <a:endParaRPr lang="es-UY" dirty="0"/>
          </a:p>
          <a:p>
            <a:pPr lvl="1" algn="just">
              <a:buFont typeface="Wingdings" panose="05000000000000000000" pitchFamily="2" charset="2"/>
              <a:buChar char="ü"/>
            </a:pPr>
            <a:r>
              <a:rPr lang="es-UY" dirty="0" smtClean="0"/>
              <a:t>NO </a:t>
            </a:r>
            <a:r>
              <a:rPr lang="es-UY" dirty="0"/>
              <a:t>SON NORMAS </a:t>
            </a:r>
            <a:r>
              <a:rPr lang="es-UY" dirty="0" smtClean="0"/>
              <a:t>JURÍDICAS.</a:t>
            </a:r>
            <a:endParaRPr lang="es-UY" dirty="0"/>
          </a:p>
        </p:txBody>
      </p:sp>
    </p:spTree>
    <p:extLst>
      <p:ext uri="{BB962C8B-B14F-4D97-AF65-F5344CB8AC3E}">
        <p14:creationId xmlns:p14="http://schemas.microsoft.com/office/powerpoint/2010/main" val="66564014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836712"/>
            <a:ext cx="8229600" cy="5760640"/>
          </a:xfrm>
        </p:spPr>
        <p:txBody>
          <a:bodyPr>
            <a:normAutofit/>
          </a:bodyPr>
          <a:lstStyle/>
          <a:p>
            <a:pPr marL="0" indent="0" algn="ctr">
              <a:buNone/>
            </a:pPr>
            <a:r>
              <a:rPr lang="es-UY" b="1" dirty="0" smtClean="0"/>
              <a:t>CV INTERNACIONAL DE MERCADERÍA</a:t>
            </a:r>
          </a:p>
          <a:p>
            <a:pPr algn="just">
              <a:buFont typeface="Wingdings" panose="05000000000000000000" pitchFamily="2" charset="2"/>
              <a:buChar char="ü"/>
            </a:pPr>
            <a:endParaRPr lang="es-UY" dirty="0" smtClean="0"/>
          </a:p>
          <a:p>
            <a:pPr algn="just">
              <a:buFont typeface="Wingdings" panose="05000000000000000000" pitchFamily="2" charset="2"/>
              <a:buChar char="ü"/>
            </a:pPr>
            <a:r>
              <a:rPr lang="en-US" dirty="0" smtClean="0"/>
              <a:t>LOS INCOTERMS: IN-</a:t>
            </a:r>
            <a:r>
              <a:rPr lang="en-US" dirty="0" err="1" smtClean="0"/>
              <a:t>ternational</a:t>
            </a:r>
            <a:r>
              <a:rPr lang="en-US" dirty="0" smtClean="0"/>
              <a:t> CO-</a:t>
            </a:r>
            <a:r>
              <a:rPr lang="en-US" dirty="0" err="1" smtClean="0"/>
              <a:t>mmercial</a:t>
            </a:r>
            <a:r>
              <a:rPr lang="en-US" dirty="0" smtClean="0"/>
              <a:t> TERM-s </a:t>
            </a:r>
            <a:r>
              <a:rPr lang="en-US" dirty="0" err="1" smtClean="0"/>
              <a:t>regulan</a:t>
            </a:r>
            <a:r>
              <a:rPr lang="en-US" dirty="0" smtClean="0"/>
              <a:t>:</a:t>
            </a:r>
          </a:p>
          <a:p>
            <a:pPr lvl="1" algn="just">
              <a:buFont typeface="Wingdings" panose="05000000000000000000" pitchFamily="2" charset="2"/>
              <a:buChar char="ü"/>
            </a:pPr>
            <a:r>
              <a:rPr lang="es-UY" sz="2200" dirty="0"/>
              <a:t>El alcance del </a:t>
            </a:r>
            <a:r>
              <a:rPr lang="es-UY" sz="2200" dirty="0" smtClean="0"/>
              <a:t>precio:</a:t>
            </a:r>
          </a:p>
          <a:p>
            <a:pPr lvl="2" algn="just">
              <a:buFont typeface="Wingdings" panose="05000000000000000000" pitchFamily="2" charset="2"/>
              <a:buChar char="ü"/>
            </a:pPr>
            <a:r>
              <a:rPr lang="es-UY" sz="2000" dirty="0" smtClean="0"/>
              <a:t>Quién </a:t>
            </a:r>
            <a:r>
              <a:rPr lang="es-UY" sz="2000" dirty="0"/>
              <a:t>contrata y paga el transporte. </a:t>
            </a:r>
          </a:p>
          <a:p>
            <a:pPr lvl="2" algn="just">
              <a:buFont typeface="Wingdings" panose="05000000000000000000" pitchFamily="2" charset="2"/>
              <a:buChar char="ü"/>
            </a:pPr>
            <a:r>
              <a:rPr lang="es-UY" sz="2000" dirty="0" smtClean="0"/>
              <a:t>Quién </a:t>
            </a:r>
            <a:r>
              <a:rPr lang="es-UY" sz="2000" dirty="0"/>
              <a:t>contrata y paga el seguro. </a:t>
            </a:r>
            <a:endParaRPr lang="es-UY" sz="2000" dirty="0" smtClean="0"/>
          </a:p>
          <a:p>
            <a:pPr lvl="2" algn="just">
              <a:buFont typeface="Wingdings" panose="05000000000000000000" pitchFamily="2" charset="2"/>
              <a:buChar char="ü"/>
            </a:pPr>
            <a:r>
              <a:rPr lang="es-UY" sz="2000" dirty="0" smtClean="0"/>
              <a:t>Qué </a:t>
            </a:r>
            <a:r>
              <a:rPr lang="es-UY" sz="2000" dirty="0"/>
              <a:t>documentos tramita cada parte y quien </a:t>
            </a:r>
            <a:r>
              <a:rPr lang="es-UY" sz="2000" dirty="0" smtClean="0"/>
              <a:t>absorbe </a:t>
            </a:r>
            <a:r>
              <a:rPr lang="es-UY" sz="2000" dirty="0"/>
              <a:t>su costo. </a:t>
            </a:r>
          </a:p>
          <a:p>
            <a:pPr lvl="2" algn="just">
              <a:buFont typeface="Wingdings" panose="05000000000000000000" pitchFamily="2" charset="2"/>
              <a:buChar char="ü"/>
            </a:pPr>
            <a:r>
              <a:rPr lang="es-UY" sz="2000" dirty="0" smtClean="0"/>
              <a:t>Quien </a:t>
            </a:r>
            <a:r>
              <a:rPr lang="es-UY" sz="2000" dirty="0"/>
              <a:t>tramita y paga el despacho expo e </a:t>
            </a:r>
            <a:r>
              <a:rPr lang="es-UY" sz="2000" dirty="0" err="1" smtClean="0"/>
              <a:t>impo</a:t>
            </a:r>
            <a:r>
              <a:rPr lang="es-UY" sz="2000" dirty="0"/>
              <a:t>.</a:t>
            </a:r>
          </a:p>
          <a:p>
            <a:pPr lvl="1" algn="just">
              <a:buFont typeface="Wingdings" panose="05000000000000000000" pitchFamily="2" charset="2"/>
              <a:buChar char="ü"/>
            </a:pPr>
            <a:r>
              <a:rPr lang="es-UY" sz="2200" dirty="0" smtClean="0"/>
              <a:t>La </a:t>
            </a:r>
            <a:r>
              <a:rPr lang="es-UY" sz="2200" dirty="0"/>
              <a:t>transferencia de riesgos: donde y </a:t>
            </a:r>
            <a:r>
              <a:rPr lang="es-UY" sz="2200" dirty="0" smtClean="0"/>
              <a:t>cuando</a:t>
            </a:r>
            <a:r>
              <a:rPr lang="es-UY" sz="2200" dirty="0"/>
              <a:t>. </a:t>
            </a:r>
          </a:p>
          <a:p>
            <a:pPr lvl="1" algn="just">
              <a:buFont typeface="Wingdings" panose="05000000000000000000" pitchFamily="2" charset="2"/>
              <a:buChar char="ü"/>
            </a:pPr>
            <a:r>
              <a:rPr lang="es-UY" sz="2200" dirty="0"/>
              <a:t>Entrega de la mercadería: donde y </a:t>
            </a:r>
            <a:r>
              <a:rPr lang="es-UY" sz="2200" dirty="0" smtClean="0"/>
              <a:t>cuando</a:t>
            </a:r>
            <a:r>
              <a:rPr lang="es-UY" sz="2200" dirty="0"/>
              <a:t>.</a:t>
            </a:r>
          </a:p>
        </p:txBody>
      </p:sp>
    </p:spTree>
    <p:extLst>
      <p:ext uri="{BB962C8B-B14F-4D97-AF65-F5344CB8AC3E}">
        <p14:creationId xmlns:p14="http://schemas.microsoft.com/office/powerpoint/2010/main" val="7602523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836712"/>
            <a:ext cx="8229600" cy="5760640"/>
          </a:xfrm>
        </p:spPr>
        <p:txBody>
          <a:bodyPr>
            <a:normAutofit fontScale="92500"/>
          </a:bodyPr>
          <a:lstStyle/>
          <a:p>
            <a:pPr marL="0" indent="0" algn="ctr">
              <a:buNone/>
            </a:pPr>
            <a:r>
              <a:rPr lang="es-UY" b="1" dirty="0" smtClean="0"/>
              <a:t>CONTRATOS COMERCIALES ASPECTOS GRALES.</a:t>
            </a:r>
          </a:p>
          <a:p>
            <a:pPr marL="0" indent="0" algn="just">
              <a:buNone/>
            </a:pPr>
            <a:endParaRPr lang="es-UY" dirty="0"/>
          </a:p>
          <a:p>
            <a:pPr algn="just">
              <a:buFont typeface="Wingdings" panose="05000000000000000000" pitchFamily="2" charset="2"/>
              <a:buChar char="ü"/>
            </a:pPr>
            <a:r>
              <a:rPr lang="es-UY" dirty="0" smtClean="0"/>
              <a:t>El </a:t>
            </a:r>
            <a:r>
              <a:rPr lang="es-UY" dirty="0" err="1" smtClean="0"/>
              <a:t>CCom</a:t>
            </a:r>
            <a:r>
              <a:rPr lang="es-UY" dirty="0" smtClean="0"/>
              <a:t>. se remite a las normas generales de los contratos del CC.</a:t>
            </a:r>
          </a:p>
          <a:p>
            <a:pPr algn="just">
              <a:buFont typeface="Wingdings" panose="05000000000000000000" pitchFamily="2" charset="2"/>
              <a:buChar char="ü"/>
            </a:pPr>
            <a:endParaRPr lang="es-UY" dirty="0"/>
          </a:p>
          <a:p>
            <a:pPr algn="just">
              <a:buFont typeface="Wingdings" panose="05000000000000000000" pitchFamily="2" charset="2"/>
              <a:buChar char="ü"/>
            </a:pPr>
            <a:r>
              <a:rPr lang="es-UY" dirty="0" smtClean="0"/>
              <a:t>En muchos casos veremos que los contratos son espejos, salvo por algunas particularidades. Como sucede en la fianza, donde en materia comercial siempre es solidaria.</a:t>
            </a:r>
          </a:p>
          <a:p>
            <a:pPr algn="just">
              <a:buFont typeface="Wingdings" panose="05000000000000000000" pitchFamily="2" charset="2"/>
              <a:buChar char="ü"/>
            </a:pPr>
            <a:endParaRPr lang="es-UY" dirty="0"/>
          </a:p>
          <a:p>
            <a:pPr algn="just">
              <a:buFont typeface="Wingdings" panose="05000000000000000000" pitchFamily="2" charset="2"/>
              <a:buChar char="ü"/>
            </a:pPr>
            <a:r>
              <a:rPr lang="es-UY" dirty="0" smtClean="0"/>
              <a:t>En este módulo veremos los contratos comerciales más importantes. </a:t>
            </a:r>
            <a:r>
              <a:rPr lang="es-UY" dirty="0" smtClean="0"/>
              <a:t>Respecto de los regulados en el </a:t>
            </a:r>
            <a:r>
              <a:rPr lang="es-UY" dirty="0" err="1" smtClean="0"/>
              <a:t>CCom</a:t>
            </a:r>
            <a:r>
              <a:rPr lang="es-UY" dirty="0" smtClean="0"/>
              <a:t>. nos dedicaremos a la CV y al transporte.</a:t>
            </a:r>
          </a:p>
          <a:p>
            <a:pPr algn="just">
              <a:buFont typeface="Wingdings" panose="05000000000000000000" pitchFamily="2" charset="2"/>
              <a:buChar char="ü"/>
            </a:pPr>
            <a:endParaRPr lang="es-UY" dirty="0"/>
          </a:p>
          <a:p>
            <a:pPr algn="just">
              <a:buFont typeface="Wingdings" panose="05000000000000000000" pitchFamily="2" charset="2"/>
              <a:buChar char="ü"/>
            </a:pPr>
            <a:r>
              <a:rPr lang="es-UY" dirty="0" smtClean="0"/>
              <a:t>La CV será analizada desde las diferencias con la CV civil.</a:t>
            </a:r>
            <a:endParaRPr lang="es-UY" dirty="0"/>
          </a:p>
        </p:txBody>
      </p:sp>
    </p:spTree>
    <p:extLst>
      <p:ext uri="{BB962C8B-B14F-4D97-AF65-F5344CB8AC3E}">
        <p14:creationId xmlns:p14="http://schemas.microsoft.com/office/powerpoint/2010/main" val="377335146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836712"/>
            <a:ext cx="8229600" cy="5760640"/>
          </a:xfrm>
        </p:spPr>
        <p:txBody>
          <a:bodyPr>
            <a:normAutofit fontScale="85000" lnSpcReduction="20000"/>
          </a:bodyPr>
          <a:lstStyle/>
          <a:p>
            <a:pPr marL="0" indent="0" algn="ctr">
              <a:buNone/>
            </a:pPr>
            <a:r>
              <a:rPr lang="es-UY" b="1" dirty="0" smtClean="0"/>
              <a:t>CV INTERNACIONAL DE MERCADERÍA</a:t>
            </a:r>
          </a:p>
          <a:p>
            <a:pPr algn="just">
              <a:buFont typeface="Wingdings" panose="05000000000000000000" pitchFamily="2" charset="2"/>
              <a:buChar char="ü"/>
            </a:pPr>
            <a:endParaRPr lang="es-UY" dirty="0" smtClean="0"/>
          </a:p>
          <a:p>
            <a:pPr algn="just">
              <a:buFont typeface="Wingdings" panose="05000000000000000000" pitchFamily="2" charset="2"/>
              <a:buChar char="ü"/>
            </a:pPr>
            <a:r>
              <a:rPr lang="en-US" dirty="0" smtClean="0"/>
              <a:t>LOS INCOTERMS </a:t>
            </a:r>
            <a:r>
              <a:rPr lang="es-UY" dirty="0" smtClean="0"/>
              <a:t>más comunes:</a:t>
            </a:r>
          </a:p>
          <a:p>
            <a:pPr lvl="1" algn="just">
              <a:buFont typeface="Wingdings" panose="05000000000000000000" pitchFamily="2" charset="2"/>
              <a:buChar char="ü"/>
            </a:pPr>
            <a:r>
              <a:rPr lang="es-UY" dirty="0" smtClean="0"/>
              <a:t>EXW </a:t>
            </a:r>
            <a:r>
              <a:rPr lang="es-UY" dirty="0"/>
              <a:t>(Ex Works / En fábrica): El vendedor entrega la mercancía en sus instalaciones. El comprador se encarga de todo el transporte y los costos a partir de ese punto.</a:t>
            </a:r>
          </a:p>
          <a:p>
            <a:pPr lvl="1" algn="just">
              <a:buFont typeface="Wingdings" panose="05000000000000000000" pitchFamily="2" charset="2"/>
              <a:buChar char="ü"/>
            </a:pPr>
            <a:r>
              <a:rPr lang="es-UY" dirty="0"/>
              <a:t>FCA (Free </a:t>
            </a:r>
            <a:r>
              <a:rPr lang="es-UY" dirty="0" err="1"/>
              <a:t>Carrier</a:t>
            </a:r>
            <a:r>
              <a:rPr lang="es-UY" dirty="0"/>
              <a:t> / Franco Transportista): El vendedor entrega la mercancía a un transportista designado por el comprador en un lugar acordado.</a:t>
            </a:r>
          </a:p>
          <a:p>
            <a:pPr lvl="1" algn="just">
              <a:buFont typeface="Wingdings" panose="05000000000000000000" pitchFamily="2" charset="2"/>
              <a:buChar char="ü"/>
            </a:pPr>
            <a:r>
              <a:rPr lang="es-UY" dirty="0"/>
              <a:t>CPT (</a:t>
            </a:r>
            <a:r>
              <a:rPr lang="es-UY" dirty="0" err="1"/>
              <a:t>Carriage</a:t>
            </a:r>
            <a:r>
              <a:rPr lang="es-UY" dirty="0"/>
              <a:t> </a:t>
            </a:r>
            <a:r>
              <a:rPr lang="es-UY" dirty="0" err="1"/>
              <a:t>Paid</a:t>
            </a:r>
            <a:r>
              <a:rPr lang="es-UY" dirty="0"/>
              <a:t> To / Transporte Pagado Hasta): El vendedor paga el transporte principal hasta el destino acordado, pero los riesgos se transfieren al comprador antes.</a:t>
            </a:r>
          </a:p>
          <a:p>
            <a:pPr lvl="1" algn="just">
              <a:buFont typeface="Wingdings" panose="05000000000000000000" pitchFamily="2" charset="2"/>
              <a:buChar char="ü"/>
            </a:pPr>
            <a:r>
              <a:rPr lang="es-UY" dirty="0"/>
              <a:t>CIP (</a:t>
            </a:r>
            <a:r>
              <a:rPr lang="es-UY" dirty="0" err="1"/>
              <a:t>Carriage</a:t>
            </a:r>
            <a:r>
              <a:rPr lang="es-UY" dirty="0"/>
              <a:t> and </a:t>
            </a:r>
            <a:r>
              <a:rPr lang="es-UY" dirty="0" err="1"/>
              <a:t>Insurance</a:t>
            </a:r>
            <a:r>
              <a:rPr lang="es-UY" dirty="0"/>
              <a:t> </a:t>
            </a:r>
            <a:r>
              <a:rPr lang="es-UY" dirty="0" err="1"/>
              <a:t>Paid</a:t>
            </a:r>
            <a:r>
              <a:rPr lang="es-UY" dirty="0"/>
              <a:t> To / Transporte y Seguro Pagado Hasta): Similar al CPT, pero el vendedor debe contratar un seguro de transporte para el comprador.</a:t>
            </a:r>
          </a:p>
          <a:p>
            <a:pPr lvl="1" algn="just">
              <a:buFont typeface="Wingdings" panose="05000000000000000000" pitchFamily="2" charset="2"/>
              <a:buChar char="ü"/>
            </a:pPr>
            <a:r>
              <a:rPr lang="es-UY" dirty="0"/>
              <a:t>DAP (</a:t>
            </a:r>
            <a:r>
              <a:rPr lang="es-UY" dirty="0" err="1"/>
              <a:t>Delivered</a:t>
            </a:r>
            <a:r>
              <a:rPr lang="es-UY" dirty="0"/>
              <a:t> at Place / Entregado en Lugar): El vendedor entrega la mercancía en el lugar de destino convenido, asumiendo todos los costos y riesgos de transporte hasta ese punto.</a:t>
            </a:r>
          </a:p>
          <a:p>
            <a:pPr lvl="1" algn="just">
              <a:buFont typeface="Wingdings" panose="05000000000000000000" pitchFamily="2" charset="2"/>
              <a:buChar char="ü"/>
            </a:pPr>
            <a:r>
              <a:rPr lang="es-UY" dirty="0"/>
              <a:t>DPU (</a:t>
            </a:r>
            <a:r>
              <a:rPr lang="es-UY" dirty="0" err="1"/>
              <a:t>Delivered</a:t>
            </a:r>
            <a:r>
              <a:rPr lang="es-UY" dirty="0"/>
              <a:t> at Place </a:t>
            </a:r>
            <a:r>
              <a:rPr lang="es-UY" dirty="0" err="1"/>
              <a:t>Unloaded</a:t>
            </a:r>
            <a:r>
              <a:rPr lang="es-UY" dirty="0"/>
              <a:t> / Entregado en Lugar Descargado): El vendedor entrega la mercancía y la descarga en el lugar acordado. Es la versión actualizada de DAT.</a:t>
            </a:r>
          </a:p>
          <a:p>
            <a:pPr lvl="1" algn="just">
              <a:buFont typeface="Wingdings" panose="05000000000000000000" pitchFamily="2" charset="2"/>
              <a:buChar char="ü"/>
            </a:pPr>
            <a:r>
              <a:rPr lang="es-UY" dirty="0"/>
              <a:t>DDP (</a:t>
            </a:r>
            <a:r>
              <a:rPr lang="es-UY" dirty="0" err="1"/>
              <a:t>Delivered</a:t>
            </a:r>
            <a:r>
              <a:rPr lang="es-UY" dirty="0"/>
              <a:t> </a:t>
            </a:r>
            <a:r>
              <a:rPr lang="es-UY" dirty="0" err="1"/>
              <a:t>Duty</a:t>
            </a:r>
            <a:r>
              <a:rPr lang="es-UY" dirty="0"/>
              <a:t> </a:t>
            </a:r>
            <a:r>
              <a:rPr lang="es-UY" dirty="0" err="1"/>
              <a:t>Paid</a:t>
            </a:r>
            <a:r>
              <a:rPr lang="es-UY" dirty="0"/>
              <a:t> / Entregado con Derechos Pagados): El vendedor asume todos los costos y responsabilidades, incluyendo el despacho de aduanas y los impuestos, hasta que la mercancía llega a la ubicación del comprador. </a:t>
            </a:r>
          </a:p>
        </p:txBody>
      </p:sp>
    </p:spTree>
    <p:extLst>
      <p:ext uri="{BB962C8B-B14F-4D97-AF65-F5344CB8AC3E}">
        <p14:creationId xmlns:p14="http://schemas.microsoft.com/office/powerpoint/2010/main" val="247290302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836712"/>
            <a:ext cx="8229600" cy="5760640"/>
          </a:xfrm>
        </p:spPr>
        <p:txBody>
          <a:bodyPr>
            <a:normAutofit lnSpcReduction="10000"/>
          </a:bodyPr>
          <a:lstStyle/>
          <a:p>
            <a:pPr marL="0" indent="0" algn="ctr">
              <a:buNone/>
            </a:pPr>
            <a:r>
              <a:rPr lang="es-UY" b="1" dirty="0" smtClean="0"/>
              <a:t>CV INTERNACIONAL DE MERCADERÍA</a:t>
            </a:r>
          </a:p>
          <a:p>
            <a:pPr algn="just">
              <a:buFont typeface="Wingdings" panose="05000000000000000000" pitchFamily="2" charset="2"/>
              <a:buChar char="ü"/>
            </a:pPr>
            <a:endParaRPr lang="es-UY" dirty="0" smtClean="0"/>
          </a:p>
          <a:p>
            <a:pPr algn="just">
              <a:buFont typeface="Wingdings" panose="05000000000000000000" pitchFamily="2" charset="2"/>
              <a:buChar char="ü"/>
            </a:pPr>
            <a:r>
              <a:rPr lang="en-US" dirty="0" smtClean="0"/>
              <a:t>LOS INCOTERMS </a:t>
            </a:r>
            <a:r>
              <a:rPr lang="es-UY" dirty="0" smtClean="0"/>
              <a:t>más comunes, </a:t>
            </a:r>
            <a:r>
              <a:rPr lang="es-UY" dirty="0" err="1" smtClean="0"/>
              <a:t>Incoterms</a:t>
            </a:r>
            <a:r>
              <a:rPr lang="es-UY" dirty="0" smtClean="0"/>
              <a:t> </a:t>
            </a:r>
            <a:r>
              <a:rPr lang="es-UY" dirty="0"/>
              <a:t>exclusivos para transporte </a:t>
            </a:r>
            <a:r>
              <a:rPr lang="es-UY" dirty="0" smtClean="0"/>
              <a:t>marítimo:</a:t>
            </a:r>
          </a:p>
          <a:p>
            <a:pPr lvl="1" algn="just">
              <a:buFont typeface="Wingdings" panose="05000000000000000000" pitchFamily="2" charset="2"/>
              <a:buChar char="ü"/>
            </a:pPr>
            <a:r>
              <a:rPr lang="es-UY" dirty="0" smtClean="0"/>
              <a:t>FAS </a:t>
            </a:r>
            <a:r>
              <a:rPr lang="es-UY" dirty="0"/>
              <a:t>(Free </a:t>
            </a:r>
            <a:r>
              <a:rPr lang="es-UY" dirty="0" err="1"/>
              <a:t>Alongside</a:t>
            </a:r>
            <a:r>
              <a:rPr lang="es-UY" dirty="0"/>
              <a:t> </a:t>
            </a:r>
            <a:r>
              <a:rPr lang="es-UY" dirty="0" err="1"/>
              <a:t>Ship</a:t>
            </a:r>
            <a:r>
              <a:rPr lang="es-UY" dirty="0"/>
              <a:t> / Franco al Costado del Buque): El vendedor entrega la mercancía al costado del buque en el puerto de carga convenido.</a:t>
            </a:r>
          </a:p>
          <a:p>
            <a:pPr lvl="1" algn="just">
              <a:buFont typeface="Wingdings" panose="05000000000000000000" pitchFamily="2" charset="2"/>
              <a:buChar char="ü"/>
            </a:pPr>
            <a:r>
              <a:rPr lang="es-UY" dirty="0"/>
              <a:t>FOB (Free </a:t>
            </a:r>
            <a:r>
              <a:rPr lang="es-UY" dirty="0" err="1"/>
              <a:t>on</a:t>
            </a:r>
            <a:r>
              <a:rPr lang="es-UY" dirty="0"/>
              <a:t> </a:t>
            </a:r>
            <a:r>
              <a:rPr lang="es-UY" dirty="0" err="1"/>
              <a:t>Board</a:t>
            </a:r>
            <a:r>
              <a:rPr lang="es-UY" dirty="0"/>
              <a:t> / Franco a Bordo): El vendedor entrega la mercancía a bordo del buque en el puerto de carga. El comprador asume los costos y riesgos a partir de ese momento.</a:t>
            </a:r>
          </a:p>
          <a:p>
            <a:pPr lvl="1" algn="just">
              <a:buFont typeface="Wingdings" panose="05000000000000000000" pitchFamily="2" charset="2"/>
              <a:buChar char="ü"/>
            </a:pPr>
            <a:r>
              <a:rPr lang="es-UY" dirty="0"/>
              <a:t>CFR (</a:t>
            </a:r>
            <a:r>
              <a:rPr lang="es-UY" dirty="0" err="1"/>
              <a:t>Cost</a:t>
            </a:r>
            <a:r>
              <a:rPr lang="es-UY" dirty="0"/>
              <a:t> and </a:t>
            </a:r>
            <a:r>
              <a:rPr lang="es-UY" dirty="0" err="1"/>
              <a:t>Freight</a:t>
            </a:r>
            <a:r>
              <a:rPr lang="es-UY" dirty="0"/>
              <a:t> / Coste y Flete): El vendedor paga el transporte hasta el puerto de destino, pero los riesgos se transfieren al comprador una vez que la carga está a bordo del buque.</a:t>
            </a:r>
          </a:p>
          <a:p>
            <a:pPr lvl="1" algn="just">
              <a:buFont typeface="Wingdings" panose="05000000000000000000" pitchFamily="2" charset="2"/>
              <a:buChar char="ü"/>
            </a:pPr>
            <a:r>
              <a:rPr lang="es-UY" dirty="0"/>
              <a:t>CIF (</a:t>
            </a:r>
            <a:r>
              <a:rPr lang="es-UY" dirty="0" err="1"/>
              <a:t>Cost</a:t>
            </a:r>
            <a:r>
              <a:rPr lang="es-UY" dirty="0"/>
              <a:t>, </a:t>
            </a:r>
            <a:r>
              <a:rPr lang="es-UY" dirty="0" err="1"/>
              <a:t>Insurance</a:t>
            </a:r>
            <a:r>
              <a:rPr lang="es-UY" dirty="0"/>
              <a:t> and </a:t>
            </a:r>
            <a:r>
              <a:rPr lang="es-UY" dirty="0" err="1"/>
              <a:t>Freight</a:t>
            </a:r>
            <a:r>
              <a:rPr lang="es-UY" dirty="0"/>
              <a:t> / Coste, Seguro y Flete): Similar al CFR, pero el vendedor debe contratar un seguro de transporte para el comprador. </a:t>
            </a:r>
          </a:p>
        </p:txBody>
      </p:sp>
    </p:spTree>
    <p:extLst>
      <p:ext uri="{BB962C8B-B14F-4D97-AF65-F5344CB8AC3E}">
        <p14:creationId xmlns:p14="http://schemas.microsoft.com/office/powerpoint/2010/main" val="332797094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476672"/>
            <a:ext cx="8229600" cy="5978136"/>
          </a:xfrm>
        </p:spPr>
        <p:txBody>
          <a:bodyPr/>
          <a:lstStyle/>
          <a:p>
            <a:pPr marL="64008" indent="0">
              <a:buNone/>
            </a:pPr>
            <a:endParaRPr lang="es-UY" dirty="0"/>
          </a:p>
          <a:p>
            <a:pPr marL="64008" indent="0">
              <a:buNone/>
            </a:pPr>
            <a:endParaRPr lang="es-UY" dirty="0"/>
          </a:p>
          <a:p>
            <a:pPr marL="64008" indent="0" algn="ctr">
              <a:buNone/>
            </a:pPr>
            <a:endParaRPr lang="es-UY" sz="4000" dirty="0"/>
          </a:p>
          <a:p>
            <a:pPr marL="64008" indent="0" algn="ctr">
              <a:buNone/>
            </a:pPr>
            <a:endParaRPr lang="es-UY" sz="4000" dirty="0"/>
          </a:p>
          <a:p>
            <a:pPr marL="64008" indent="0" algn="ctr">
              <a:buNone/>
            </a:pPr>
            <a:r>
              <a:rPr lang="es-UY" sz="4000" dirty="0"/>
              <a:t>¡¡Muchas gracias!!</a:t>
            </a:r>
          </a:p>
          <a:p>
            <a:pPr marL="64008" indent="0" algn="ctr">
              <a:buNone/>
            </a:pPr>
            <a:endParaRPr lang="es-UY" sz="4000" dirty="0"/>
          </a:p>
        </p:txBody>
      </p:sp>
    </p:spTree>
    <p:extLst>
      <p:ext uri="{BB962C8B-B14F-4D97-AF65-F5344CB8AC3E}">
        <p14:creationId xmlns:p14="http://schemas.microsoft.com/office/powerpoint/2010/main" val="33202001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836712"/>
            <a:ext cx="8229600" cy="5760640"/>
          </a:xfrm>
        </p:spPr>
        <p:txBody>
          <a:bodyPr>
            <a:normAutofit/>
          </a:bodyPr>
          <a:lstStyle/>
          <a:p>
            <a:pPr marL="0" indent="0" algn="ctr">
              <a:buNone/>
            </a:pPr>
            <a:r>
              <a:rPr lang="es-UY" b="1" dirty="0" smtClean="0"/>
              <a:t>CONCEPTO DE COMPRAVENTA COMERCIAL ART. 513 CCOM.</a:t>
            </a:r>
          </a:p>
          <a:p>
            <a:pPr marL="0" indent="0" algn="just">
              <a:buNone/>
            </a:pPr>
            <a:endParaRPr lang="es-UY" dirty="0"/>
          </a:p>
          <a:p>
            <a:pPr algn="just">
              <a:buFont typeface="Wingdings" panose="05000000000000000000" pitchFamily="2" charset="2"/>
              <a:buChar char="ü"/>
            </a:pPr>
            <a:r>
              <a:rPr lang="es-UY" dirty="0"/>
              <a:t>La venta comercial es un </a:t>
            </a:r>
            <a:r>
              <a:rPr lang="es-UY" dirty="0" smtClean="0"/>
              <a:t>contrato por </a:t>
            </a:r>
            <a:r>
              <a:rPr lang="es-UY" dirty="0"/>
              <a:t>el cual una persona, sea o no propietaria o poseedora de la cosa objeto de la convención, se obliga a entregarla, o a hacerla adquirir en propiedad a otra persona que se obliga por su parte a pagar un precio convenido, y la </a:t>
            </a:r>
            <a:r>
              <a:rPr lang="es-UY" b="1" dirty="0"/>
              <a:t>compra para revenderla o alquilar su </a:t>
            </a:r>
            <a:r>
              <a:rPr lang="es-UY" b="1" dirty="0" smtClean="0"/>
              <a:t>uso</a:t>
            </a:r>
            <a:r>
              <a:rPr lang="es-UY" dirty="0" smtClean="0"/>
              <a:t>.</a:t>
            </a:r>
          </a:p>
          <a:p>
            <a:pPr algn="just">
              <a:buFont typeface="Wingdings" panose="05000000000000000000" pitchFamily="2" charset="2"/>
              <a:buChar char="ü"/>
            </a:pPr>
            <a:endParaRPr lang="es-UY" dirty="0"/>
          </a:p>
          <a:p>
            <a:pPr algn="just">
              <a:buFont typeface="Wingdings" panose="05000000000000000000" pitchFamily="2" charset="2"/>
              <a:buChar char="ü"/>
            </a:pPr>
            <a:r>
              <a:rPr lang="es-UY" dirty="0" smtClean="0"/>
              <a:t>¿Cuál es la diferencia con la CV civil?</a:t>
            </a:r>
            <a:endParaRPr lang="es-UY" dirty="0"/>
          </a:p>
        </p:txBody>
      </p:sp>
    </p:spTree>
    <p:extLst>
      <p:ext uri="{BB962C8B-B14F-4D97-AF65-F5344CB8AC3E}">
        <p14:creationId xmlns:p14="http://schemas.microsoft.com/office/powerpoint/2010/main" val="6800483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836712"/>
            <a:ext cx="8229600" cy="5760640"/>
          </a:xfrm>
        </p:spPr>
        <p:txBody>
          <a:bodyPr>
            <a:normAutofit lnSpcReduction="10000"/>
          </a:bodyPr>
          <a:lstStyle/>
          <a:p>
            <a:pPr marL="0" indent="0" algn="ctr">
              <a:buNone/>
            </a:pPr>
            <a:r>
              <a:rPr lang="es-UY" b="1" dirty="0" smtClean="0"/>
              <a:t>CONCEPTO DE COMPRAVENTA COMERCIAL ART. 513 CCOM.: ELEMENTOS</a:t>
            </a:r>
          </a:p>
          <a:p>
            <a:pPr marL="0" indent="0" algn="just">
              <a:buNone/>
            </a:pPr>
            <a:endParaRPr lang="es-UY" dirty="0"/>
          </a:p>
          <a:p>
            <a:pPr algn="just">
              <a:buFont typeface="Wingdings" panose="05000000000000000000" pitchFamily="2" charset="2"/>
              <a:buChar char="ü"/>
            </a:pPr>
            <a:r>
              <a:rPr lang="es-UY" b="1" dirty="0" smtClean="0"/>
              <a:t>Objeto</a:t>
            </a:r>
            <a:r>
              <a:rPr lang="es-UY" dirty="0"/>
              <a:t>: </a:t>
            </a:r>
            <a:r>
              <a:rPr lang="es-UY" dirty="0" smtClean="0"/>
              <a:t>siempre sobre </a:t>
            </a:r>
            <a:r>
              <a:rPr lang="es-UY" dirty="0"/>
              <a:t>bien </a:t>
            </a:r>
            <a:r>
              <a:rPr lang="es-UY" dirty="0" smtClean="0"/>
              <a:t>mueble.</a:t>
            </a:r>
            <a:endParaRPr lang="es-UY" dirty="0"/>
          </a:p>
          <a:p>
            <a:pPr algn="just">
              <a:buFont typeface="Wingdings" panose="05000000000000000000" pitchFamily="2" charset="2"/>
              <a:buChar char="ü"/>
            </a:pPr>
            <a:endParaRPr lang="es-UY" dirty="0" smtClean="0"/>
          </a:p>
          <a:p>
            <a:pPr algn="just">
              <a:buFont typeface="Wingdings" panose="05000000000000000000" pitchFamily="2" charset="2"/>
              <a:buChar char="ü"/>
            </a:pPr>
            <a:r>
              <a:rPr lang="es-UY" b="1" dirty="0" smtClean="0"/>
              <a:t>Intención </a:t>
            </a:r>
            <a:r>
              <a:rPr lang="es-UY" b="1" dirty="0"/>
              <a:t>del comprador</a:t>
            </a:r>
            <a:r>
              <a:rPr lang="es-UY" dirty="0"/>
              <a:t> </a:t>
            </a:r>
            <a:r>
              <a:rPr lang="es-UY" dirty="0" smtClean="0"/>
              <a:t>al momento de la compra: su finalidad es </a:t>
            </a:r>
            <a:r>
              <a:rPr lang="es-UY" b="1" dirty="0" smtClean="0"/>
              <a:t>revender </a:t>
            </a:r>
            <a:r>
              <a:rPr lang="es-UY" b="1" dirty="0"/>
              <a:t>o </a:t>
            </a:r>
            <a:r>
              <a:rPr lang="es-UY" b="1" dirty="0" smtClean="0"/>
              <a:t>alquilar el bien que compra</a:t>
            </a:r>
            <a:r>
              <a:rPr lang="es-UY" dirty="0" smtClean="0"/>
              <a:t>.</a:t>
            </a:r>
            <a:endParaRPr lang="es-UY" dirty="0"/>
          </a:p>
          <a:p>
            <a:pPr algn="just">
              <a:buFont typeface="Wingdings" panose="05000000000000000000" pitchFamily="2" charset="2"/>
              <a:buChar char="ü"/>
            </a:pPr>
            <a:endParaRPr lang="es-UY" dirty="0" smtClean="0"/>
          </a:p>
          <a:p>
            <a:pPr algn="just">
              <a:buFont typeface="Wingdings" panose="05000000000000000000" pitchFamily="2" charset="2"/>
              <a:buChar char="ü"/>
            </a:pPr>
            <a:r>
              <a:rPr lang="es-UY" dirty="0" smtClean="0"/>
              <a:t>La </a:t>
            </a:r>
            <a:r>
              <a:rPr lang="es-UY" dirty="0"/>
              <a:t>CV comercial es un </a:t>
            </a:r>
            <a:r>
              <a:rPr lang="es-UY" b="1" dirty="0"/>
              <a:t>acto de intermediación </a:t>
            </a:r>
            <a:r>
              <a:rPr lang="es-UY" dirty="0"/>
              <a:t>en la circulación de bienes.</a:t>
            </a:r>
          </a:p>
          <a:p>
            <a:pPr algn="just">
              <a:buFont typeface="Wingdings" panose="05000000000000000000" pitchFamily="2" charset="2"/>
              <a:buChar char="ü"/>
            </a:pPr>
            <a:endParaRPr lang="es-UY" dirty="0" smtClean="0"/>
          </a:p>
          <a:p>
            <a:pPr algn="just">
              <a:buFont typeface="Wingdings" panose="05000000000000000000" pitchFamily="2" charset="2"/>
              <a:buChar char="ü"/>
            </a:pPr>
            <a:r>
              <a:rPr lang="es-UY" dirty="0" smtClean="0"/>
              <a:t>La </a:t>
            </a:r>
            <a:r>
              <a:rPr lang="es-UY" dirty="0"/>
              <a:t>CV civil es para </a:t>
            </a:r>
            <a:r>
              <a:rPr lang="es-UY" b="1" dirty="0"/>
              <a:t>consumo</a:t>
            </a:r>
            <a:r>
              <a:rPr lang="es-UY" dirty="0"/>
              <a:t> o </a:t>
            </a:r>
            <a:r>
              <a:rPr lang="es-UY" dirty="0" smtClean="0"/>
              <a:t>aprovechamiento.</a:t>
            </a:r>
          </a:p>
          <a:p>
            <a:pPr algn="just">
              <a:buFont typeface="Wingdings" panose="05000000000000000000" pitchFamily="2" charset="2"/>
              <a:buChar char="ü"/>
            </a:pPr>
            <a:endParaRPr lang="es-UY" dirty="0"/>
          </a:p>
          <a:p>
            <a:pPr algn="just">
              <a:buFont typeface="Wingdings" panose="05000000000000000000" pitchFamily="2" charset="2"/>
              <a:buChar char="ü"/>
            </a:pPr>
            <a:r>
              <a:rPr lang="es-UY" dirty="0" smtClean="0"/>
              <a:t>Recuerdan los ejemplos del parcial?</a:t>
            </a:r>
            <a:endParaRPr lang="es-UY" dirty="0"/>
          </a:p>
        </p:txBody>
      </p:sp>
    </p:spTree>
    <p:extLst>
      <p:ext uri="{BB962C8B-B14F-4D97-AF65-F5344CB8AC3E}">
        <p14:creationId xmlns:p14="http://schemas.microsoft.com/office/powerpoint/2010/main" val="33072279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836712"/>
            <a:ext cx="8229600" cy="5760640"/>
          </a:xfrm>
        </p:spPr>
        <p:txBody>
          <a:bodyPr>
            <a:normAutofit/>
          </a:bodyPr>
          <a:lstStyle/>
          <a:p>
            <a:pPr marL="0" indent="0" algn="ctr">
              <a:buNone/>
            </a:pPr>
            <a:r>
              <a:rPr lang="es-UY" b="1" dirty="0" smtClean="0"/>
              <a:t>CONCEPTO DE COMPRAVENTA COMERCIAL ART. 513 CCOM.: EXCEPCIONES A LA INTENCIÓN</a:t>
            </a:r>
          </a:p>
          <a:p>
            <a:pPr marL="0" indent="0" algn="just">
              <a:buNone/>
            </a:pPr>
            <a:endParaRPr lang="es-UY" dirty="0"/>
          </a:p>
          <a:p>
            <a:pPr algn="just">
              <a:buFont typeface="Wingdings" panose="05000000000000000000" pitchFamily="2" charset="2"/>
              <a:buChar char="ü"/>
            </a:pPr>
            <a:r>
              <a:rPr lang="es-UY" dirty="0" smtClean="0"/>
              <a:t>Buques </a:t>
            </a:r>
            <a:r>
              <a:rPr lang="es-UY" dirty="0"/>
              <a:t>y </a:t>
            </a:r>
            <a:r>
              <a:rPr lang="es-UY" dirty="0" smtClean="0"/>
              <a:t>aeronaves (núm</a:t>
            </a:r>
            <a:r>
              <a:rPr lang="es-UY" dirty="0"/>
              <a:t>. </a:t>
            </a:r>
            <a:r>
              <a:rPr lang="es-UY" dirty="0" smtClean="0"/>
              <a:t>6 </a:t>
            </a:r>
            <a:r>
              <a:rPr lang="es-UY" dirty="0"/>
              <a:t>art. </a:t>
            </a:r>
            <a:r>
              <a:rPr lang="es-UY" dirty="0" smtClean="0"/>
              <a:t>7 </a:t>
            </a:r>
            <a:r>
              <a:rPr lang="es-UY" dirty="0" err="1"/>
              <a:t>CCom</a:t>
            </a:r>
            <a:r>
              <a:rPr lang="es-UY" dirty="0" smtClean="0"/>
              <a:t>.).</a:t>
            </a:r>
          </a:p>
          <a:p>
            <a:pPr algn="just">
              <a:buFont typeface="Wingdings" panose="05000000000000000000" pitchFamily="2" charset="2"/>
              <a:buChar char="ü"/>
            </a:pPr>
            <a:endParaRPr lang="es-UY" dirty="0"/>
          </a:p>
          <a:p>
            <a:pPr algn="just">
              <a:buFont typeface="Wingdings" panose="05000000000000000000" pitchFamily="2" charset="2"/>
              <a:buChar char="ü"/>
            </a:pPr>
            <a:r>
              <a:rPr lang="es-UY" dirty="0" smtClean="0"/>
              <a:t>Moneda </a:t>
            </a:r>
            <a:r>
              <a:rPr lang="es-UY" dirty="0"/>
              <a:t>extranjera (núm. </a:t>
            </a:r>
            <a:r>
              <a:rPr lang="es-UY" dirty="0" smtClean="0"/>
              <a:t>2 </a:t>
            </a:r>
            <a:r>
              <a:rPr lang="es-UY" dirty="0"/>
              <a:t>art. 7 </a:t>
            </a:r>
            <a:r>
              <a:rPr lang="es-UY" dirty="0" err="1"/>
              <a:t>CCom</a:t>
            </a:r>
            <a:r>
              <a:rPr lang="es-UY" dirty="0" smtClean="0"/>
              <a:t>.).</a:t>
            </a:r>
          </a:p>
          <a:p>
            <a:pPr algn="just">
              <a:buFont typeface="Wingdings" panose="05000000000000000000" pitchFamily="2" charset="2"/>
              <a:buChar char="ü"/>
            </a:pPr>
            <a:endParaRPr lang="es-UY" dirty="0"/>
          </a:p>
          <a:p>
            <a:pPr algn="just">
              <a:buFont typeface="Wingdings" panose="05000000000000000000" pitchFamily="2" charset="2"/>
              <a:buChar char="ü"/>
            </a:pPr>
            <a:r>
              <a:rPr lang="es-UY" dirty="0"/>
              <a:t>A</a:t>
            </a:r>
            <a:r>
              <a:rPr lang="es-UY" dirty="0" smtClean="0"/>
              <a:t>cciones </a:t>
            </a:r>
            <a:r>
              <a:rPr lang="es-UY" dirty="0"/>
              <a:t>de SA </a:t>
            </a:r>
            <a:r>
              <a:rPr lang="es-UY" dirty="0" smtClean="0"/>
              <a:t>o cualquier participación en sociedades comerciales (núm</a:t>
            </a:r>
            <a:r>
              <a:rPr lang="es-UY" dirty="0"/>
              <a:t>. </a:t>
            </a:r>
            <a:r>
              <a:rPr lang="es-UY" dirty="0" smtClean="0"/>
              <a:t>3 </a:t>
            </a:r>
            <a:r>
              <a:rPr lang="es-UY" dirty="0"/>
              <a:t>art. 7 </a:t>
            </a:r>
            <a:r>
              <a:rPr lang="es-UY" dirty="0" err="1"/>
              <a:t>CCom</a:t>
            </a:r>
            <a:r>
              <a:rPr lang="es-UY" dirty="0" smtClean="0"/>
              <a:t>.).</a:t>
            </a:r>
          </a:p>
          <a:p>
            <a:pPr algn="just">
              <a:buFont typeface="Wingdings" panose="05000000000000000000" pitchFamily="2" charset="2"/>
              <a:buChar char="ü"/>
            </a:pPr>
            <a:endParaRPr lang="es-UY" dirty="0"/>
          </a:p>
          <a:p>
            <a:pPr algn="just">
              <a:buFont typeface="Wingdings" panose="05000000000000000000" pitchFamily="2" charset="2"/>
              <a:buChar char="ü"/>
            </a:pPr>
            <a:r>
              <a:rPr lang="es-UY" dirty="0" smtClean="0"/>
              <a:t>Bienes </a:t>
            </a:r>
            <a:r>
              <a:rPr lang="es-UY" dirty="0"/>
              <a:t>para preparar o facilitar el comercio </a:t>
            </a:r>
            <a:r>
              <a:rPr lang="es-UY" dirty="0" smtClean="0"/>
              <a:t>por su </a:t>
            </a:r>
            <a:r>
              <a:rPr lang="es-UY" dirty="0" err="1" smtClean="0"/>
              <a:t>accesoriedad</a:t>
            </a:r>
            <a:r>
              <a:rPr lang="es-UY" dirty="0" smtClean="0"/>
              <a:t> (núm. 1 art</a:t>
            </a:r>
            <a:r>
              <a:rPr lang="es-UY" dirty="0"/>
              <a:t>. 516 </a:t>
            </a:r>
            <a:r>
              <a:rPr lang="es-UY" dirty="0" err="1" smtClean="0"/>
              <a:t>CCom</a:t>
            </a:r>
            <a:r>
              <a:rPr lang="es-UY" dirty="0" smtClean="0"/>
              <a:t>.).</a:t>
            </a:r>
            <a:endParaRPr lang="es-UY" dirty="0"/>
          </a:p>
        </p:txBody>
      </p:sp>
    </p:spTree>
    <p:extLst>
      <p:ext uri="{BB962C8B-B14F-4D97-AF65-F5344CB8AC3E}">
        <p14:creationId xmlns:p14="http://schemas.microsoft.com/office/powerpoint/2010/main" val="3399452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836712"/>
            <a:ext cx="8229600" cy="5760640"/>
          </a:xfrm>
        </p:spPr>
        <p:txBody>
          <a:bodyPr>
            <a:normAutofit fontScale="92500" lnSpcReduction="10000"/>
          </a:bodyPr>
          <a:lstStyle/>
          <a:p>
            <a:pPr marL="0" indent="0" algn="ctr">
              <a:buNone/>
            </a:pPr>
            <a:r>
              <a:rPr lang="es-UY" sz="2600" b="1" dirty="0" smtClean="0"/>
              <a:t>COMPRAVENTA QUE NUNCA ES COMERCIAL PARA EL CCOM.</a:t>
            </a:r>
          </a:p>
          <a:p>
            <a:pPr marL="0" indent="0" algn="just">
              <a:buNone/>
            </a:pPr>
            <a:endParaRPr lang="es-UY" dirty="0"/>
          </a:p>
          <a:p>
            <a:pPr algn="just">
              <a:buFont typeface="Wingdings" panose="05000000000000000000" pitchFamily="2" charset="2"/>
              <a:buChar char="ü"/>
            </a:pPr>
            <a:r>
              <a:rPr lang="es-UY" dirty="0" smtClean="0"/>
              <a:t>Inmuebles</a:t>
            </a:r>
            <a:endParaRPr lang="es-UY" dirty="0"/>
          </a:p>
          <a:p>
            <a:pPr algn="just">
              <a:buFont typeface="Wingdings" panose="05000000000000000000" pitchFamily="2" charset="2"/>
              <a:buChar char="ü"/>
            </a:pPr>
            <a:endParaRPr lang="es-UY" dirty="0" smtClean="0"/>
          </a:p>
          <a:p>
            <a:pPr algn="just">
              <a:buFont typeface="Wingdings" panose="05000000000000000000" pitchFamily="2" charset="2"/>
              <a:buChar char="ü"/>
            </a:pPr>
            <a:r>
              <a:rPr lang="es-UY" dirty="0" smtClean="0"/>
              <a:t>Venta </a:t>
            </a:r>
            <a:r>
              <a:rPr lang="es-UY" dirty="0"/>
              <a:t>de frutos o efectos percibidos a titulo remuneratorio o </a:t>
            </a:r>
            <a:r>
              <a:rPr lang="es-UY" dirty="0" smtClean="0"/>
              <a:t>gratuito.</a:t>
            </a:r>
          </a:p>
          <a:p>
            <a:pPr algn="just">
              <a:buFont typeface="Wingdings" panose="05000000000000000000" pitchFamily="2" charset="2"/>
              <a:buChar char="ü"/>
            </a:pPr>
            <a:endParaRPr lang="es-UY" dirty="0"/>
          </a:p>
          <a:p>
            <a:pPr algn="just">
              <a:buFont typeface="Wingdings" panose="05000000000000000000" pitchFamily="2" charset="2"/>
              <a:buChar char="ü"/>
            </a:pPr>
            <a:r>
              <a:rPr lang="es-UY" dirty="0" smtClean="0"/>
              <a:t>Ventas </a:t>
            </a:r>
            <a:r>
              <a:rPr lang="es-UY" dirty="0"/>
              <a:t>que hacen los labradores o </a:t>
            </a:r>
            <a:r>
              <a:rPr lang="es-UY" dirty="0" smtClean="0"/>
              <a:t>hacendados.</a:t>
            </a:r>
          </a:p>
          <a:p>
            <a:pPr algn="just">
              <a:buFont typeface="Wingdings" panose="05000000000000000000" pitchFamily="2" charset="2"/>
              <a:buChar char="ü"/>
            </a:pPr>
            <a:endParaRPr lang="es-UY" dirty="0"/>
          </a:p>
          <a:p>
            <a:pPr algn="just">
              <a:buFont typeface="Wingdings" panose="05000000000000000000" pitchFamily="2" charset="2"/>
              <a:buChar char="ü"/>
            </a:pPr>
            <a:r>
              <a:rPr lang="es-UY" dirty="0" smtClean="0"/>
              <a:t>Compras </a:t>
            </a:r>
            <a:r>
              <a:rPr lang="es-UY" dirty="0"/>
              <a:t>destinadas al consumo del </a:t>
            </a:r>
            <a:r>
              <a:rPr lang="es-UY" dirty="0" smtClean="0"/>
              <a:t>comprador.</a:t>
            </a:r>
          </a:p>
          <a:p>
            <a:pPr algn="just">
              <a:buFont typeface="Wingdings" panose="05000000000000000000" pitchFamily="2" charset="2"/>
              <a:buChar char="ü"/>
            </a:pPr>
            <a:endParaRPr lang="es-UY" dirty="0"/>
          </a:p>
          <a:p>
            <a:pPr algn="just">
              <a:buFont typeface="Wingdings" panose="05000000000000000000" pitchFamily="2" charset="2"/>
              <a:buChar char="ü"/>
            </a:pPr>
            <a:r>
              <a:rPr lang="es-UY" dirty="0" smtClean="0"/>
              <a:t>Reventa </a:t>
            </a:r>
            <a:r>
              <a:rPr lang="es-UY" dirty="0"/>
              <a:t>de acopios que eran para el consumo, salvo </a:t>
            </a:r>
            <a:r>
              <a:rPr lang="es-UY" dirty="0" smtClean="0"/>
              <a:t>núm</a:t>
            </a:r>
            <a:r>
              <a:rPr lang="es-UY" dirty="0"/>
              <a:t>. 5 art, 516: si fuere mayor cantidad la que venden que la que </a:t>
            </a:r>
            <a:r>
              <a:rPr lang="es-UY" dirty="0" smtClean="0"/>
              <a:t>   </a:t>
            </a:r>
            <a:r>
              <a:rPr lang="es-UY" dirty="0"/>
              <a:t>hubiesen </a:t>
            </a:r>
            <a:r>
              <a:rPr lang="es-UY" dirty="0" smtClean="0"/>
              <a:t>consumido porque el </a:t>
            </a:r>
            <a:r>
              <a:rPr lang="es-UY" dirty="0" err="1" smtClean="0"/>
              <a:t>CCom</a:t>
            </a:r>
            <a:r>
              <a:rPr lang="es-UY" dirty="0" smtClean="0"/>
              <a:t>. presume intención.</a:t>
            </a:r>
            <a:endParaRPr lang="es-UY" dirty="0"/>
          </a:p>
        </p:txBody>
      </p:sp>
    </p:spTree>
    <p:extLst>
      <p:ext uri="{BB962C8B-B14F-4D97-AF65-F5344CB8AC3E}">
        <p14:creationId xmlns:p14="http://schemas.microsoft.com/office/powerpoint/2010/main" val="17191507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836712"/>
            <a:ext cx="8229600" cy="5760640"/>
          </a:xfrm>
        </p:spPr>
        <p:txBody>
          <a:bodyPr>
            <a:normAutofit/>
          </a:bodyPr>
          <a:lstStyle/>
          <a:p>
            <a:pPr marL="0" indent="0" algn="ctr">
              <a:buNone/>
            </a:pPr>
            <a:r>
              <a:rPr lang="es-UY" b="1" dirty="0" smtClean="0"/>
              <a:t>CARACTERES DEL CONTRATO DE COMPRAVENTA COMERCIAL</a:t>
            </a:r>
          </a:p>
          <a:p>
            <a:pPr marL="0" indent="0" algn="just">
              <a:buNone/>
            </a:pPr>
            <a:endParaRPr lang="es-UY" dirty="0"/>
          </a:p>
          <a:p>
            <a:pPr algn="just">
              <a:buFont typeface="Wingdings" panose="05000000000000000000" pitchFamily="2" charset="2"/>
              <a:buChar char="ü"/>
            </a:pPr>
            <a:r>
              <a:rPr lang="es-UY" dirty="0" smtClean="0"/>
              <a:t>Bilateral</a:t>
            </a:r>
          </a:p>
          <a:p>
            <a:pPr algn="just">
              <a:buFont typeface="Wingdings" panose="05000000000000000000" pitchFamily="2" charset="2"/>
              <a:buChar char="ü"/>
            </a:pPr>
            <a:endParaRPr lang="es-UY" dirty="0"/>
          </a:p>
          <a:p>
            <a:pPr algn="just">
              <a:buFont typeface="Wingdings" panose="05000000000000000000" pitchFamily="2" charset="2"/>
              <a:buChar char="ü"/>
            </a:pPr>
            <a:r>
              <a:rPr lang="es-UY" dirty="0"/>
              <a:t>Oneroso</a:t>
            </a:r>
          </a:p>
          <a:p>
            <a:pPr algn="just">
              <a:buFont typeface="Wingdings" panose="05000000000000000000" pitchFamily="2" charset="2"/>
              <a:buChar char="ü"/>
            </a:pPr>
            <a:endParaRPr lang="es-UY" dirty="0" smtClean="0"/>
          </a:p>
          <a:p>
            <a:pPr algn="just">
              <a:buFont typeface="Wingdings" panose="05000000000000000000" pitchFamily="2" charset="2"/>
              <a:buChar char="ü"/>
            </a:pPr>
            <a:r>
              <a:rPr lang="es-UY" dirty="0" smtClean="0"/>
              <a:t>Conmutativo</a:t>
            </a:r>
            <a:endParaRPr lang="es-UY" dirty="0"/>
          </a:p>
          <a:p>
            <a:pPr algn="just">
              <a:buFont typeface="Wingdings" panose="05000000000000000000" pitchFamily="2" charset="2"/>
              <a:buChar char="ü"/>
            </a:pPr>
            <a:endParaRPr lang="es-UY" dirty="0" smtClean="0"/>
          </a:p>
          <a:p>
            <a:pPr algn="just">
              <a:buFont typeface="Wingdings" panose="05000000000000000000" pitchFamily="2" charset="2"/>
              <a:buChar char="ü"/>
            </a:pPr>
            <a:r>
              <a:rPr lang="es-UY" dirty="0" smtClean="0"/>
              <a:t>En </a:t>
            </a:r>
            <a:r>
              <a:rPr lang="es-UY" dirty="0"/>
              <a:t>general: consensual, perfecciona con el solo acuerdo de partes. </a:t>
            </a:r>
            <a:endParaRPr lang="es-UY" dirty="0"/>
          </a:p>
        </p:txBody>
      </p:sp>
    </p:spTree>
    <p:extLst>
      <p:ext uri="{BB962C8B-B14F-4D97-AF65-F5344CB8AC3E}">
        <p14:creationId xmlns:p14="http://schemas.microsoft.com/office/powerpoint/2010/main" val="25953096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836712"/>
            <a:ext cx="8229600" cy="5760640"/>
          </a:xfrm>
        </p:spPr>
        <p:txBody>
          <a:bodyPr>
            <a:normAutofit fontScale="92500" lnSpcReduction="20000"/>
          </a:bodyPr>
          <a:lstStyle/>
          <a:p>
            <a:pPr marL="0" indent="0" algn="ctr">
              <a:buNone/>
            </a:pPr>
            <a:r>
              <a:rPr lang="es-UY" sz="2600" b="1" dirty="0" smtClean="0"/>
              <a:t>EJECUCIÓN DEL CONTRATO</a:t>
            </a:r>
          </a:p>
          <a:p>
            <a:pPr marL="0" indent="0" algn="just">
              <a:buNone/>
            </a:pPr>
            <a:endParaRPr lang="es-UY" dirty="0" smtClean="0"/>
          </a:p>
          <a:p>
            <a:pPr marL="0" indent="0" algn="just">
              <a:buNone/>
            </a:pPr>
            <a:r>
              <a:rPr lang="es-UY" b="1" dirty="0" smtClean="0"/>
              <a:t>OBLIGACIONES DE LAS PARTES: VENDEDOR</a:t>
            </a:r>
            <a:endParaRPr lang="es-UY" b="1" dirty="0"/>
          </a:p>
          <a:p>
            <a:pPr algn="just">
              <a:buFont typeface="Wingdings" panose="05000000000000000000" pitchFamily="2" charset="2"/>
              <a:buChar char="ü"/>
            </a:pPr>
            <a:r>
              <a:rPr lang="es-UY" dirty="0" smtClean="0"/>
              <a:t>Entregar la cosa.</a:t>
            </a:r>
          </a:p>
          <a:p>
            <a:pPr lvl="1" algn="just">
              <a:buFont typeface="Wingdings" panose="05000000000000000000" pitchFamily="2" charset="2"/>
              <a:buChar char="ü"/>
            </a:pPr>
            <a:r>
              <a:rPr lang="es-UY" dirty="0" smtClean="0"/>
              <a:t>Plazo</a:t>
            </a:r>
            <a:r>
              <a:rPr lang="es-UY" dirty="0"/>
              <a:t>: </a:t>
            </a:r>
            <a:r>
              <a:rPr lang="es-UY" dirty="0" smtClean="0"/>
              <a:t>la </a:t>
            </a:r>
            <a:r>
              <a:rPr lang="es-UY" dirty="0"/>
              <a:t>entrega de la cosa será en el plazo pactado (530). Si no se pactó: vendedor está obligado a </a:t>
            </a:r>
            <a:r>
              <a:rPr lang="es-UY" dirty="0" smtClean="0"/>
              <a:t>poner </a:t>
            </a:r>
            <a:r>
              <a:rPr lang="es-UY" dirty="0"/>
              <a:t>a disposición del comprador la cosa dentro de las 24 horas siguientes</a:t>
            </a:r>
            <a:r>
              <a:rPr lang="es-UY" dirty="0" smtClean="0"/>
              <a:t>.</a:t>
            </a:r>
          </a:p>
          <a:p>
            <a:pPr lvl="1" algn="just">
              <a:buFont typeface="Wingdings" panose="05000000000000000000" pitchFamily="2" charset="2"/>
              <a:buChar char="ü"/>
            </a:pPr>
            <a:r>
              <a:rPr lang="es-UY" dirty="0" smtClean="0"/>
              <a:t>Lugar</a:t>
            </a:r>
            <a:r>
              <a:rPr lang="es-UY" dirty="0"/>
              <a:t>: </a:t>
            </a:r>
            <a:r>
              <a:rPr lang="es-UY" dirty="0" smtClean="0"/>
              <a:t>en </a:t>
            </a:r>
            <a:r>
              <a:rPr lang="es-UY" dirty="0"/>
              <a:t>el lugar convenido (527</a:t>
            </a:r>
            <a:r>
              <a:rPr lang="es-UY" dirty="0" smtClean="0"/>
              <a:t>). Ante ausencia </a:t>
            </a:r>
            <a:r>
              <a:rPr lang="es-UY" dirty="0"/>
              <a:t>de acuerdo: lugar donde se hallaba la cosa al tiempo de la venta (528</a:t>
            </a:r>
            <a:r>
              <a:rPr lang="es-UY" dirty="0" smtClean="0"/>
              <a:t>).</a:t>
            </a:r>
          </a:p>
          <a:p>
            <a:pPr lvl="1" algn="just">
              <a:buFont typeface="Wingdings" panose="05000000000000000000" pitchFamily="2" charset="2"/>
              <a:buChar char="ü"/>
            </a:pPr>
            <a:r>
              <a:rPr lang="es-UY" dirty="0" smtClean="0"/>
              <a:t>Gastos </a:t>
            </a:r>
            <a:r>
              <a:rPr lang="es-UY" dirty="0"/>
              <a:t>de la entrega: </a:t>
            </a:r>
            <a:r>
              <a:rPr lang="es-UY" dirty="0" smtClean="0"/>
              <a:t>la regla es que son </a:t>
            </a:r>
            <a:r>
              <a:rPr lang="es-UY" dirty="0"/>
              <a:t>de cargo del vendedor los gastos </a:t>
            </a:r>
            <a:r>
              <a:rPr lang="es-UY" dirty="0" smtClean="0"/>
              <a:t>hasta poner la</a:t>
            </a:r>
            <a:r>
              <a:rPr lang="es-UY" dirty="0"/>
              <a:t> </a:t>
            </a:r>
            <a:r>
              <a:rPr lang="es-UY" dirty="0" smtClean="0"/>
              <a:t>cosa, </a:t>
            </a:r>
            <a:r>
              <a:rPr lang="es-UY" dirty="0"/>
              <a:t>pesada y </a:t>
            </a:r>
            <a:r>
              <a:rPr lang="es-UY" dirty="0" smtClean="0"/>
              <a:t>medida, </a:t>
            </a:r>
            <a:r>
              <a:rPr lang="es-UY" dirty="0"/>
              <a:t>a </a:t>
            </a:r>
            <a:r>
              <a:rPr lang="es-UY" dirty="0" smtClean="0"/>
              <a:t>disposición </a:t>
            </a:r>
            <a:r>
              <a:rPr lang="es-UY" dirty="0"/>
              <a:t>del </a:t>
            </a:r>
            <a:r>
              <a:rPr lang="es-UY" dirty="0" smtClean="0"/>
              <a:t>comprador (525). Los gastos de recibir la cosa, así </a:t>
            </a:r>
            <a:r>
              <a:rPr lang="es-UY" dirty="0"/>
              <a:t>como los de conducción o transporte, son de </a:t>
            </a:r>
            <a:r>
              <a:rPr lang="es-UY" dirty="0" smtClean="0"/>
              <a:t>cuenta del </a:t>
            </a:r>
            <a:r>
              <a:rPr lang="es-UY" dirty="0"/>
              <a:t>comprador.</a:t>
            </a:r>
          </a:p>
          <a:p>
            <a:pPr algn="just">
              <a:buFont typeface="Wingdings" panose="05000000000000000000" pitchFamily="2" charset="2"/>
              <a:buChar char="ü"/>
            </a:pPr>
            <a:endParaRPr lang="es-UY" dirty="0"/>
          </a:p>
          <a:p>
            <a:pPr algn="just">
              <a:buFont typeface="Wingdings" panose="05000000000000000000" pitchFamily="2" charset="2"/>
              <a:buChar char="ü"/>
            </a:pPr>
            <a:r>
              <a:rPr lang="es-UY" dirty="0" smtClean="0"/>
              <a:t>Obligación </a:t>
            </a:r>
            <a:r>
              <a:rPr lang="es-UY" dirty="0"/>
              <a:t>de conservar la cosa</a:t>
            </a:r>
            <a:r>
              <a:rPr lang="es-UY" dirty="0" smtClean="0"/>
              <a:t>: </a:t>
            </a:r>
            <a:r>
              <a:rPr lang="es-UY" dirty="0"/>
              <a:t>hasta la entrega al comprador (531</a:t>
            </a:r>
            <a:r>
              <a:rPr lang="es-UY" dirty="0" smtClean="0"/>
              <a:t>).</a:t>
            </a:r>
          </a:p>
          <a:p>
            <a:pPr algn="just">
              <a:buFont typeface="Wingdings" panose="05000000000000000000" pitchFamily="2" charset="2"/>
              <a:buChar char="ü"/>
            </a:pPr>
            <a:endParaRPr lang="es-UY" dirty="0"/>
          </a:p>
          <a:p>
            <a:pPr algn="just">
              <a:buFont typeface="Wingdings" panose="05000000000000000000" pitchFamily="2" charset="2"/>
              <a:buChar char="ü"/>
            </a:pPr>
            <a:r>
              <a:rPr lang="es-UY" dirty="0" smtClean="0"/>
              <a:t>Mora del vendedor: </a:t>
            </a:r>
            <a:r>
              <a:rPr lang="es-UY" dirty="0"/>
              <a:t>no cae en mora de entregar la cosa hasta tanto no haya sido interpelado formalmente.</a:t>
            </a:r>
          </a:p>
        </p:txBody>
      </p:sp>
    </p:spTree>
    <p:extLst>
      <p:ext uri="{BB962C8B-B14F-4D97-AF65-F5344CB8AC3E}">
        <p14:creationId xmlns:p14="http://schemas.microsoft.com/office/powerpoint/2010/main" val="24538981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836712"/>
            <a:ext cx="8229600" cy="5760640"/>
          </a:xfrm>
        </p:spPr>
        <p:txBody>
          <a:bodyPr>
            <a:normAutofit fontScale="92500" lnSpcReduction="20000"/>
          </a:bodyPr>
          <a:lstStyle/>
          <a:p>
            <a:pPr marL="0" indent="0" algn="ctr">
              <a:buNone/>
            </a:pPr>
            <a:r>
              <a:rPr lang="es-UY" sz="2600" b="1" dirty="0" smtClean="0"/>
              <a:t>EJECUCIÓN DEL CONTRATO</a:t>
            </a:r>
          </a:p>
          <a:p>
            <a:pPr marL="0" indent="0" algn="just">
              <a:buNone/>
            </a:pPr>
            <a:endParaRPr lang="es-UY" dirty="0" smtClean="0"/>
          </a:p>
          <a:p>
            <a:pPr marL="0" indent="0" algn="just">
              <a:buNone/>
            </a:pPr>
            <a:r>
              <a:rPr lang="es-UY" b="1" dirty="0" smtClean="0"/>
              <a:t>OBLIGACIONES DE LAS PARTES: COMPRADOR</a:t>
            </a:r>
            <a:endParaRPr lang="es-UY" b="1" dirty="0"/>
          </a:p>
          <a:p>
            <a:pPr algn="just">
              <a:buFont typeface="Wingdings" panose="05000000000000000000" pitchFamily="2" charset="2"/>
              <a:buChar char="ü"/>
            </a:pPr>
            <a:r>
              <a:rPr lang="es-UY" dirty="0"/>
              <a:t>Pagar el </a:t>
            </a:r>
            <a:r>
              <a:rPr lang="es-UY" dirty="0" smtClean="0"/>
              <a:t>precio</a:t>
            </a:r>
            <a:endParaRPr lang="es-UY" dirty="0"/>
          </a:p>
          <a:p>
            <a:pPr lvl="1" algn="just">
              <a:buFont typeface="Wingdings" panose="05000000000000000000" pitchFamily="2" charset="2"/>
              <a:buChar char="ü"/>
            </a:pPr>
            <a:r>
              <a:rPr lang="es-UY" dirty="0" smtClean="0"/>
              <a:t>Regla</a:t>
            </a:r>
            <a:r>
              <a:rPr lang="es-UY" dirty="0"/>
              <a:t>: acuerdo de partes.</a:t>
            </a:r>
          </a:p>
          <a:p>
            <a:pPr lvl="1" algn="just">
              <a:buFont typeface="Wingdings" panose="05000000000000000000" pitchFamily="2" charset="2"/>
              <a:buChar char="ü"/>
            </a:pPr>
            <a:r>
              <a:rPr lang="es-UY" dirty="0"/>
              <a:t>Falta de acuerdo: usos y costumbres (</a:t>
            </a:r>
            <a:r>
              <a:rPr lang="es-UY" dirty="0" smtClean="0"/>
              <a:t>523).</a:t>
            </a:r>
            <a:endParaRPr lang="es-UY" dirty="0"/>
          </a:p>
          <a:p>
            <a:pPr lvl="1" algn="just">
              <a:buFont typeface="Wingdings" panose="05000000000000000000" pitchFamily="2" charset="2"/>
              <a:buChar char="ü"/>
            </a:pPr>
            <a:r>
              <a:rPr lang="es-UY" dirty="0"/>
              <a:t>arbitrio de un tercero </a:t>
            </a:r>
            <a:r>
              <a:rPr lang="es-UY" dirty="0" smtClean="0"/>
              <a:t>(524).</a:t>
            </a:r>
            <a:endParaRPr lang="es-UY" dirty="0"/>
          </a:p>
          <a:p>
            <a:pPr lvl="1" algn="just">
              <a:buFont typeface="Wingdings" panose="05000000000000000000" pitchFamily="2" charset="2"/>
              <a:buChar char="ü"/>
            </a:pPr>
            <a:r>
              <a:rPr lang="es-UY" dirty="0"/>
              <a:t>Plazo: (530) </a:t>
            </a:r>
            <a:r>
              <a:rPr lang="es-UY" dirty="0" smtClean="0"/>
              <a:t>Acuerdo de parte, si no el </a:t>
            </a:r>
            <a:r>
              <a:rPr lang="es-UY" dirty="0"/>
              <a:t>comprador </a:t>
            </a:r>
            <a:r>
              <a:rPr lang="es-UY" dirty="0" smtClean="0"/>
              <a:t>tendrá diez </a:t>
            </a:r>
            <a:r>
              <a:rPr lang="es-UY" dirty="0"/>
              <a:t>días para </a:t>
            </a:r>
            <a:r>
              <a:rPr lang="es-UY" dirty="0" smtClean="0"/>
              <a:t>pagar, </a:t>
            </a:r>
            <a:r>
              <a:rPr lang="es-UY" dirty="0"/>
              <a:t>pero no podrá exigir la entrega sin dar al vendedor el precio en </a:t>
            </a:r>
            <a:r>
              <a:rPr lang="es-UY" dirty="0" smtClean="0"/>
              <a:t>el </a:t>
            </a:r>
            <a:r>
              <a:rPr lang="es-UY" dirty="0"/>
              <a:t>acto de verificarse aquélla.</a:t>
            </a:r>
          </a:p>
          <a:p>
            <a:pPr algn="just">
              <a:buFont typeface="Wingdings" panose="05000000000000000000" pitchFamily="2" charset="2"/>
              <a:buChar char="ü"/>
            </a:pPr>
            <a:endParaRPr lang="es-UY" dirty="0"/>
          </a:p>
          <a:p>
            <a:pPr algn="just">
              <a:buFont typeface="Wingdings" panose="05000000000000000000" pitchFamily="2" charset="2"/>
              <a:buChar char="ü"/>
            </a:pPr>
            <a:r>
              <a:rPr lang="es-UY" dirty="0" smtClean="0"/>
              <a:t>Recibir </a:t>
            </a:r>
            <a:r>
              <a:rPr lang="es-UY" dirty="0"/>
              <a:t>la cosa </a:t>
            </a:r>
            <a:r>
              <a:rPr lang="es-UY" dirty="0" smtClean="0"/>
              <a:t>vendida, de lo contrario el vendedor podrá pedir </a:t>
            </a:r>
            <a:r>
              <a:rPr lang="es-UY" dirty="0"/>
              <a:t>la rescisión </a:t>
            </a:r>
            <a:r>
              <a:rPr lang="es-UY" dirty="0" smtClean="0"/>
              <a:t>del contrato </a:t>
            </a:r>
            <a:r>
              <a:rPr lang="es-UY" dirty="0"/>
              <a:t>o </a:t>
            </a:r>
            <a:r>
              <a:rPr lang="es-UY" dirty="0" smtClean="0"/>
              <a:t>reclamar </a:t>
            </a:r>
            <a:r>
              <a:rPr lang="es-UY" dirty="0"/>
              <a:t>el precio con el interés corriente por la demora, </a:t>
            </a:r>
            <a:r>
              <a:rPr lang="es-UY" dirty="0" smtClean="0"/>
              <a:t>poniendo </a:t>
            </a:r>
            <a:r>
              <a:rPr lang="es-UY" dirty="0"/>
              <a:t>los efectos a disposición </a:t>
            </a:r>
            <a:r>
              <a:rPr lang="es-UY" dirty="0" smtClean="0"/>
              <a:t>del juez </a:t>
            </a:r>
            <a:r>
              <a:rPr lang="es-UY" dirty="0"/>
              <a:t>para </a:t>
            </a:r>
            <a:r>
              <a:rPr lang="es-UY" dirty="0" smtClean="0"/>
              <a:t>que ordene </a:t>
            </a:r>
            <a:r>
              <a:rPr lang="es-UY" dirty="0"/>
              <a:t>su </a:t>
            </a:r>
            <a:r>
              <a:rPr lang="es-UY" dirty="0" smtClean="0"/>
              <a:t>depósito (535).</a:t>
            </a:r>
          </a:p>
          <a:p>
            <a:pPr algn="just">
              <a:buFont typeface="Wingdings" panose="05000000000000000000" pitchFamily="2" charset="2"/>
              <a:buChar char="ü"/>
            </a:pPr>
            <a:endParaRPr lang="es-UY" dirty="0"/>
          </a:p>
          <a:p>
            <a:pPr algn="just">
              <a:buFont typeface="Wingdings" panose="05000000000000000000" pitchFamily="2" charset="2"/>
              <a:buChar char="ü"/>
            </a:pPr>
            <a:r>
              <a:rPr lang="es-UY" dirty="0" smtClean="0"/>
              <a:t>Mora </a:t>
            </a:r>
            <a:r>
              <a:rPr lang="es-UY" dirty="0"/>
              <a:t>del comprador: por el solo vencimiento del término de </a:t>
            </a:r>
            <a:r>
              <a:rPr lang="es-UY" dirty="0" smtClean="0"/>
              <a:t>diez días </a:t>
            </a:r>
            <a:r>
              <a:rPr lang="es-UY" dirty="0"/>
              <a:t>comienza a adeudar intereses. No requiere </a:t>
            </a:r>
            <a:r>
              <a:rPr lang="es-UY" dirty="0" smtClean="0"/>
              <a:t>interpelación (diferencia con civil) ni pacto de mora automática.</a:t>
            </a:r>
            <a:endParaRPr lang="es-UY" dirty="0"/>
          </a:p>
        </p:txBody>
      </p:sp>
    </p:spTree>
    <p:extLst>
      <p:ext uri="{BB962C8B-B14F-4D97-AF65-F5344CB8AC3E}">
        <p14:creationId xmlns:p14="http://schemas.microsoft.com/office/powerpoint/2010/main" val="343623926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laridad">
  <a:themeElements>
    <a:clrScheme name="Claridad">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0000FF"/>
      </a:hlink>
      <a:folHlink>
        <a:srgbClr val="800080"/>
      </a:folHlink>
    </a:clrScheme>
    <a:fontScheme name="Clásico de Office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idad">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Clarity</Template>
  <TotalTime>2011</TotalTime>
  <Words>2114</Words>
  <Application>Microsoft Office PowerPoint</Application>
  <PresentationFormat>Presentación en pantalla (4:3)</PresentationFormat>
  <Paragraphs>192</Paragraphs>
  <Slides>22</Slides>
  <Notes>1</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22</vt:i4>
      </vt:variant>
    </vt:vector>
  </HeadingPairs>
  <TitlesOfParts>
    <vt:vector size="26" baseType="lpstr">
      <vt:lpstr>Arial</vt:lpstr>
      <vt:lpstr>Calibri</vt:lpstr>
      <vt:lpstr>Wingdings</vt:lpstr>
      <vt:lpstr>Claridad</vt:lpstr>
      <vt:lpstr>                                             Contrato DE COMPRAVENTA COMERCIAL</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Hewlett-Packard</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CALIFICACIÓN DEL CONCURSO</dc:title>
  <dc:creator>Virginia</dc:creator>
  <cp:lastModifiedBy>Virginia Machado Martinez</cp:lastModifiedBy>
  <cp:revision>166</cp:revision>
  <dcterms:created xsi:type="dcterms:W3CDTF">2017-06-07T22:24:11Z</dcterms:created>
  <dcterms:modified xsi:type="dcterms:W3CDTF">2025-11-10T05:28:20Z</dcterms:modified>
</cp:coreProperties>
</file>