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56" r:id="rId2"/>
    <p:sldId id="259" r:id="rId3"/>
    <p:sldId id="260" r:id="rId4"/>
    <p:sldId id="290" r:id="rId5"/>
    <p:sldId id="261" r:id="rId6"/>
    <p:sldId id="291" r:id="rId7"/>
    <p:sldId id="292" r:id="rId8"/>
    <p:sldId id="262" r:id="rId9"/>
    <p:sldId id="293" r:id="rId10"/>
    <p:sldId id="265" r:id="rId11"/>
    <p:sldId id="266" r:id="rId12"/>
    <p:sldId id="269" r:id="rId13"/>
    <p:sldId id="267" r:id="rId14"/>
    <p:sldId id="287" r:id="rId15"/>
    <p:sldId id="268" r:id="rId16"/>
    <p:sldId id="270" r:id="rId17"/>
    <p:sldId id="273" r:id="rId18"/>
    <p:sldId id="286" r:id="rId19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11/10/2025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000B8-24A4-4BC0-A4F3-84524C9B2F43}" type="slidenum">
              <a:rPr lang="es-VE" smtClean="0"/>
              <a:t>17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50503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11/10/2025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11/10/2025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11/10/2025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2492896"/>
            <a:ext cx="7200800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6000" b="1" dirty="0" smtClean="0">
                <a:solidFill>
                  <a:schemeClr val="tx1"/>
                </a:solidFill>
              </a:rPr>
              <a:t>Cooperativas</a:t>
            </a:r>
            <a:r>
              <a:rPr lang="es-UY" sz="4000" b="1" dirty="0">
                <a:solidFill>
                  <a:schemeClr val="tx1"/>
                </a:solidFill>
              </a:rPr>
              <a:t/>
            </a:r>
            <a:br>
              <a:rPr lang="es-UY" sz="4000" b="1" dirty="0">
                <a:solidFill>
                  <a:schemeClr val="tx1"/>
                </a:solidFill>
              </a:rPr>
            </a:br>
            <a:endParaRPr lang="es-VE" sz="40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060848"/>
            <a:ext cx="8062912" cy="3168352"/>
          </a:xfrm>
        </p:spPr>
        <p:txBody>
          <a:bodyPr>
            <a:normAutofit fontScale="85000" lnSpcReduction="20000"/>
          </a:bodyPr>
          <a:lstStyle/>
          <a:p>
            <a:r>
              <a:rPr lang="es-UY" dirty="0"/>
              <a:t> </a:t>
            </a:r>
          </a:p>
          <a:p>
            <a:endParaRPr lang="es-UY" dirty="0"/>
          </a:p>
          <a:p>
            <a:endParaRPr lang="es-UY" dirty="0"/>
          </a:p>
          <a:p>
            <a:pPr algn="ctr"/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Derecho </a:t>
            </a:r>
            <a:r>
              <a:rPr lang="es-UY" sz="3400" dirty="0" smtClean="0"/>
              <a:t>Comercial 1</a:t>
            </a:r>
            <a:endParaRPr lang="es-UY" sz="3400" dirty="0" smtClean="0"/>
          </a:p>
          <a:p>
            <a:pPr algn="ctr"/>
            <a:endParaRPr lang="es-UY" sz="3400" dirty="0"/>
          </a:p>
          <a:p>
            <a:pPr algn="ctr"/>
            <a:r>
              <a:rPr lang="es-UY" sz="3400" dirty="0" smtClean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 fontScale="77500" lnSpcReduction="20000"/>
          </a:bodyPr>
          <a:lstStyle/>
          <a:p>
            <a:pPr marL="64008" indent="0" algn="ctr">
              <a:buNone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Derechos: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voz y voto.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ser elector y elegible.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Participar en todas las actividades de la cooperativa.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Utilizar los servicios de la cooperativa.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Solicitar información sobre la marcha de la cooperativa al órgano de administración.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Denunciar incumplimientos de las normas ante la Comisión Fiscal.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Renunciar voluntariamente mediante un preaviso.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Cuando la cooperativa lo permita ser empleado de ella.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Deberes: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Cumplir las obligaciones sociales y económicas.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Desempeñar los cargos para los que son electos.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Respetar y cumplir el estatuto.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Participar en las actividades de la cooperativa.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Usar responsablemente la información de la cooperativa.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Pérdida de la calidad de </a:t>
            </a:r>
            <a:r>
              <a:rPr lang="es-UY" dirty="0"/>
              <a:t>socio: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Fallecimiento.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Renuncia.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Pérdida de condiciones para ser socio.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Exclusión por incumplimiento grave o por las causales previstas en el estatuto. </a:t>
            </a:r>
          </a:p>
        </p:txBody>
      </p:sp>
    </p:spTree>
    <p:extLst>
      <p:ext uri="{BB962C8B-B14F-4D97-AF65-F5344CB8AC3E}">
        <p14:creationId xmlns:p14="http://schemas.microsoft.com/office/powerpoint/2010/main" val="38935125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78136"/>
          </a:xfrm>
        </p:spPr>
        <p:txBody>
          <a:bodyPr>
            <a:normAutofit fontScale="62500" lnSpcReduction="20000"/>
          </a:bodyPr>
          <a:lstStyle/>
          <a:p>
            <a:pPr marL="64008" indent="0" algn="ctr">
              <a:buNone/>
            </a:pPr>
            <a:r>
              <a:rPr lang="es-UY" sz="4500" b="1" dirty="0"/>
              <a:t>Órganos de la cooperativa: Asamblea de </a:t>
            </a:r>
            <a:r>
              <a:rPr lang="es-UY" sz="4500" b="1" dirty="0" smtClean="0"/>
              <a:t>socios</a:t>
            </a:r>
            <a:endParaRPr lang="es-UY" sz="45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 Órgano de gobierno. Pueden participar todos los socios «activos»: que estén al día con sus obligaciones económicas y con las partes sociales integradas.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 Tipos: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Ordinaria art. 27.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Extraordinaria art. 28.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Asamblea de delegados.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Tener presente decreto 208/020 asambleas virtuales, presenciales y mixtas.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/>
              <a:t> C</a:t>
            </a:r>
            <a:r>
              <a:rPr lang="es-UY" sz="2900" dirty="0"/>
              <a:t>onvocatoria.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 Quórum para sesionar válidamente: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Primera convocatoria: la mitad más uno de los socios activos o delegados.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Segunda convocatoria: los presentes.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Quórum especial: cuando se resuelven cuestiones trascendentes (inciso final art. 32, ley 18.407)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 Resolución por mayoría simple de votos presentes, salvo casos especiales (3/4 votos presentes), art. 33 ley 18.407.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Competencia art. 34, ley 18.407.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i="1" dirty="0"/>
          </a:p>
        </p:txBody>
      </p:sp>
    </p:spTree>
    <p:extLst>
      <p:ext uri="{BB962C8B-B14F-4D97-AF65-F5344CB8AC3E}">
        <p14:creationId xmlns:p14="http://schemas.microsoft.com/office/powerpoint/2010/main" val="4226159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6128"/>
          </a:xfrm>
        </p:spPr>
        <p:txBody>
          <a:bodyPr>
            <a:normAutofit fontScale="92500" lnSpcReduction="20000"/>
          </a:bodyPr>
          <a:lstStyle/>
          <a:p>
            <a:pPr marL="64008" indent="0" algn="ctr">
              <a:buNone/>
            </a:pPr>
            <a:r>
              <a:rPr lang="es-UY" sz="3200" b="1" dirty="0"/>
              <a:t>Continuación. Órganos de la cooperativa. Administración y </a:t>
            </a:r>
            <a:r>
              <a:rPr lang="es-UY" sz="3200" b="1" dirty="0" smtClean="0"/>
              <a:t>representación</a:t>
            </a:r>
            <a:endParaRPr lang="es-UY" sz="3200" b="1" dirty="0"/>
          </a:p>
          <a:p>
            <a:pPr marL="64008" indent="0" algn="just">
              <a:buNone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La administración corresponderá al Consejo Directivo.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Órgano colegiado con número impar de miembros no inferior a tres. En todo caso, siempre deben estar los cargos de: Presidente, Secretario y Tesorero. El estatuto debe aclarar si son reelegibles o no.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Representación de la cooperativa: actuación conjunta del Presidente y el Secretario del Consejo Directivo, salvo que el estatuto disponga otra cosa al respecto.</a:t>
            </a: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Responsabilidad de los miembros del Consejo Directivo: art. 41, ley 18.407: Responden solidariamente frente a la cooperativa y a los socios por violación de la ley, el estatuto y los reglamentos.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4202348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6128"/>
          </a:xfrm>
        </p:spPr>
        <p:txBody>
          <a:bodyPr>
            <a:normAutofit fontScale="92500" lnSpcReduction="20000"/>
          </a:bodyPr>
          <a:lstStyle/>
          <a:p>
            <a:pPr marL="64008" indent="0" algn="ctr">
              <a:buNone/>
            </a:pPr>
            <a:r>
              <a:rPr lang="es-UY" sz="3200" b="1" dirty="0"/>
              <a:t>Continuación. Órganos de la cooperativa: Comisión Fiscal y Comisión </a:t>
            </a:r>
            <a:r>
              <a:rPr lang="es-UY" sz="3200" b="1" dirty="0" smtClean="0"/>
              <a:t>Electoral</a:t>
            </a:r>
            <a:endParaRPr lang="es-UY" sz="3200" b="1" dirty="0"/>
          </a:p>
          <a:p>
            <a:pPr marL="64008" indent="0" algn="ctr">
              <a:buNone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</a:t>
            </a:r>
            <a:r>
              <a:rPr lang="es-UY" b="1" dirty="0"/>
              <a:t>Comisión Fiscal</a:t>
            </a:r>
            <a:r>
              <a:rPr lang="es-UY" dirty="0"/>
              <a:t>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Órgano encargado de controlar y fiscalizar las actividades económicas y sociales de la cooperativa. Debe velar para que el Consejo Directivo cumpla la ley, el estatuto, los reglamentos y las resoluciones de la Asamblea General.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Se compone por un número impar de miembros. En las cooperativas con menos de 15 socios podrá integrarse por un solo miembro.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Funciones específicas art. 47, ley 18.407.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</a:t>
            </a:r>
            <a:r>
              <a:rPr lang="es-UY" b="1" dirty="0"/>
              <a:t>Comisión Electoral</a:t>
            </a:r>
            <a:r>
              <a:rPr lang="es-UY" dirty="0"/>
              <a:t>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Tendrá a su cargo la organización, la fiscalización y el contralor de los actos eleccionarios de la cooperativa y la proclamación de las autoridades electas.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Se compone por un número impar de miembros electos por la Asamblea General.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Órgano obligatorio en el caso de las cooperativas de primer grado.</a:t>
            </a:r>
            <a:endParaRPr lang="es-UY" sz="2000" dirty="0"/>
          </a:p>
        </p:txBody>
      </p:sp>
    </p:spTree>
    <p:extLst>
      <p:ext uri="{BB962C8B-B14F-4D97-AF65-F5344CB8AC3E}">
        <p14:creationId xmlns:p14="http://schemas.microsoft.com/office/powerpoint/2010/main" val="203124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4572000"/>
          </a:xfrm>
        </p:spPr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es-UY" sz="4000" b="1" dirty="0"/>
              <a:t>Continuación. Órganos de la cooperativa: Órganos </a:t>
            </a:r>
            <a:r>
              <a:rPr lang="es-UY" sz="4000" b="1" dirty="0" smtClean="0"/>
              <a:t>facultativos</a:t>
            </a:r>
            <a:endParaRPr lang="es-UY" sz="4000" b="1" dirty="0"/>
          </a:p>
          <a:p>
            <a:pPr marL="64008" indent="0" algn="ctr">
              <a:buNone/>
            </a:pPr>
            <a:r>
              <a:rPr lang="es-UY" sz="4000" b="1" dirty="0"/>
              <a:t> </a:t>
            </a:r>
            <a:endParaRPr lang="es-ES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La ley prevé la posibilidad de que el estatuto establezca otros órganos eventuales o facultativos:</a:t>
            </a:r>
          </a:p>
          <a:p>
            <a:pPr marL="0" indent="0">
              <a:buNone/>
            </a:pPr>
            <a:endParaRPr lang="es-E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/>
              <a:t>Comité Ejecutivo.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/>
              <a:t>Comisión de Recursos.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s-ES" dirty="0"/>
              <a:t>Comisiones auxiliares.</a:t>
            </a:r>
          </a:p>
        </p:txBody>
      </p:sp>
    </p:spTree>
    <p:extLst>
      <p:ext uri="{BB962C8B-B14F-4D97-AF65-F5344CB8AC3E}">
        <p14:creationId xmlns:p14="http://schemas.microsoft.com/office/powerpoint/2010/main" val="3186063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>
            <a:normAutofit fontScale="85000" lnSpcReduction="20000"/>
          </a:bodyPr>
          <a:lstStyle/>
          <a:p>
            <a:pPr marL="64008" indent="0" algn="ctr">
              <a:buNone/>
            </a:pPr>
            <a:endParaRPr lang="es-UY" sz="3200" b="1" dirty="0"/>
          </a:p>
          <a:p>
            <a:pPr marL="64008" indent="0" algn="ctr">
              <a:buNone/>
            </a:pPr>
            <a:r>
              <a:rPr lang="es-UY" sz="3200" b="1" dirty="0"/>
              <a:t>Recursos patrimoniales de las cooperativas (art. 52 ley 18.407):</a:t>
            </a:r>
          </a:p>
          <a:p>
            <a:pPr marL="64008" indent="0" algn="ctr">
              <a:buNone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El capital social: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compuesto por las partes sociales (nominativas, indivisibles, de igual valor y transferibles a las personas que reúnan los requisitos).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El aporte puede ser en dinero, en especie o trabajo (depende la modalidad de cooperativa).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Los fondos patrimoniales especiales. Aportes específicos de los socios para fortalecer el patrimonio.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Las reservas legales, estatutarias y voluntarias.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Las donaciones, legados y recursos análogos que reciban destinados a incrementar el patrimonio.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Los recursos que se deriven de los otros instrumentos de capitalización (como emisión de participaciones subordinadas o con interés).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Los ajustes provenientes de las </a:t>
            </a:r>
            <a:r>
              <a:rPr lang="es-UY" dirty="0" err="1"/>
              <a:t>reexpresiones</a:t>
            </a:r>
            <a:r>
              <a:rPr lang="es-UY" dirty="0"/>
              <a:t> monetarias o de valuación.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Los resultados acumulados.</a:t>
            </a:r>
            <a:endParaRPr lang="es-VE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VE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VE" sz="2400" dirty="0"/>
          </a:p>
        </p:txBody>
      </p:sp>
    </p:spTree>
    <p:extLst>
      <p:ext uri="{BB962C8B-B14F-4D97-AF65-F5344CB8AC3E}">
        <p14:creationId xmlns:p14="http://schemas.microsoft.com/office/powerpoint/2010/main" val="2236580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2112"/>
          </a:xfrm>
        </p:spPr>
        <p:txBody>
          <a:bodyPr>
            <a:normAutofit fontScale="62500" lnSpcReduction="20000"/>
          </a:bodyPr>
          <a:lstStyle/>
          <a:p>
            <a:pPr marL="64008" indent="0" algn="ctr">
              <a:buNone/>
            </a:pPr>
            <a:r>
              <a:rPr lang="es-ES" sz="4600" b="1" dirty="0"/>
              <a:t>Clases de cooperativas</a:t>
            </a:r>
          </a:p>
          <a:p>
            <a:pPr marL="64008" indent="0" algn="just">
              <a:buNone/>
            </a:pPr>
            <a:endParaRPr lang="es-VE" sz="3200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400" dirty="0"/>
              <a:t> </a:t>
            </a:r>
            <a:r>
              <a:rPr lang="es-VE" sz="2900" dirty="0"/>
              <a:t>Cooperativas de trabajo: cooperativas médicas, de transporte, etc.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de consumo.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agrarias. Por su objeto no están dentro del derecho comercial.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de vivienda. Por su objeto no están dentro del derecho comercial.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de ahorro y crédito.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de garantía recíproca.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Cooperativas de seguros.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 Cooperativas sociales.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VE" sz="2900" dirty="0"/>
              <a:t>Cooperativas de artistas y oficios conexos.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232162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8768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Creación del Instituto Nacional de Cooperativismo (INACOOP).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Órgano estatal de control de las cooperativas: Auditoría Interna de la Nación. Control similar a SA abierta.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Otros órganos de control: MIDES, MSP, MTOP, MVOT. Dependerá la modalidad de cooperativa.</a:t>
            </a:r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VE" sz="2400" dirty="0"/>
          </a:p>
        </p:txBody>
      </p:sp>
    </p:spTree>
    <p:extLst>
      <p:ext uri="{BB962C8B-B14F-4D97-AF65-F5344CB8AC3E}">
        <p14:creationId xmlns:p14="http://schemas.microsoft.com/office/powerpoint/2010/main" val="31594031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Concepto: un grupo de personas que se unen </a:t>
            </a:r>
            <a:r>
              <a:rPr lang="es-UY" dirty="0"/>
              <a:t>con una finalidad en común, que se logra a través de la ayuda mutua y el esfuerzo conjunto. La finalidad consiste en satisfacer sus necesidades económicas, sociales y culturales comunes (acceso a bienes y servicios, acceso al crédito, acceso a fuentes de trabajo, acceso a vivienda, etc.). Art. 4 Ley 18.407.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No existe finalidad de lucro (diferencia con sociedades comerciales, art. 1 Ley 16.060 -LSC-).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marL="0" indent="0" algn="just">
              <a:buNone/>
            </a:pPr>
            <a:endParaRPr lang="es-UY" sz="2400" dirty="0"/>
          </a:p>
          <a:p>
            <a:pPr marL="64008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77335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7076"/>
            <a:ext cx="8229600" cy="597666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sz="2400" dirty="0"/>
              <a:t>Normativa aplicable: ley 18.407 y modificativas. Decreto reglamentario 183/2018.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sz="2400" dirty="0"/>
              <a:t>Las cooperativas tienen una denominación que debe incluir necesariamente la palabra «cooperativa» o su abreviación. Debe agregarse la característica de la responsabilidad cuando sea suplementada. No puede asignarse la denominación de otra cooperativa ya existente.</a:t>
            </a: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Normativa supletoria: artículo 3 ley 18.407: 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sz="2000" dirty="0"/>
              <a:t>Normas sobre cooperativas.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Derecho cooperativo (basado en los principios).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sz="2000" dirty="0"/>
              <a:t>«Supletoriedad de supletoriedad» LSC.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681228" lvl="1" indent="-342900" algn="just">
              <a:buFont typeface="Wingdings" pitchFamily="2" charset="2"/>
              <a:buChar char="Ø"/>
            </a:pPr>
            <a:endParaRPr lang="es-UY" sz="2000" dirty="0"/>
          </a:p>
          <a:p>
            <a:pPr marL="338328" lvl="1" indent="0" algn="just">
              <a:buNone/>
            </a:pPr>
            <a:endParaRPr lang="es-UY" sz="2000" dirty="0"/>
          </a:p>
          <a:p>
            <a:pPr marL="64008" indent="0" algn="ctr">
              <a:buNone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  <a:p>
            <a:pPr marL="64008" indent="0">
              <a:buNone/>
            </a:pPr>
            <a:endParaRPr lang="es-VE" sz="2400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Y" b="1" dirty="0">
                <a:solidFill>
                  <a:schemeClr val="tx1"/>
                </a:solidFill>
              </a:rPr>
              <a:t>Principios (art. 7 ley 18.407):</a:t>
            </a:r>
            <a:endParaRPr lang="es-UY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 Libre adhesión y retiro voluntario de los socios.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Control y gestión democrática por los socios.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Participación económica de los socios.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Autonomía e independencia.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Educación, capacitación e información cooperativa.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Cooperación entre cooperativas.</a:t>
            </a:r>
          </a:p>
          <a:p>
            <a:pPr>
              <a:buFont typeface="Wingdings" pitchFamily="2" charset="2"/>
              <a:buChar char="Ø"/>
            </a:pPr>
            <a:endParaRPr lang="es-UY" dirty="0"/>
          </a:p>
          <a:p>
            <a:pPr>
              <a:buFont typeface="Wingdings" pitchFamily="2" charset="2"/>
              <a:buChar char="Ø"/>
            </a:pPr>
            <a:r>
              <a:rPr lang="es-UY" dirty="0"/>
              <a:t> Compromiso con la comunidad.</a:t>
            </a:r>
          </a:p>
        </p:txBody>
      </p:sp>
    </p:spTree>
    <p:extLst>
      <p:ext uri="{BB962C8B-B14F-4D97-AF65-F5344CB8AC3E}">
        <p14:creationId xmlns:p14="http://schemas.microsoft.com/office/powerpoint/2010/main" val="1152296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-41564"/>
            <a:ext cx="8229600" cy="1865362"/>
          </a:xfrm>
        </p:spPr>
        <p:txBody>
          <a:bodyPr>
            <a:normAutofit/>
          </a:bodyPr>
          <a:lstStyle/>
          <a:p>
            <a:pPr algn="ctr"/>
            <a:r>
              <a:rPr lang="es-UY" sz="3200" b="1" dirty="0">
                <a:solidFill>
                  <a:schemeClr val="tx1"/>
                </a:solidFill>
                <a:latin typeface="+mn-lt"/>
              </a:rPr>
              <a:t>Caracteres (art. 8 ley 18.407):</a:t>
            </a:r>
            <a:endParaRPr lang="es-VE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824536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Tiene un número mínimo de socios: </a:t>
            </a:r>
            <a:r>
              <a:rPr lang="es-UY" dirty="0"/>
              <a:t>5 o más (salvo en cooperativas de segundo o ulterior grado).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Ilimitación y variabilidad del número de socios y del capital.</a:t>
            </a:r>
            <a:endParaRPr lang="es-UY" sz="2400" dirty="0"/>
          </a:p>
          <a:p>
            <a:pPr marL="64008" indent="0" algn="just">
              <a:buNone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 Plazo de duración ilimitado.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Neutralidad y no discriminación.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Igualdad de derechos y obligaciones entres socios.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1 socio 1 voto (independientemente del aporte).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 Imposibilidad del reparto de reservas y destino desinteresado del sobrante en caso de liquidación.</a:t>
            </a:r>
          </a:p>
          <a:p>
            <a:pPr marL="64008" indent="0">
              <a:buNone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10261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 Acto cooperativo (art. 9 ley 18.407), son actos realizados en cumplimiento del objeto social de la cooperativa. Se consideran actos cooperativos: 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Los realizados entre las cooperativas y sus socios, en sentido amplio.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Los realizados entre la cooperativa y los socios de sus cooperativas socias.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Los realizados por las cooperativas entre sí, cuando se hubieran asociado. 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Cooperativa en formación: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Agregar aditamento «en formación» al nombre.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Responsabilidad solidaria de los que actúen por la cooperativa en la etapa de formación (salvo actos necesarios para la inscripción).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Una vez inscriptas los actos se podrán ratificar con efectos retroactivos.</a:t>
            </a:r>
          </a:p>
        </p:txBody>
      </p:sp>
    </p:spTree>
    <p:extLst>
      <p:ext uri="{BB962C8B-B14F-4D97-AF65-F5344CB8AC3E}">
        <p14:creationId xmlns:p14="http://schemas.microsoft.com/office/powerpoint/2010/main" val="2944575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876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UY" sz="2000" dirty="0"/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s-UY" sz="2000" dirty="0"/>
              <a:t>Transformación (art. 11 ley 18.407).</a:t>
            </a:r>
          </a:p>
          <a:p>
            <a:pPr algn="just">
              <a:buFont typeface="Wingdings" pitchFamily="2" charset="2"/>
              <a:buChar char="Ø"/>
            </a:pPr>
            <a:endParaRPr lang="es-UY" sz="2000" dirty="0"/>
          </a:p>
          <a:p>
            <a:pPr algn="just">
              <a:buFont typeface="Wingdings" pitchFamily="2" charset="2"/>
              <a:buChar char="Ø"/>
            </a:pPr>
            <a:r>
              <a:rPr lang="es-UY" sz="2000" dirty="0"/>
              <a:t> </a:t>
            </a:r>
            <a:r>
              <a:rPr lang="es-UY" sz="2000" dirty="0" err="1"/>
              <a:t>Íter</a:t>
            </a:r>
            <a:r>
              <a:rPr lang="es-UY" sz="2000" dirty="0"/>
              <a:t> constitutivo: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sz="1600" dirty="0"/>
              <a:t>Asamblea constitutiva, que aprueba el estatuto.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sz="1600" dirty="0"/>
              <a:t>Suscripción de partes sociales. Elección de los miembros de los órganos sociales.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sz="1600" dirty="0"/>
              <a:t>Inscripción en el Registro de Personas Jurídicas, Sección Registro Nacional de Cooperativas: adquisición de la personalidad jurídica (diferente a sociedad comercial).</a:t>
            </a:r>
          </a:p>
          <a:p>
            <a:pPr algn="just">
              <a:buFont typeface="Wingdings" pitchFamily="2" charset="2"/>
              <a:buChar char="Ø"/>
            </a:pPr>
            <a:endParaRPr lang="es-UY" sz="2000" dirty="0"/>
          </a:p>
          <a:p>
            <a:pPr algn="just">
              <a:buFont typeface="Wingdings" pitchFamily="2" charset="2"/>
              <a:buChar char="Ø"/>
            </a:pPr>
            <a:r>
              <a:rPr lang="es-UY" sz="2000" dirty="0"/>
              <a:t> El RNC realizará el control de legalidad.</a:t>
            </a:r>
          </a:p>
          <a:p>
            <a:pPr algn="just">
              <a:buFont typeface="Wingdings" pitchFamily="2" charset="2"/>
              <a:buChar char="Ø"/>
            </a:pPr>
            <a:endParaRPr lang="es-UY" sz="2000" dirty="0"/>
          </a:p>
          <a:p>
            <a:pPr algn="just">
              <a:buFont typeface="Wingdings" pitchFamily="2" charset="2"/>
              <a:buChar char="Ø"/>
            </a:pPr>
            <a:r>
              <a:rPr lang="es-UY" sz="2000" dirty="0"/>
              <a:t> La cooperativa deberá realizar los trámites complementarios para obtener las autorizaciones necesarias conforme a la modalidad elegida y a las actividades que desarrollen. </a:t>
            </a:r>
          </a:p>
        </p:txBody>
      </p:sp>
    </p:spTree>
    <p:extLst>
      <p:ext uri="{BB962C8B-B14F-4D97-AF65-F5344CB8AC3E}">
        <p14:creationId xmlns:p14="http://schemas.microsoft.com/office/powerpoint/2010/main" val="1467093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435280" cy="5832648"/>
          </a:xfrm>
        </p:spPr>
        <p:txBody>
          <a:bodyPr>
            <a:normAutofit fontScale="77500" lnSpcReduction="20000"/>
          </a:bodyPr>
          <a:lstStyle/>
          <a:p>
            <a:pPr marL="64008" indent="0" algn="ctr">
              <a:buNone/>
            </a:pPr>
            <a:r>
              <a:rPr lang="es-UY" sz="4100" b="1" dirty="0"/>
              <a:t>Contenido del estatuto (art. 15 ley 18.407):</a:t>
            </a:r>
          </a:p>
          <a:p>
            <a:pPr marL="64008" indent="0" algn="just">
              <a:buNone/>
            </a:pPr>
            <a:r>
              <a:rPr lang="es-UY" sz="4100" b="1" dirty="0"/>
              <a:t> </a:t>
            </a:r>
          </a:p>
          <a:p>
            <a:pPr marL="635508" indent="-571500" algn="just">
              <a:buAutoNum type="romanLcParenBoth"/>
            </a:pPr>
            <a:r>
              <a:rPr lang="es-UY" dirty="0"/>
              <a:t>Denominación y domicilio.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Designación precisa del objeto social.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Régimen de responsabilidad.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Capital inicial y valor de las partes sociales.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Organización y funciones de la Asamblea General y procedimientos y       formas de elección de todos los órganos sociales electivos de       creación estatutaria.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Condiciones de ingreso, retiro, suspensión y exclusión de los       socios, y sus derechos y obligaciones.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Forma de distribución de excedentes y asunción de pérdidas,       formación de reservas y fondos permanentes.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Fecha de cierre del ejercicio económico.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Normas sobre integración y educación cooperativa.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Procedimientos de reforma del estatuto, disolución y liquidación.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Destino de los bienes para el caso de disolución.</a:t>
            </a:r>
          </a:p>
          <a:p>
            <a:pPr marL="635508" indent="-571500" algn="just">
              <a:buAutoNum type="romanLcParenBoth"/>
            </a:pPr>
            <a:r>
              <a:rPr lang="es-UY" dirty="0"/>
              <a:t>Forma de representación de la cooperativa.</a:t>
            </a:r>
          </a:p>
        </p:txBody>
      </p:sp>
    </p:spTree>
    <p:extLst>
      <p:ext uri="{BB962C8B-B14F-4D97-AF65-F5344CB8AC3E}">
        <p14:creationId xmlns:p14="http://schemas.microsoft.com/office/powerpoint/2010/main" val="3627238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94160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 </a:t>
            </a:r>
            <a:r>
              <a:rPr lang="es-UY" sz="2400" dirty="0"/>
              <a:t>Responsabilidad: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000" dirty="0"/>
              <a:t>Limitada, se limita al aporte.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000" dirty="0"/>
              <a:t>Suplementada, no es ilimitada, pero su responsabilidad es por un monto mayor, un plus sobre el aporte, nunca superior a 20 veces el importe de la cuota que se obligó a aportar (salvo en cooperativas agrarias). Esta responsabilidad es subsidiaria.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400" dirty="0"/>
              <a:t>Las utilidades se denominan excedentes y dependerá de la modalidad de la cooperativa su «reparto».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Socios: cualquier persona física o jurídica que reúna los requisitos establecidos en el estatuto relacionado con el cumplimiento del objeto social. Menores e incapaces pueden ser socios a través de sus representantes pero siempre con responsabilidad limitada.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 algn="just">
              <a:buNone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432148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1464</TotalTime>
  <Words>1635</Words>
  <Application>Microsoft Office PowerPoint</Application>
  <PresentationFormat>Presentación en pantalla (4:3)</PresentationFormat>
  <Paragraphs>222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Claridad</vt:lpstr>
      <vt:lpstr>                                        Cooperativas </vt:lpstr>
      <vt:lpstr>Presentación de PowerPoint</vt:lpstr>
      <vt:lpstr>Presentación de PowerPoint</vt:lpstr>
      <vt:lpstr>Principios (art. 7 ley 18.407):</vt:lpstr>
      <vt:lpstr>Caracteres (art. 8 ley 18.407):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153</cp:revision>
  <dcterms:created xsi:type="dcterms:W3CDTF">2017-06-07T22:24:11Z</dcterms:created>
  <dcterms:modified xsi:type="dcterms:W3CDTF">2025-10-11T15:10:29Z</dcterms:modified>
</cp:coreProperties>
</file>