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56" r:id="rId2"/>
    <p:sldId id="259" r:id="rId3"/>
    <p:sldId id="300" r:id="rId4"/>
    <p:sldId id="301" r:id="rId5"/>
    <p:sldId id="295" r:id="rId6"/>
    <p:sldId id="298" r:id="rId7"/>
    <p:sldId id="299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286" r:id="rId2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19/10/2025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19/10/2025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19/10/2025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19/10/2025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SOCIEDADES POR ACCIONES SIMPLIFICADAS</a:t>
            </a:r>
            <a:endParaRPr lang="es-VE" sz="48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 fontScale="85000" lnSpcReduction="20000"/>
          </a:bodyPr>
          <a:lstStyle/>
          <a:p>
            <a:endParaRPr lang="es-UY" dirty="0" smtClean="0"/>
          </a:p>
          <a:p>
            <a:endParaRPr lang="es-UY" dirty="0" smtClean="0"/>
          </a:p>
          <a:p>
            <a:endParaRPr lang="es-UY" dirty="0"/>
          </a:p>
          <a:p>
            <a:pPr algn="ctr"/>
            <a:r>
              <a:rPr lang="es-UY" sz="3400" dirty="0" smtClean="0"/>
              <a:t>Derecho Comercial 1 </a:t>
            </a:r>
          </a:p>
          <a:p>
            <a:pPr algn="ctr"/>
            <a:r>
              <a:rPr lang="es-UY" sz="3400" smtClean="0"/>
              <a:t>FDer</a:t>
            </a:r>
            <a:r>
              <a:rPr lang="es-UY" sz="3400" dirty="0" smtClean="0"/>
              <a:t> </a:t>
            </a:r>
            <a:r>
              <a:rPr lang="es-UY" sz="3400" dirty="0" err="1" smtClean="0"/>
              <a:t>Udelar</a:t>
            </a:r>
            <a:endParaRPr lang="es-UY" sz="3400" dirty="0" smtClean="0"/>
          </a:p>
          <a:p>
            <a:pPr algn="ctr"/>
            <a:endParaRPr lang="es-UY" sz="3400" dirty="0" smtClean="0"/>
          </a:p>
          <a:p>
            <a:pPr algn="ctr"/>
            <a:r>
              <a:rPr lang="es-UY" sz="3400" dirty="0" smtClean="0"/>
              <a:t>Virginia Machado Martinez</a:t>
            </a:r>
          </a:p>
          <a:p>
            <a:pPr algn="ctr"/>
            <a:endParaRPr lang="es-UY" sz="3400" dirty="0" smtClean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63813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8800" b="1" dirty="0" smtClean="0"/>
              <a:t>Acciones</a:t>
            </a:r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/>
              <a:t> </a:t>
            </a:r>
            <a:r>
              <a:rPr lang="es-UY" sz="8000" dirty="0"/>
              <a:t>Nominativas (endosables o no endosables) y </a:t>
            </a:r>
            <a:r>
              <a:rPr lang="es-UY" sz="8000" dirty="0" smtClean="0"/>
              <a:t>escriturales.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No </a:t>
            </a:r>
            <a:r>
              <a:rPr lang="es-UY" sz="8000" dirty="0"/>
              <a:t>acciones al portador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Igual valor </a:t>
            </a:r>
            <a:r>
              <a:rPr lang="es-UY" sz="8000" dirty="0"/>
              <a:t>nominal e indivisibles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Puede haber clases y series </a:t>
            </a:r>
            <a:r>
              <a:rPr lang="es-UY" sz="8000" dirty="0"/>
              <a:t>de acciones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Voto </a:t>
            </a:r>
            <a:r>
              <a:rPr lang="es-UY" sz="8000" dirty="0"/>
              <a:t>singular o múltiple. Acciones sin derecho a voto, salvo asambleas que se </a:t>
            </a:r>
            <a:r>
              <a:rPr lang="es-UY" sz="8000" dirty="0" smtClean="0"/>
              <a:t>adopten resoluciones </a:t>
            </a:r>
            <a:r>
              <a:rPr lang="es-UY" sz="8000" dirty="0"/>
              <a:t>que otorguen derecho de receso.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Acciones vinculadas </a:t>
            </a:r>
            <a:r>
              <a:rPr lang="es-UY" sz="8000" dirty="0"/>
              <a:t>o </a:t>
            </a:r>
            <a:r>
              <a:rPr lang="es-UY" sz="8000" dirty="0" smtClean="0"/>
              <a:t>sectoriales, art. 16 LSAS (</a:t>
            </a:r>
            <a:r>
              <a:rPr lang="es-UY" sz="8000" i="1" dirty="0" smtClean="0"/>
              <a:t>tracking </a:t>
            </a:r>
            <a:r>
              <a:rPr lang="es-UY" sz="8000" i="1" dirty="0"/>
              <a:t>stocks</a:t>
            </a:r>
            <a:r>
              <a:rPr lang="es-UY" sz="8000" dirty="0"/>
              <a:t>). Concepto, características, </a:t>
            </a:r>
            <a:r>
              <a:rPr lang="es-UY" sz="8000" dirty="0" smtClean="0"/>
              <a:t>utilidades: acciones que confieren a sus titulares el derecho a participar en utilidades netas de un cierto sector de actividad, unidades de negocios o proyectos específicos. Ello se debe distinguir en los EECC. Estos accionistas pueden tener o no derecho a voto.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Restricción </a:t>
            </a:r>
            <a:r>
              <a:rPr lang="es-UY" sz="8000" dirty="0"/>
              <a:t>y prohibición de negociar acciones: arts. 19 y 20 </a:t>
            </a:r>
            <a:r>
              <a:rPr lang="es-UY" sz="8000" dirty="0" smtClean="0"/>
              <a:t>LSAS, máximo diez años, prorrogable por unanimidad. Debe anotarse </a:t>
            </a:r>
            <a:r>
              <a:rPr lang="es-UY" sz="8000" dirty="0"/>
              <a:t>en </a:t>
            </a:r>
            <a:r>
              <a:rPr lang="es-UY" sz="8000" dirty="0" smtClean="0"/>
              <a:t>acciones nominativas y los libros nominativas y escriturales.</a:t>
            </a: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Puede someterse toda negociación de acciones a la autorización previa de la asamblea u órgano de administración (art</a:t>
            </a:r>
            <a:r>
              <a:rPr lang="es-UY" sz="8000" dirty="0"/>
              <a:t>. </a:t>
            </a:r>
            <a:r>
              <a:rPr lang="es-UY" sz="8000" dirty="0" smtClean="0"/>
              <a:t>20).</a:t>
            </a:r>
            <a:endParaRPr lang="es-UY" sz="8000" dirty="0"/>
          </a:p>
        </p:txBody>
      </p:sp>
    </p:spTree>
    <p:extLst>
      <p:ext uri="{BB962C8B-B14F-4D97-AF65-F5344CB8AC3E}">
        <p14:creationId xmlns:p14="http://schemas.microsoft.com/office/powerpoint/2010/main" val="14911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s-UY" sz="6800" b="1" dirty="0" smtClean="0"/>
              <a:t>Estructura orgánica</a:t>
            </a:r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Libertad para fijar la estructura orgánica y su funcionamiento.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A falta de previsión contractual las funciones de deliberación: asamblea o el accionista único y de administración y representación el representante legal.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No es obligatoria la existencia de un órgano de control interno.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SAS con un único accionista: ejerce las funciones de los diferentes órganos.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Libertad para establecer lugar de reunión de los órganos sociales.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Se admiten reuniones por medios de comunicación simultánea.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Las resoluciones se toman por consentimiento escrito.</a:t>
            </a:r>
            <a:endParaRPr lang="es-UY" sz="5500" dirty="0"/>
          </a:p>
        </p:txBody>
      </p:sp>
    </p:spTree>
    <p:extLst>
      <p:ext uri="{BB962C8B-B14F-4D97-AF65-F5344CB8AC3E}">
        <p14:creationId xmlns:p14="http://schemas.microsoft.com/office/powerpoint/2010/main" val="309355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s-UY" sz="6800" b="1" dirty="0" smtClean="0"/>
              <a:t>Acuerdo de accionistas</a:t>
            </a:r>
            <a:endParaRPr lang="es-UY" sz="68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Se regulan </a:t>
            </a:r>
            <a:r>
              <a:rPr lang="es-UY" sz="5500" dirty="0"/>
              <a:t>expresamente (art. </a:t>
            </a:r>
            <a:r>
              <a:rPr lang="es-UY" sz="5500" dirty="0" smtClean="0"/>
              <a:t>28, art</a:t>
            </a:r>
            <a:r>
              <a:rPr lang="es-UY" sz="5500" dirty="0"/>
              <a:t>. 19</a:t>
            </a:r>
            <a:r>
              <a:rPr lang="es-UY" sz="55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Contenido</a:t>
            </a:r>
            <a:r>
              <a:rPr lang="es-UY" sz="5500" dirty="0"/>
              <a:t>: transferencia de acciones, derecho de voto y cualquier otro objeto </a:t>
            </a:r>
            <a:r>
              <a:rPr lang="es-UY" sz="5500" dirty="0" smtClean="0"/>
              <a:t>lícito.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Plazo </a:t>
            </a:r>
            <a:r>
              <a:rPr lang="es-UY" sz="5500" dirty="0"/>
              <a:t>15 años prorrogable tácita o automática.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err="1" smtClean="0"/>
              <a:t>Oponibilidad</a:t>
            </a:r>
            <a:r>
              <a:rPr lang="es-UY" sz="5500" dirty="0" smtClean="0"/>
              <a:t> </a:t>
            </a:r>
            <a:r>
              <a:rPr lang="es-UY" sz="5500" dirty="0"/>
              <a:t>y acatamiento por la sociedad cuando se depositen en la </a:t>
            </a:r>
            <a:r>
              <a:rPr lang="es-UY" sz="5500" dirty="0" smtClean="0"/>
              <a:t>oficina  </a:t>
            </a:r>
            <a:r>
              <a:rPr lang="es-UY" sz="5500" dirty="0"/>
              <a:t>donde funciona la administración </a:t>
            </a:r>
            <a:r>
              <a:rPr lang="es-UY" sz="5500" dirty="0" smtClean="0"/>
              <a:t>social: no se verifican los problemas de las 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5500" dirty="0" smtClean="0"/>
              <a:t>Consecuencias </a:t>
            </a:r>
            <a:r>
              <a:rPr lang="es-UY" sz="5500" dirty="0"/>
              <a:t>de la </a:t>
            </a:r>
            <a:r>
              <a:rPr lang="es-UY" sz="5500" dirty="0" err="1"/>
              <a:t>oponibilidad</a:t>
            </a:r>
            <a:r>
              <a:rPr lang="es-UY" sz="5500" dirty="0"/>
              <a:t> a la sociedad: el presidente de la asamblea o </a:t>
            </a:r>
            <a:r>
              <a:rPr lang="es-UY" sz="5500" dirty="0" smtClean="0"/>
              <a:t>del </a:t>
            </a:r>
            <a:r>
              <a:rPr lang="es-UY" sz="5500" dirty="0"/>
              <a:t>directorio no debe computar el voto emitido en contravención al convenio. Si </a:t>
            </a:r>
            <a:r>
              <a:rPr lang="es-UY" sz="5500" dirty="0" smtClean="0"/>
              <a:t>el </a:t>
            </a:r>
            <a:r>
              <a:rPr lang="es-UY" sz="5500" dirty="0"/>
              <a:t>accionista se abstiene o está ausente, el presidente de la asamblea vota en su </a:t>
            </a:r>
            <a:r>
              <a:rPr lang="es-UY" sz="5500" dirty="0" smtClean="0"/>
              <a:t>lugar: soluciona el panorama de la SA.</a:t>
            </a:r>
            <a:endParaRPr lang="es-UY" sz="5500" dirty="0"/>
          </a:p>
        </p:txBody>
      </p:sp>
    </p:spTree>
    <p:extLst>
      <p:ext uri="{BB962C8B-B14F-4D97-AF65-F5344CB8AC3E}">
        <p14:creationId xmlns:p14="http://schemas.microsoft.com/office/powerpoint/2010/main" val="141490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63813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9600" b="1" dirty="0" smtClean="0"/>
              <a:t>Órgano de deliberación</a:t>
            </a:r>
            <a:endParaRPr lang="es-UY" sz="96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Convocatoria: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5100" dirty="0" smtClean="0"/>
              <a:t>Previsión </a:t>
            </a:r>
            <a:r>
              <a:rPr lang="es-UY" sz="5100" dirty="0"/>
              <a:t>estatutaria o, en defecto, representante legal.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5100" dirty="0" smtClean="0"/>
              <a:t>Posibilidad </a:t>
            </a:r>
            <a:r>
              <a:rPr lang="es-UY" sz="5100" dirty="0"/>
              <a:t>de notificar en domicilio electrónico de accionista.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5100" dirty="0" smtClean="0"/>
              <a:t>Antelación </a:t>
            </a:r>
            <a:r>
              <a:rPr lang="es-UY" sz="5100" dirty="0"/>
              <a:t>de la </a:t>
            </a:r>
            <a:r>
              <a:rPr lang="es-UY" sz="5100" dirty="0" smtClean="0"/>
              <a:t>convocatoria: diez días hábiles.</a:t>
            </a:r>
            <a:endParaRPr lang="es-UY" sz="51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5100" dirty="0" smtClean="0"/>
              <a:t>Derecho de información </a:t>
            </a:r>
            <a:r>
              <a:rPr lang="es-UY" sz="5100" dirty="0"/>
              <a:t>en operaciones de transformación, fusión y </a:t>
            </a:r>
            <a:r>
              <a:rPr lang="es-UY" sz="5100" dirty="0" smtClean="0"/>
              <a:t>escisión (diez días hábiles anteriores a la reunión).</a:t>
            </a:r>
            <a:endParaRPr lang="es-UY" sz="51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err="1" smtClean="0"/>
              <a:t>Autoconvocatoria</a:t>
            </a:r>
            <a:r>
              <a:rPr lang="es-UY" sz="8000" dirty="0" smtClean="0"/>
              <a:t> si se trata de asamblea unánime (art. 25 LSAS).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Ausencia de convocatoria (arts. </a:t>
            </a:r>
            <a:r>
              <a:rPr lang="es-UY" sz="8000" dirty="0"/>
              <a:t>26 LSAS): </a:t>
            </a:r>
            <a:r>
              <a:rPr lang="es-UY" sz="8000" dirty="0" smtClean="0"/>
              <a:t>La </a:t>
            </a:r>
            <a:r>
              <a:rPr lang="es-UY" sz="8000" dirty="0"/>
              <a:t>asamblea podrá celebrarse sin convocatoria previa cuando se </a:t>
            </a:r>
            <a:r>
              <a:rPr lang="es-UY" sz="8000" dirty="0" smtClean="0"/>
              <a:t>reúna la </a:t>
            </a:r>
            <a:r>
              <a:rPr lang="es-UY" sz="8000" dirty="0"/>
              <a:t>totalidad del </a:t>
            </a:r>
            <a:r>
              <a:rPr lang="es-UY" sz="8000" dirty="0" smtClean="0"/>
              <a:t>KI. </a:t>
            </a:r>
            <a:r>
              <a:rPr lang="es-UY" sz="8000" dirty="0"/>
              <a:t>Cualquier accionista </a:t>
            </a:r>
            <a:r>
              <a:rPr lang="es-UY" sz="8000" dirty="0" smtClean="0"/>
              <a:t>puede </a:t>
            </a:r>
            <a:r>
              <a:rPr lang="es-UY" sz="8000" dirty="0"/>
              <a:t>oponerse a la discusión de un asunto, </a:t>
            </a:r>
            <a:r>
              <a:rPr lang="es-UY" sz="8000" dirty="0" smtClean="0"/>
              <a:t>si se toma resolución será nula.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Asamblea unánime.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Quórum de asistencia</a:t>
            </a:r>
            <a:r>
              <a:rPr lang="es-UY" sz="8000" dirty="0"/>
              <a:t>: </a:t>
            </a:r>
            <a:r>
              <a:rPr lang="es-UY" sz="8000" dirty="0" smtClean="0"/>
              <a:t>uno accionista/as </a:t>
            </a:r>
            <a:r>
              <a:rPr lang="es-UY" sz="8000" dirty="0"/>
              <a:t>que representen la mitad más </a:t>
            </a:r>
            <a:r>
              <a:rPr lang="es-UY" sz="8000" dirty="0" smtClean="0"/>
              <a:t>uno </a:t>
            </a:r>
            <a:r>
              <a:rPr lang="es-UY" sz="8000" dirty="0"/>
              <a:t>de las acciones con derecho a voto, salvo estipulación en contrario (art. 27</a:t>
            </a:r>
            <a:r>
              <a:rPr lang="es-UY" sz="80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Quórum para adoptar resoluciones válidas: voto favorable de la mayoría de accionistas presentes (art. 27). Si es </a:t>
            </a:r>
            <a:r>
              <a:rPr lang="es-UY" sz="8000" dirty="0"/>
              <a:t>accionista único las resoluciones serán adoptadas por </a:t>
            </a:r>
            <a:r>
              <a:rPr lang="es-UY" sz="8000" dirty="0" smtClean="0"/>
              <a:t>éste y se labrará acta.</a:t>
            </a:r>
            <a:endParaRPr lang="es-UY" sz="8000" dirty="0"/>
          </a:p>
        </p:txBody>
      </p:sp>
    </p:spTree>
    <p:extLst>
      <p:ext uri="{BB962C8B-B14F-4D97-AF65-F5344CB8AC3E}">
        <p14:creationId xmlns:p14="http://schemas.microsoft.com/office/powerpoint/2010/main" val="296924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Órgano de administración y representación (art. 29 y 30 LSAS)</a:t>
            </a:r>
            <a:endParaRPr lang="es-UY" sz="104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No existe obligación de tener un administrador, directorio u otro tipo de órgano colegiado.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Si el estatuto no dispone otra solución: representante legal.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Lo designa la asamblea o el accionista único.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Las funciones del representante legal son gestionar, celebrar actos y contratos que no sean notoriamente extraños al objeto social (</a:t>
            </a:r>
            <a:r>
              <a:rPr lang="es-UY" sz="8000" dirty="0" err="1" smtClean="0"/>
              <a:t>lit.</a:t>
            </a:r>
            <a:r>
              <a:rPr lang="es-UY" sz="8000" dirty="0" smtClean="0"/>
              <a:t> E, art. 12 LSAS).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Todo nombramiento, cese o revocación del representante por instrumento diferente al Contrato Social se inscribe en el RNC.</a:t>
            </a:r>
          </a:p>
          <a:p>
            <a:pPr marL="0" indent="0" algn="just">
              <a:buNone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Nuevo importante: Define a los administradores y representantes de hecho: como quienes sin ser legalmente y formalmente tales, desempeñen en los hechos, en forma estable y permanente una actividad positiva de gestión, administración y dirección de la sociedad y, por ello,  consagra su responsabilidad.</a:t>
            </a:r>
            <a:endParaRPr lang="es-UY" sz="8000" dirty="0"/>
          </a:p>
        </p:txBody>
      </p:sp>
    </p:spTree>
    <p:extLst>
      <p:ext uri="{BB962C8B-B14F-4D97-AF65-F5344CB8AC3E}">
        <p14:creationId xmlns:p14="http://schemas.microsoft.com/office/powerpoint/2010/main" val="161859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Órgano de administración y representación (arts. 29 y 30 LSAS)</a:t>
            </a:r>
          </a:p>
          <a:p>
            <a:pPr marL="0" indent="0" algn="ctr">
              <a:buNone/>
            </a:pPr>
            <a:endParaRPr lang="es-UY" sz="104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Responsabilidad de los administradores y representantes legales de la SAS: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7600" dirty="0" smtClean="0"/>
              <a:t>Serán personalmente responsables frente a la SAS por violación, con culpa grave o dolo, de normas legales y estatutarias y por violación de DEBERES FIDUCIARIOS, lealtad y diligencia del buen hombre de negocios. Actuación contraria al interés social.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7600" dirty="0" smtClean="0"/>
              <a:t>Esta responsabilidad es para reparar el perjuicio sufridos por la SAS.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Cuando el órgano de administración es colegiado: existe solidaridad.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Aplican normas de exención: art. 391 LSC y de extinción de la responsabilidad art. 392 LSC.</a:t>
            </a:r>
          </a:p>
        </p:txBody>
      </p:sp>
    </p:spTree>
    <p:extLst>
      <p:ext uri="{BB962C8B-B14F-4D97-AF65-F5344CB8AC3E}">
        <p14:creationId xmlns:p14="http://schemas.microsoft.com/office/powerpoint/2010/main" val="370992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Órgano de control interno y control estatal</a:t>
            </a:r>
            <a:endParaRPr lang="es-UY" sz="104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No es preceptivo en ningún caso el órgano de control interno.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Salvo que la SAS emita ON.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Control estatal: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Nunca para la constitución ni la modificación del contrato.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Las SAS que al cierre del ejercicio económico tengan ingresos anuales que superen las 37.500.000 UI, que pasaran a estar fiscalizadas por la AIN en forma automática a los180 días y deben comunicar: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Integración </a:t>
            </a:r>
            <a:r>
              <a:rPr lang="es-UY" sz="8200" dirty="0"/>
              <a:t>de nuevos aportes.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Reducción </a:t>
            </a:r>
            <a:r>
              <a:rPr lang="es-UY" sz="8200" dirty="0"/>
              <a:t>de capital integrado.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Rescate </a:t>
            </a:r>
            <a:r>
              <a:rPr lang="es-UY" sz="8200" dirty="0"/>
              <a:t>y amortización de acciones.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Supuestos </a:t>
            </a:r>
            <a:r>
              <a:rPr lang="es-UY" sz="8200" dirty="0"/>
              <a:t>de derecho de receso.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Modificación </a:t>
            </a:r>
            <a:r>
              <a:rPr lang="es-UY" sz="8200" dirty="0"/>
              <a:t>capital </a:t>
            </a:r>
            <a:r>
              <a:rPr lang="es-UY" sz="8200" dirty="0" smtClean="0"/>
              <a:t>integrado, en el </a:t>
            </a:r>
            <a:r>
              <a:rPr lang="es-UY" sz="8200" dirty="0"/>
              <a:t>plazo 180 días corridos a partir del cierre </a:t>
            </a:r>
            <a:r>
              <a:rPr lang="es-UY" sz="8200" dirty="0" smtClean="0"/>
              <a:t>de </a:t>
            </a:r>
            <a:r>
              <a:rPr lang="es-UY" sz="8400" dirty="0" smtClean="0"/>
              <a:t>ejercicio </a:t>
            </a:r>
            <a:r>
              <a:rPr lang="es-UY" sz="8400" dirty="0"/>
              <a:t>económico.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8200" dirty="0" smtClean="0"/>
              <a:t>cumplimiento </a:t>
            </a:r>
            <a:r>
              <a:rPr lang="es-UY" sz="8200" dirty="0"/>
              <a:t>Ley </a:t>
            </a:r>
            <a:r>
              <a:rPr lang="es-UY" sz="8200" dirty="0" smtClean="0"/>
              <a:t>19.484, plazo </a:t>
            </a:r>
            <a:r>
              <a:rPr lang="es-UY" sz="8200" dirty="0"/>
              <a:t>180 días corridos a partir del cierre del </a:t>
            </a:r>
            <a:r>
              <a:rPr lang="es-UY" sz="8200" dirty="0" smtClean="0"/>
              <a:t>ejercicio</a:t>
            </a:r>
            <a:r>
              <a:rPr lang="es-UY" sz="8400" dirty="0" smtClean="0"/>
              <a:t> </a:t>
            </a:r>
            <a:r>
              <a:rPr lang="es-UY" sz="8400" dirty="0"/>
              <a:t>económico.</a:t>
            </a:r>
            <a:endParaRPr lang="es-UY" sz="8800" dirty="0"/>
          </a:p>
        </p:txBody>
      </p:sp>
    </p:spTree>
    <p:extLst>
      <p:ext uri="{BB962C8B-B14F-4D97-AF65-F5344CB8AC3E}">
        <p14:creationId xmlns:p14="http://schemas.microsoft.com/office/powerpoint/2010/main" val="230176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83264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Órgano de control interno y control estatal</a:t>
            </a:r>
          </a:p>
          <a:p>
            <a:pPr marL="0" indent="0" algn="ctr">
              <a:buNone/>
            </a:pPr>
            <a:endParaRPr lang="es-UY" sz="104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 Resto de las SAS deben comunicar (180 días del cierre de ejercicio económico):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aumento de capital integrado.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cumplimiento Ley 19.484.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8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 Estados contables: ídem todos los tipos sociales, de acuerdo a normas contables adecuadas.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Registración de EECC: en iguales términos de la SA (art. 97 bis LSC y </a:t>
            </a:r>
            <a:r>
              <a:rPr lang="es-UY" sz="8800" dirty="0" err="1" smtClean="0"/>
              <a:t>Dec</a:t>
            </a:r>
            <a:r>
              <a:rPr lang="es-UY" sz="8800" dirty="0" smtClean="0"/>
              <a:t>. </a:t>
            </a:r>
            <a:r>
              <a:rPr lang="es-UY" sz="8800" dirty="0"/>
              <a:t>156/2016</a:t>
            </a:r>
            <a:r>
              <a:rPr lang="es-UY" sz="8800" dirty="0" smtClean="0"/>
              <a:t>): deben registrarse dentro de los 180 días corridos desde el cierre del ejercicio si: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los </a:t>
            </a:r>
            <a:r>
              <a:rPr lang="es-UY" sz="8400" dirty="0"/>
              <a:t>ingresos totales del estado de resultados, al cierre de </a:t>
            </a:r>
            <a:r>
              <a:rPr lang="es-UY" sz="8400" dirty="0" smtClean="0"/>
              <a:t>cada </a:t>
            </a:r>
            <a:r>
              <a:rPr lang="es-UY" sz="8800" dirty="0" smtClean="0"/>
              <a:t>ejercicio </a:t>
            </a:r>
            <a:r>
              <a:rPr lang="es-UY" sz="8800" dirty="0"/>
              <a:t>anual, superen las 26:300.000 </a:t>
            </a:r>
            <a:r>
              <a:rPr lang="es-UY" sz="8800" dirty="0" smtClean="0"/>
              <a:t>UI, o si,</a:t>
            </a:r>
            <a:endParaRPr lang="es-UY" sz="88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Obtienen los ingresos superan </a:t>
            </a:r>
            <a:r>
              <a:rPr lang="es-UY" sz="8400" dirty="0"/>
              <a:t>las 4:000.000 </a:t>
            </a:r>
            <a:r>
              <a:rPr lang="es-UY" sz="8400" dirty="0" smtClean="0"/>
              <a:t>UI </a:t>
            </a:r>
            <a:r>
              <a:rPr lang="es-UY" sz="8800" dirty="0" smtClean="0"/>
              <a:t>al </a:t>
            </a:r>
            <a:r>
              <a:rPr lang="es-UY" sz="8800" dirty="0"/>
              <a:t>cierre de cada ejercicio anual, siempre que </a:t>
            </a:r>
            <a:r>
              <a:rPr lang="es-UY" sz="8800" dirty="0" smtClean="0"/>
              <a:t>al menos </a:t>
            </a:r>
            <a:r>
              <a:rPr lang="es-UY" sz="8800" dirty="0"/>
              <a:t>el 90% </a:t>
            </a:r>
            <a:r>
              <a:rPr lang="es-UY" sz="8800" dirty="0" smtClean="0"/>
              <a:t>de </a:t>
            </a:r>
            <a:r>
              <a:rPr lang="es-UY" sz="8800" dirty="0"/>
              <a:t>los mismos generen rentas que </a:t>
            </a:r>
            <a:r>
              <a:rPr lang="es-UY" sz="8800" dirty="0" smtClean="0"/>
              <a:t>no sean </a:t>
            </a:r>
            <a:r>
              <a:rPr lang="es-UY" sz="8800" dirty="0"/>
              <a:t>de fuente uruguaya.</a:t>
            </a:r>
          </a:p>
        </p:txBody>
      </p:sp>
    </p:spTree>
    <p:extLst>
      <p:ext uri="{BB962C8B-B14F-4D97-AF65-F5344CB8AC3E}">
        <p14:creationId xmlns:p14="http://schemas.microsoft.com/office/powerpoint/2010/main" val="35268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352928" cy="61206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Otras particularidades del tipo social</a:t>
            </a:r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Modificación del contrato social (art. 35):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Accionista o por asamblea con el voto favorable de accionistas que representen la m</a:t>
            </a:r>
            <a:r>
              <a:rPr lang="es-UY" sz="8800" dirty="0" smtClean="0"/>
              <a:t>ayoría del KI con derecho a voto.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Supuestos especiales: cláusulas sobre restricciones </a:t>
            </a:r>
            <a:r>
              <a:rPr lang="es-UY" sz="8800" dirty="0"/>
              <a:t>a la negociación de </a:t>
            </a:r>
            <a:r>
              <a:rPr lang="es-UY" sz="8800" dirty="0" smtClean="0"/>
              <a:t>acciones, receso </a:t>
            </a:r>
            <a:r>
              <a:rPr lang="es-UY" sz="8800" dirty="0"/>
              <a:t>o exclusión de </a:t>
            </a:r>
            <a:r>
              <a:rPr lang="es-UY" sz="8800" dirty="0" smtClean="0"/>
              <a:t>accionistas y resolución </a:t>
            </a:r>
            <a:r>
              <a:rPr lang="es-UY" sz="8800" dirty="0"/>
              <a:t>de conflictos </a:t>
            </a:r>
            <a:r>
              <a:rPr lang="es-UY" sz="8800" dirty="0" smtClean="0"/>
              <a:t>societarios: voto </a:t>
            </a:r>
            <a:r>
              <a:rPr lang="es-UY" sz="8800" dirty="0"/>
              <a:t>unánime del 100% </a:t>
            </a:r>
            <a:r>
              <a:rPr lang="es-UY" sz="8800" dirty="0" smtClean="0"/>
              <a:t>KI.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err="1" smtClean="0"/>
              <a:t>Oponibilidad</a:t>
            </a:r>
            <a:r>
              <a:rPr lang="es-UY" sz="8400" dirty="0" smtClean="0"/>
              <a:t> a los accionistas y a la sociedad desde la reforma. A los terceros publicación.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8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 Transformación, fusión y escisión: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Aplicación de las secciones XI y XII LSC, sin perjuicio de las soluciones LSAS en el a</a:t>
            </a:r>
            <a:r>
              <a:rPr lang="es-UY" sz="8800" dirty="0" smtClean="0"/>
              <a:t>rt. 36.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Las SA no se pueden transformar en SAS (arts. 8 y 37 LSAS).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800" dirty="0" smtClean="0"/>
              <a:t>Mayorías LSC: mayoría KI con derecho a voto, salvo previsión contractual.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Receso</a:t>
            </a:r>
            <a:r>
              <a:rPr lang="es-UY" sz="8400" dirty="0"/>
              <a:t>: </a:t>
            </a:r>
            <a:r>
              <a:rPr lang="es-UY" sz="8400" dirty="0" smtClean="0"/>
              <a:t>desmejora </a:t>
            </a:r>
            <a:r>
              <a:rPr lang="es-UY" sz="8400" dirty="0"/>
              <a:t>notoria de los derechos patrimoniales (</a:t>
            </a:r>
            <a:r>
              <a:rPr lang="es-UY" sz="8400" dirty="0" err="1" smtClean="0"/>
              <a:t>lit.</a:t>
            </a:r>
            <a:r>
              <a:rPr lang="es-UY" sz="8400" dirty="0" smtClean="0"/>
              <a:t> </a:t>
            </a:r>
            <a:r>
              <a:rPr lang="es-UY" sz="8400" dirty="0"/>
              <a:t>A </a:t>
            </a:r>
            <a:r>
              <a:rPr lang="es-UY" sz="8400" dirty="0" err="1"/>
              <a:t>a</a:t>
            </a:r>
            <a:r>
              <a:rPr lang="es-UY" sz="8400" dirty="0"/>
              <a:t> </a:t>
            </a:r>
            <a:r>
              <a:rPr lang="es-UY" sz="8400" dirty="0" smtClean="0"/>
              <a:t>D, </a:t>
            </a:r>
            <a:r>
              <a:rPr lang="es-UY" sz="8400" dirty="0"/>
              <a:t>inc. 2 art. </a:t>
            </a:r>
            <a:r>
              <a:rPr lang="es-UY" sz="8400" dirty="0" smtClean="0"/>
              <a:t>36 LSAS).</a:t>
            </a:r>
            <a:endParaRPr lang="es-UY" sz="8400" dirty="0"/>
          </a:p>
        </p:txBody>
      </p:sp>
    </p:spTree>
    <p:extLst>
      <p:ext uri="{BB962C8B-B14F-4D97-AF65-F5344CB8AC3E}">
        <p14:creationId xmlns:p14="http://schemas.microsoft.com/office/powerpoint/2010/main" val="11370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352928" cy="61206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0400" b="1" dirty="0" smtClean="0"/>
              <a:t>Otras particularidades del tipo social</a:t>
            </a:r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Disolución: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para </a:t>
            </a:r>
            <a:r>
              <a:rPr lang="es-UY" sz="8000" dirty="0"/>
              <a:t>las </a:t>
            </a:r>
            <a:r>
              <a:rPr lang="es-UY" sz="8000" dirty="0" smtClean="0"/>
              <a:t>SAS </a:t>
            </a:r>
            <a:r>
              <a:rPr lang="es-UY" sz="8000" dirty="0"/>
              <a:t>todas las causas del art. 159 </a:t>
            </a:r>
            <a:r>
              <a:rPr lang="es-UY" sz="8000" dirty="0" smtClean="0"/>
              <a:t>LSC, excepto </a:t>
            </a:r>
            <a:r>
              <a:rPr lang="es-UY" sz="8000" dirty="0"/>
              <a:t>reducción a uno </a:t>
            </a:r>
            <a:r>
              <a:rPr lang="es-UY" sz="8000" dirty="0" smtClean="0"/>
              <a:t>del  </a:t>
            </a:r>
            <a:r>
              <a:rPr lang="es-UY" sz="8000" dirty="0"/>
              <a:t>número de socios (159.8</a:t>
            </a:r>
            <a:r>
              <a:rPr lang="es-UY" sz="8000" dirty="0" smtClean="0"/>
              <a:t>).</a:t>
            </a:r>
            <a:endParaRPr lang="es-UY" sz="80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Cualquier </a:t>
            </a:r>
            <a:r>
              <a:rPr lang="es-UY" sz="8000" dirty="0"/>
              <a:t>otro tipo social de la </a:t>
            </a:r>
            <a:r>
              <a:rPr lang="es-UY" sz="8000" dirty="0" smtClean="0"/>
              <a:t>LSC </a:t>
            </a:r>
            <a:r>
              <a:rPr lang="es-UY" sz="8000" dirty="0"/>
              <a:t>que vea reducido a uno el número </a:t>
            </a:r>
            <a:r>
              <a:rPr lang="es-UY" sz="8000" dirty="0" smtClean="0"/>
              <a:t>de </a:t>
            </a:r>
            <a:r>
              <a:rPr lang="es-UY" sz="8000" dirty="0"/>
              <a:t>socios puede evitar la disolución transformándose a </a:t>
            </a:r>
            <a:r>
              <a:rPr lang="es-UY" sz="8000" dirty="0" smtClean="0"/>
              <a:t>SAS.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8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Receso y exclusión de accionistas: causales previstas en el estatuto, si no aplican arts. 153 a 155 LSC.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400" i="1" dirty="0" err="1" smtClean="0"/>
              <a:t>Squeeze</a:t>
            </a:r>
            <a:r>
              <a:rPr lang="es-UY" sz="8400" i="1" dirty="0" smtClean="0"/>
              <a:t> </a:t>
            </a:r>
            <a:r>
              <a:rPr lang="es-UY" sz="8400" i="1" dirty="0" err="1" smtClean="0"/>
              <a:t>out</a:t>
            </a:r>
            <a:r>
              <a:rPr lang="es-UY" sz="8400" dirty="0"/>
              <a:t>: </a:t>
            </a:r>
            <a:r>
              <a:rPr lang="es-UY" sz="8400" dirty="0" smtClean="0"/>
              <a:t>inciso 2 art. 41 LSAS admitía posibilidad </a:t>
            </a:r>
            <a:r>
              <a:rPr lang="es-UY" sz="8400" dirty="0"/>
              <a:t>de que la </a:t>
            </a:r>
            <a:r>
              <a:rPr lang="es-UY" sz="8400" dirty="0" smtClean="0"/>
              <a:t>el 75 % del KI </a:t>
            </a:r>
            <a:r>
              <a:rPr lang="es-UY" sz="8400" dirty="0"/>
              <a:t>con derecho a </a:t>
            </a:r>
            <a:r>
              <a:rPr lang="es-UY" sz="8400" dirty="0" smtClean="0"/>
              <a:t>voto pudiera resolver</a:t>
            </a:r>
            <a:r>
              <a:rPr lang="es-UY" sz="8400" dirty="0"/>
              <a:t>, sin </a:t>
            </a:r>
            <a:r>
              <a:rPr lang="es-UY" sz="8400" dirty="0" smtClean="0"/>
              <a:t>causa </a:t>
            </a:r>
            <a:r>
              <a:rPr lang="es-UY" sz="8400" dirty="0"/>
              <a:t>justa, la exclusión de accionistas </a:t>
            </a:r>
            <a:r>
              <a:rPr lang="es-UY" sz="8400" dirty="0" smtClean="0"/>
              <a:t>con </a:t>
            </a:r>
            <a:r>
              <a:rPr lang="es-UY" sz="8400" dirty="0"/>
              <a:t>participación no superior a 15 </a:t>
            </a:r>
            <a:r>
              <a:rPr lang="es-UY" sz="8400" dirty="0" smtClean="0"/>
              <a:t>% del KI, sin contar su % para el voto. FUE DEROGADO art. 674 Ley </a:t>
            </a:r>
            <a:r>
              <a:rPr lang="es-UY" sz="8400" dirty="0"/>
              <a:t>19.924, </a:t>
            </a:r>
            <a:r>
              <a:rPr lang="es-UY" sz="8400" dirty="0" smtClean="0"/>
              <a:t>18/12/2020.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Resolución de conflictos societarios (art. 44): arbitraje (novedad)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400" dirty="0" smtClean="0"/>
              <a:t>Régimen tributario: sociedades colectiva, venta de acciones ídem SA (IRPF 2,4% del precio).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800" dirty="0"/>
          </a:p>
        </p:txBody>
      </p:sp>
    </p:spTree>
    <p:extLst>
      <p:ext uri="{BB962C8B-B14F-4D97-AF65-F5344CB8AC3E}">
        <p14:creationId xmlns:p14="http://schemas.microsoft.com/office/powerpoint/2010/main" val="414591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UY" sz="2900" b="1" dirty="0" smtClean="0"/>
              <a:t>Particularidades del nuevo tipo social consagrado en la Ley 19.820, de Fomento del </a:t>
            </a:r>
            <a:r>
              <a:rPr lang="es-UY" sz="2900" b="1" dirty="0" err="1" smtClean="0"/>
              <a:t>Emprendedurismo</a:t>
            </a:r>
            <a:r>
              <a:rPr lang="es-UY" sz="2900" b="1" dirty="0" smtClean="0"/>
              <a:t> (art. 8 a 48), y Decreto 399/019</a:t>
            </a:r>
            <a:endParaRPr lang="es-UY" sz="29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Adaptabilidad a distintos tipos de emprendimiento, incluso pequeños.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 </a:t>
            </a:r>
            <a:r>
              <a:rPr lang="es-UY" dirty="0" err="1" smtClean="0"/>
              <a:t>Unipersonalidad</a:t>
            </a:r>
            <a:r>
              <a:rPr lang="es-UY" dirty="0" smtClean="0"/>
              <a:t> genética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 Principio rector del tipo social: autonomía de la voluntad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 Simplificación del proceso de constitución y del funcionamiento de los órganos sociales: más flexible.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 Reducción de costos de agencia y transacción.</a:t>
            </a:r>
            <a:endParaRPr lang="es-UY" dirty="0" smtClean="0"/>
          </a:p>
          <a:p>
            <a:pPr marL="64008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77335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8352928" cy="61206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UY" sz="11200" b="1" dirty="0" smtClean="0"/>
              <a:t>Conversión de empresas unipersonales en SAS</a:t>
            </a:r>
          </a:p>
          <a:p>
            <a:pPr marL="0" indent="0" algn="ctr">
              <a:buNone/>
            </a:pPr>
            <a:endParaRPr lang="es-UY" sz="10400" b="1" dirty="0" smtClean="0"/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9600" dirty="0" smtClean="0"/>
              <a:t>Titulares de unipersonales podrán transferir su giro a titulo universal a una SAS.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9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9600" dirty="0" smtClean="0"/>
              <a:t>Dicha SAS sucederá en sus derechos y obligaciones, no aplicándose las disposiciones de las leyes 2.904 y 14.433.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9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9600" dirty="0" smtClean="0"/>
              <a:t>El titular de la unipersonal permanece siendo responsable solidario por las obligaciones contraídas antes de la conversión: eran sus obligaciones personales: razonable.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9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9600" dirty="0" smtClean="0"/>
              <a:t>Disposiciones especiales y tributarias respecto de la conversión: arts. 47 y 48 LSAS.</a:t>
            </a:r>
            <a:endParaRPr lang="es-UY" sz="9600" dirty="0"/>
          </a:p>
        </p:txBody>
      </p:sp>
    </p:spTree>
    <p:extLst>
      <p:ext uri="{BB962C8B-B14F-4D97-AF65-F5344CB8AC3E}">
        <p14:creationId xmlns:p14="http://schemas.microsoft.com/office/powerpoint/2010/main" val="339546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 smtClean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r>
              <a:rPr lang="es-UY" sz="4000" dirty="0" smtClean="0"/>
              <a:t>¡¡Muchas gracias!!</a:t>
            </a:r>
          </a:p>
          <a:p>
            <a:pPr marL="64008" indent="0" algn="ctr">
              <a:buNone/>
            </a:pPr>
            <a:endParaRPr lang="es-UY" sz="4000" dirty="0" smtClean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sz="2900" b="1" dirty="0"/>
              <a:t>Caracterización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Capital </a:t>
            </a:r>
            <a:r>
              <a:rPr lang="es-UY" dirty="0"/>
              <a:t>se divide en </a:t>
            </a:r>
            <a:r>
              <a:rPr lang="es-UY" dirty="0" smtClean="0"/>
              <a:t>acciones.</a:t>
            </a: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Los accionistas tienen responsabilidad limitada, solo responden por los aportes.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No son responsables por las obligaciones sociales, salvo inoponibilidad.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Puede ser </a:t>
            </a:r>
            <a:r>
              <a:rPr lang="es-UY" dirty="0"/>
              <a:t>constituida por  </a:t>
            </a:r>
            <a:r>
              <a:rPr lang="es-UY" dirty="0" smtClean="0"/>
              <a:t>una o varias personas físicas o jurídicas, pero no por SA.</a:t>
            </a:r>
            <a:endParaRPr lang="es-UY" dirty="0" smtClean="0"/>
          </a:p>
          <a:p>
            <a:pPr marL="64008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11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sz="2900" b="1" dirty="0" smtClean="0"/>
              <a:t>Limitación para constituir SAS </a:t>
            </a:r>
            <a:endParaRPr lang="es-UY" sz="29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No puede ser constituida por una única 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Quienes pretendan hacer oferta pública de sus acciones.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Aquellas en las cuales sea accionista, directa o indirectamente, el estado, gobiernos departamentales, entes autónomos, servicios descentralizados o una persona pública no estatal, directa o indirectamente.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Si se trata de actividades para las que la ley impone un tipo social específico.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30499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UY" sz="2700" b="1" dirty="0" smtClean="0"/>
              <a:t>Caracterización: primacía del principio de la autonomía de la voluntad</a:t>
            </a:r>
            <a:endParaRPr lang="es-UY" sz="27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No existe </a:t>
            </a:r>
            <a:r>
              <a:rPr lang="es-UY" dirty="0" smtClean="0"/>
              <a:t>la relevancia que encontramos en la LSC en relación con normas imperativas y/u orden público</a:t>
            </a:r>
            <a:r>
              <a:rPr lang="es-UY" dirty="0" smtClean="0"/>
              <a:t>. </a:t>
            </a: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Artículo 9 rige la LSAS y el Contrato.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En defecto, normas sobre sociedades anónimas LSC, salvo contradicción con la Ley 19.820.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Aplicación preceptiva de normas de la LSC, específicamente determinadas (arts. 298, 300, 301, inc. 3 y 4 art. 305, 332 a 337, 362 y 363):.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que atribuyen responsabilidad.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que regulan acciones judiciales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imperativas del capitulo I.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8621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sz="2900" b="1" dirty="0" smtClean="0"/>
              <a:t>Regular constitución de </a:t>
            </a:r>
            <a:r>
              <a:rPr lang="es-UY" sz="2900" b="1" dirty="0" smtClean="0"/>
              <a:t>SAS</a:t>
            </a:r>
            <a:endParaRPr lang="es-UY" sz="2900" b="1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Constitución: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Celebración de </a:t>
            </a:r>
            <a:r>
              <a:rPr lang="es-UY" sz="2400" dirty="0" smtClean="0"/>
              <a:t>estatuto, escritura pública o </a:t>
            </a:r>
            <a:r>
              <a:rPr lang="es-UY" sz="2400" dirty="0" smtClean="0"/>
              <a:t>privada.</a:t>
            </a:r>
            <a:endParaRPr lang="es-UY" sz="24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Inscripción RNC, </a:t>
            </a:r>
            <a:r>
              <a:rPr lang="es-UY" sz="2400" dirty="0" smtClean="0"/>
              <a:t>30 días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El trámite es presencial o se puede constituir digital salvo que su objeto sea agrario.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No controla AIN, no se publica.</a:t>
            </a:r>
            <a:endParaRPr lang="es-VE" sz="2200" dirty="0"/>
          </a:p>
        </p:txBody>
      </p:sp>
    </p:spTree>
    <p:extLst>
      <p:ext uri="{BB962C8B-B14F-4D97-AF65-F5344CB8AC3E}">
        <p14:creationId xmlns:p14="http://schemas.microsoft.com/office/powerpoint/2010/main" val="74129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UY" sz="2900" b="1" dirty="0" smtClean="0"/>
              <a:t>Regular constitución de </a:t>
            </a:r>
            <a:r>
              <a:rPr lang="es-UY" sz="2900" b="1" dirty="0" smtClean="0"/>
              <a:t>SAS</a:t>
            </a:r>
            <a:endParaRPr lang="es-UY" sz="2900" b="1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Elementos del contrato (art 12 LSAS):</a:t>
            </a:r>
            <a:endParaRPr lang="es-UY" sz="2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Datos de quien la constituye.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Denominación (que no sea igual a otra SAS existente) más indicación del tipo social.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Domicilio.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Plazo–no rige limitación.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Actividad: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enunciación clara y completa de las actividades, salvo que se indique cualquier actividad civil o comercial lícita.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No limitación art. 47 ley 16.060.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Titular de inmuebles rurales o explotaciones agropecuarias.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 Capital social, suscrito e integrado: en moneda nacional (control por RNC). </a:t>
            </a:r>
            <a:endParaRPr lang="es-VE" sz="2200" dirty="0"/>
          </a:p>
        </p:txBody>
      </p:sp>
    </p:spTree>
    <p:extLst>
      <p:ext uri="{BB962C8B-B14F-4D97-AF65-F5344CB8AC3E}">
        <p14:creationId xmlns:p14="http://schemas.microsoft.com/office/powerpoint/2010/main" val="275032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Y" sz="2900" b="1" dirty="0" smtClean="0"/>
              <a:t>Regular constitución de </a:t>
            </a:r>
            <a:r>
              <a:rPr lang="es-UY" sz="2900" b="1" dirty="0" smtClean="0"/>
              <a:t>SAS</a:t>
            </a:r>
            <a:endParaRPr lang="es-UY" sz="2900" b="1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Elementos del contrato (art 12 LSAS):</a:t>
            </a:r>
            <a:endParaRPr lang="es-UY" sz="26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Acciones: clase, número y valor nominal: tipo de acciones nominativas (endosables o no endosables) o escriturales; se pueden establecer clases y series de acciones.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Novedades frente LSC: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se pueden pactar primas de emisión diferenciales,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las acciones pueden conferir voto singular o múltiple,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acciones sin derecho a voto,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restricción a la negociación de acciones y posibilidad de someterla a autorización de la asamblea y del órgano de administración,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dirty="0" smtClean="0"/>
              <a:t>regulación legal de los aportes irrevocables (art. 18 LSAS y 13 decreto 399/2019).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Forma de administración (</a:t>
            </a:r>
            <a:r>
              <a:rPr lang="es-UY" sz="2200" dirty="0" err="1" smtClean="0"/>
              <a:t>lit.</a:t>
            </a:r>
            <a:r>
              <a:rPr lang="es-UY" sz="2200" dirty="0" smtClean="0"/>
              <a:t> g, art. 12 y 29).</a:t>
            </a:r>
            <a:endParaRPr lang="es-VE" sz="2200" dirty="0"/>
          </a:p>
        </p:txBody>
      </p:sp>
    </p:spTree>
    <p:extLst>
      <p:ext uri="{BB962C8B-B14F-4D97-AF65-F5344CB8AC3E}">
        <p14:creationId xmlns:p14="http://schemas.microsoft.com/office/powerpoint/2010/main" val="27264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638132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s-UY" sz="4600" b="1" dirty="0" smtClean="0"/>
              <a:t>Capital</a:t>
            </a:r>
          </a:p>
          <a:p>
            <a:pPr marL="0" indent="0" algn="ctr">
              <a:buNone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4200" dirty="0"/>
              <a:t> Integración y suscripción total del capital al constituirse (art. 12 Decreto 399/2019</a:t>
            </a:r>
            <a:r>
              <a:rPr lang="es-UY" sz="42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4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4200" dirty="0" smtClean="0"/>
              <a:t>Constitución</a:t>
            </a:r>
            <a:r>
              <a:rPr lang="es-UY" sz="4200" dirty="0"/>
              <a:t>: mínima </a:t>
            </a:r>
            <a:r>
              <a:rPr lang="es-UY" sz="4200" dirty="0" smtClean="0"/>
              <a:t>integración 10 </a:t>
            </a:r>
            <a:r>
              <a:rPr lang="es-UY" sz="4200" dirty="0"/>
              <a:t>% si es en dinero y 100 % si es en especie</a:t>
            </a:r>
            <a:r>
              <a:rPr lang="es-UY" sz="4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4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4200" dirty="0" smtClean="0"/>
              <a:t>No hay capital </a:t>
            </a:r>
            <a:r>
              <a:rPr lang="es-UY" sz="4200" dirty="0"/>
              <a:t>social o integrado mínimo.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4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4200" dirty="0" smtClean="0"/>
              <a:t>Plazo </a:t>
            </a:r>
            <a:r>
              <a:rPr lang="es-UY" sz="4200" dirty="0"/>
              <a:t>máximo para la integración del capital suscripto: 24 meses</a:t>
            </a:r>
            <a:r>
              <a:rPr lang="es-UY" sz="4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4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4200" dirty="0" smtClean="0"/>
              <a:t>No se regula </a:t>
            </a:r>
            <a:r>
              <a:rPr lang="es-UY" sz="4200" dirty="0"/>
              <a:t>el aumento, la reducción o el reintegro del </a:t>
            </a:r>
            <a:r>
              <a:rPr lang="es-UY" sz="4200" dirty="0" smtClean="0"/>
              <a:t>capital:</a:t>
            </a:r>
            <a:endParaRPr lang="es-UY" sz="4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3400" dirty="0"/>
              <a:t> Aumento o reducción capital contractual: reforma de estatuto por mayorías art. 35 (</a:t>
            </a:r>
            <a:r>
              <a:rPr lang="es-UY" sz="3400" dirty="0" smtClean="0"/>
              <a:t>único  </a:t>
            </a:r>
            <a:r>
              <a:rPr lang="es-UY" sz="3400" dirty="0"/>
              <a:t>accionista o voto favorable de accionistas que representen la mayoría del </a:t>
            </a:r>
            <a:r>
              <a:rPr lang="es-UY" sz="3400" dirty="0" smtClean="0"/>
              <a:t>KI con </a:t>
            </a:r>
            <a:r>
              <a:rPr lang="es-UY" sz="3400" dirty="0"/>
              <a:t>derecho a </a:t>
            </a:r>
            <a:r>
              <a:rPr lang="es-UY" sz="3400" dirty="0" smtClean="0"/>
              <a:t>voto). </a:t>
            </a:r>
            <a:r>
              <a:rPr lang="es-UY" sz="3400" dirty="0"/>
              <a:t>Aplicación preceptiva del art. 362 </a:t>
            </a:r>
            <a:r>
              <a:rPr lang="es-UY" sz="3400" dirty="0" smtClean="0"/>
              <a:t>LSC.</a:t>
            </a:r>
            <a:endParaRPr lang="es-UY" sz="3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3400" dirty="0"/>
              <a:t> Aumento real de capital: ¿es preceptiva la aplicación de los artículos 287 y 326 a 329 Ley 16.060</a:t>
            </a:r>
            <a:r>
              <a:rPr lang="es-UY" sz="3400" dirty="0" smtClean="0"/>
              <a:t>?. </a:t>
            </a:r>
            <a:r>
              <a:rPr lang="es-UY" sz="3400" dirty="0"/>
              <a:t>Si aplica el art. 362 </a:t>
            </a:r>
            <a:r>
              <a:rPr lang="es-UY" sz="3400" dirty="0" smtClean="0"/>
              <a:t>LSC. </a:t>
            </a:r>
            <a:r>
              <a:rPr lang="es-UY" sz="3400" dirty="0"/>
              <a:t>Tener en cuenta que por el art. 362.2 el estatuto puede prever </a:t>
            </a:r>
            <a:r>
              <a:rPr lang="es-UY" sz="3400" dirty="0" smtClean="0"/>
              <a:t>que </a:t>
            </a:r>
            <a:r>
              <a:rPr lang="es-UY" sz="3400" dirty="0"/>
              <a:t>no haya derecho de receso en el aumento de </a:t>
            </a:r>
            <a:r>
              <a:rPr lang="es-UY" sz="3400" dirty="0" smtClean="0"/>
              <a:t>capital.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3400" dirty="0"/>
              <a:t>Reducción del capital social: no es aplicable la reducción obligatoria del capital </a:t>
            </a:r>
            <a:r>
              <a:rPr lang="es-UY" sz="3400" dirty="0" smtClean="0"/>
              <a:t>social </a:t>
            </a:r>
            <a:r>
              <a:rPr lang="es-UY" sz="3400" dirty="0"/>
              <a:t>prevista en el art. </a:t>
            </a:r>
            <a:r>
              <a:rPr lang="es-UY" sz="3400" dirty="0" smtClean="0"/>
              <a:t>290 LSC (cuando las pérdidas insumen las reservas y el 50 % del KI).</a:t>
            </a:r>
            <a:endParaRPr lang="es-UY" sz="3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3400" dirty="0" smtClean="0"/>
              <a:t>Reintegro </a:t>
            </a:r>
            <a:r>
              <a:rPr lang="es-UY" sz="3400" dirty="0"/>
              <a:t>de capital social: aplica parte general de la </a:t>
            </a:r>
            <a:r>
              <a:rPr lang="es-UY" sz="3400" dirty="0" smtClean="0"/>
              <a:t>LSC, </a:t>
            </a:r>
            <a:r>
              <a:rPr lang="es-UY" sz="3400" dirty="0"/>
              <a:t>el art. 159 de </a:t>
            </a:r>
            <a:r>
              <a:rPr lang="es-UY" sz="3400" dirty="0" smtClean="0"/>
              <a:t>disolución </a:t>
            </a:r>
            <a:r>
              <a:rPr lang="es-UY" sz="3400" dirty="0"/>
              <a:t>por pérdidas.</a:t>
            </a:r>
            <a:endParaRPr lang="es-VE" sz="3400" dirty="0"/>
          </a:p>
        </p:txBody>
      </p:sp>
    </p:spTree>
    <p:extLst>
      <p:ext uri="{BB962C8B-B14F-4D97-AF65-F5344CB8AC3E}">
        <p14:creationId xmlns:p14="http://schemas.microsoft.com/office/powerpoint/2010/main" val="26405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1941</TotalTime>
  <Words>2293</Words>
  <Application>Microsoft Office PowerPoint</Application>
  <PresentationFormat>Presentación en pantalla (4:3)</PresentationFormat>
  <Paragraphs>246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Claridad</vt:lpstr>
      <vt:lpstr>                                             SOCIEDADES POR ACCIONES SIMPLIFICADAS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160</cp:revision>
  <dcterms:created xsi:type="dcterms:W3CDTF">2017-06-07T22:24:11Z</dcterms:created>
  <dcterms:modified xsi:type="dcterms:W3CDTF">2025-10-19T16:30:28Z</dcterms:modified>
</cp:coreProperties>
</file>