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4"/>
  </p:notesMasterIdLst>
  <p:sldIdLst>
    <p:sldId id="256" r:id="rId2"/>
    <p:sldId id="294" r:id="rId3"/>
    <p:sldId id="302" r:id="rId4"/>
    <p:sldId id="295" r:id="rId5"/>
    <p:sldId id="296" r:id="rId6"/>
    <p:sldId id="297" r:id="rId7"/>
    <p:sldId id="298" r:id="rId8"/>
    <p:sldId id="299" r:id="rId9"/>
    <p:sldId id="303" r:id="rId10"/>
    <p:sldId id="300" r:id="rId11"/>
    <p:sldId id="301" r:id="rId12"/>
    <p:sldId id="286" r:id="rId13"/>
  </p:sldIdLst>
  <p:sldSz cx="9144000" cy="6858000" type="screen4x3"/>
  <p:notesSz cx="6858000" cy="9144000"/>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p:cViewPr varScale="1">
        <p:scale>
          <a:sx n="69" d="100"/>
          <a:sy n="69" d="100"/>
        </p:scale>
        <p:origin x="142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VE"/>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32850E-3A22-4042-B708-0F14740D8480}" type="datetimeFigureOut">
              <a:rPr lang="es-VE" smtClean="0"/>
              <a:t>11/10/2025</a:t>
            </a:fld>
            <a:endParaRPr lang="es-VE"/>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VE"/>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VE"/>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VE"/>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3000B8-24A4-4BC0-A4F3-84524C9B2F43}" type="slidenum">
              <a:rPr lang="es-VE" smtClean="0"/>
              <a:t>‹Nº›</a:t>
            </a:fld>
            <a:endParaRPr lang="es-VE"/>
          </a:p>
        </p:txBody>
      </p:sp>
    </p:spTree>
    <p:extLst>
      <p:ext uri="{BB962C8B-B14F-4D97-AF65-F5344CB8AC3E}">
        <p14:creationId xmlns:p14="http://schemas.microsoft.com/office/powerpoint/2010/main" val="612489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A43D9EA9-3A6A-4480-B4A0-DD2CF456BC85}" type="datetime1">
              <a:rPr lang="es-VE" smtClean="0"/>
              <a:t>11/10/2025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9EB72E34-7462-4E7F-B929-8F12823A140B}" type="datetime1">
              <a:rPr lang="es-VE" smtClean="0"/>
              <a:t>11/10/2025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29ACD53-2F42-4CE7-BB36-A23AB7C450B5}" type="datetime1">
              <a:rPr lang="es-VE" smtClean="0"/>
              <a:t>11/10/2025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3F41871B-9EDE-40DB-8AF8-69D4C6D1F1EA}" type="datetime1">
              <a:rPr lang="es-VE" smtClean="0"/>
              <a:t>11/10/2025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482F503B-B857-43C2-843D-977E555EA148}" type="datetime1">
              <a:rPr lang="es-VE" smtClean="0"/>
              <a:t>11/10/2025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D9C5D8B5-8836-455F-AD2E-3507CEEB3DC7}" type="datetime1">
              <a:rPr lang="es-VE" smtClean="0"/>
              <a:t>11/10/2025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62860FDF-592E-4ADD-8F9D-CF04005EFE00}" type="datetime1">
              <a:rPr lang="es-VE" smtClean="0"/>
              <a:t>11/10/2025</a:t>
            </a:fld>
            <a:endParaRPr lang="es-VE"/>
          </a:p>
        </p:txBody>
      </p:sp>
      <p:sp>
        <p:nvSpPr>
          <p:cNvPr id="8" name="Footer Placeholder 7"/>
          <p:cNvSpPr>
            <a:spLocks noGrp="1"/>
          </p:cNvSpPr>
          <p:nvPr>
            <p:ph type="ftr" sz="quarter" idx="11"/>
          </p:nvPr>
        </p:nvSpPr>
        <p:spPr/>
        <p:txBody>
          <a:bodyPr/>
          <a:lstStyle/>
          <a:p>
            <a:endParaRPr lang="es-VE"/>
          </a:p>
        </p:txBody>
      </p:sp>
      <p:sp>
        <p:nvSpPr>
          <p:cNvPr id="9" name="Slide Number Placeholder 8"/>
          <p:cNvSpPr>
            <a:spLocks noGrp="1"/>
          </p:cNvSpPr>
          <p:nvPr>
            <p:ph type="sldNum" sz="quarter" idx="12"/>
          </p:nvPr>
        </p:nvSpPr>
        <p:spPr/>
        <p:txBody>
          <a:bodyPr/>
          <a:lstStyle/>
          <a:p>
            <a:fld id="{A24CD056-F091-4204-9A17-0B1631C67F85}" type="slidenum">
              <a:rPr lang="es-VE" smtClean="0"/>
              <a:t>‹Nº›</a:t>
            </a:fld>
            <a:endParaRPr lang="es-VE"/>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Date Placeholder 2"/>
          <p:cNvSpPr>
            <a:spLocks noGrp="1"/>
          </p:cNvSpPr>
          <p:nvPr>
            <p:ph type="dt" sz="half" idx="10"/>
          </p:nvPr>
        </p:nvSpPr>
        <p:spPr/>
        <p:txBody>
          <a:bodyPr/>
          <a:lstStyle/>
          <a:p>
            <a:fld id="{D67805F7-A004-489D-9817-04CF40890734}" type="datetime1">
              <a:rPr lang="es-VE" smtClean="0"/>
              <a:t>11/10/2025</a:t>
            </a:fld>
            <a:endParaRPr lang="es-VE"/>
          </a:p>
        </p:txBody>
      </p:sp>
      <p:sp>
        <p:nvSpPr>
          <p:cNvPr id="4" name="Footer Placeholder 3"/>
          <p:cNvSpPr>
            <a:spLocks noGrp="1"/>
          </p:cNvSpPr>
          <p:nvPr>
            <p:ph type="ftr" sz="quarter" idx="11"/>
          </p:nvPr>
        </p:nvSpPr>
        <p:spPr/>
        <p:txBody>
          <a:bodyPr/>
          <a:lstStyle/>
          <a:p>
            <a:endParaRPr lang="es-VE"/>
          </a:p>
        </p:txBody>
      </p:sp>
      <p:sp>
        <p:nvSpPr>
          <p:cNvPr id="5" name="Slide Number Placeholder 4"/>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DEBFA8-EC89-49A3-8FF2-6DC70FC552B7}" type="datetime1">
              <a:rPr lang="es-VE" smtClean="0"/>
              <a:t>11/10/2025</a:t>
            </a:fld>
            <a:endParaRPr lang="es-VE"/>
          </a:p>
        </p:txBody>
      </p:sp>
      <p:sp>
        <p:nvSpPr>
          <p:cNvPr id="3" name="Footer Placeholder 2"/>
          <p:cNvSpPr>
            <a:spLocks noGrp="1"/>
          </p:cNvSpPr>
          <p:nvPr>
            <p:ph type="ftr" sz="quarter" idx="11"/>
          </p:nvPr>
        </p:nvSpPr>
        <p:spPr/>
        <p:txBody>
          <a:bodyPr/>
          <a:lstStyle/>
          <a:p>
            <a:endParaRPr lang="es-VE"/>
          </a:p>
        </p:txBody>
      </p:sp>
      <p:sp>
        <p:nvSpPr>
          <p:cNvPr id="4" name="Slide Number Placeholder 3"/>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1D11A6CF-3707-4DF6-90B3-3A14A63F3D9E}" type="datetime1">
              <a:rPr lang="es-VE" smtClean="0"/>
              <a:t>11/10/2025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1C8B73F9-6020-4188-BAA9-D4812AD15707}" type="datetime1">
              <a:rPr lang="es-VE" smtClean="0"/>
              <a:t>11/10/2025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E24B091D-4663-423A-82BC-7B8243895D6F}" type="datetime1">
              <a:rPr lang="es-VE" smtClean="0"/>
              <a:t>11/10/2025</a:t>
            </a:fld>
            <a:endParaRPr lang="es-VE"/>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s-VE"/>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24CD056-F091-4204-9A17-0B1631C67F85}" type="slidenum">
              <a:rPr lang="es-VE" smtClean="0"/>
              <a:t>‹Nº›</a:t>
            </a:fld>
            <a:endParaRPr lang="es-VE"/>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971600" y="3501008"/>
            <a:ext cx="7200800" cy="504056"/>
          </a:xfrm>
        </p:spPr>
        <p:txBody>
          <a:bodyPr>
            <a:noAutofit/>
          </a:bodyPr>
          <a:lstStyle/>
          <a:p>
            <a:pPr algn="ct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000" b="1" dirty="0">
                <a:solidFill>
                  <a:schemeClr val="tx1"/>
                </a:solidFill>
              </a:rPr>
              <a:t>GIE, CONSORCIOS, SOCIEDADES ACCIDENTALES O EN PARTICIPACIÓN</a:t>
            </a:r>
            <a:br>
              <a:rPr lang="es-UY" sz="4000" b="1" dirty="0">
                <a:solidFill>
                  <a:schemeClr val="tx1"/>
                </a:solidFill>
              </a:rPr>
            </a:br>
            <a:endParaRPr lang="es-VE" sz="4000" b="1" dirty="0">
              <a:solidFill>
                <a:schemeClr val="tx1"/>
              </a:solidFill>
            </a:endParaRPr>
          </a:p>
        </p:txBody>
      </p:sp>
      <p:sp>
        <p:nvSpPr>
          <p:cNvPr id="3" name="2 Subtítulo"/>
          <p:cNvSpPr>
            <a:spLocks noGrp="1"/>
          </p:cNvSpPr>
          <p:nvPr>
            <p:ph type="subTitle" idx="1"/>
          </p:nvPr>
        </p:nvSpPr>
        <p:spPr>
          <a:xfrm>
            <a:off x="611560" y="2492896"/>
            <a:ext cx="8062912" cy="3168352"/>
          </a:xfrm>
        </p:spPr>
        <p:txBody>
          <a:bodyPr>
            <a:normAutofit fontScale="85000" lnSpcReduction="20000"/>
          </a:bodyPr>
          <a:lstStyle/>
          <a:p>
            <a:endParaRPr lang="es-UY" dirty="0"/>
          </a:p>
          <a:p>
            <a:endParaRPr lang="es-UY" dirty="0"/>
          </a:p>
          <a:p>
            <a:endParaRPr lang="es-UY" dirty="0"/>
          </a:p>
          <a:p>
            <a:pPr algn="ctr"/>
            <a:endParaRPr lang="es-UY" sz="3400" dirty="0"/>
          </a:p>
          <a:p>
            <a:pPr algn="ctr"/>
            <a:endParaRPr lang="es-UY" sz="3400" dirty="0"/>
          </a:p>
          <a:p>
            <a:pPr algn="ctr"/>
            <a:r>
              <a:rPr lang="es-UY" sz="3400" dirty="0"/>
              <a:t>Derecho </a:t>
            </a:r>
            <a:r>
              <a:rPr lang="es-UY" sz="3400" dirty="0" smtClean="0"/>
              <a:t>Comercial </a:t>
            </a:r>
            <a:r>
              <a:rPr lang="es-UY" sz="3400" dirty="0" err="1" smtClean="0"/>
              <a:t>Fder</a:t>
            </a:r>
            <a:r>
              <a:rPr lang="es-UY" sz="3400" dirty="0" smtClean="0"/>
              <a:t> </a:t>
            </a:r>
            <a:r>
              <a:rPr lang="es-UY" sz="3400" smtClean="0"/>
              <a:t>Udelar</a:t>
            </a:r>
            <a:endParaRPr lang="es-UY" sz="3400" dirty="0"/>
          </a:p>
          <a:p>
            <a:pPr algn="ctr"/>
            <a:endParaRPr lang="es-UY" sz="3400" dirty="0"/>
          </a:p>
          <a:p>
            <a:pPr algn="ctr"/>
            <a:r>
              <a:rPr lang="es-UY" sz="3400" dirty="0"/>
              <a:t>Virginia </a:t>
            </a:r>
            <a:r>
              <a:rPr lang="es-UY" sz="3400" dirty="0" smtClean="0"/>
              <a:t>Machado Martinez</a:t>
            </a:r>
            <a:endParaRPr lang="es-UY" sz="3400" dirty="0"/>
          </a:p>
          <a:p>
            <a:pPr algn="ctr"/>
            <a:endParaRPr lang="es-UY" sz="3400" dirty="0"/>
          </a:p>
        </p:txBody>
      </p:sp>
    </p:spTree>
    <p:extLst>
      <p:ext uri="{BB962C8B-B14F-4D97-AF65-F5344CB8AC3E}">
        <p14:creationId xmlns:p14="http://schemas.microsoft.com/office/powerpoint/2010/main" val="36729790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UY" b="1" u="sng" dirty="0">
                <a:solidFill>
                  <a:schemeClr val="tx1"/>
                </a:solidFill>
              </a:rPr>
              <a:t>SOCIEDADES ACCIDENTALES O EN PARTICIPACIÓN</a:t>
            </a:r>
            <a:endParaRPr lang="es-VE" dirty="0"/>
          </a:p>
        </p:txBody>
      </p:sp>
      <p:sp>
        <p:nvSpPr>
          <p:cNvPr id="3" name="2 Marcador de contenido"/>
          <p:cNvSpPr>
            <a:spLocks noGrp="1"/>
          </p:cNvSpPr>
          <p:nvPr>
            <p:ph idx="1"/>
          </p:nvPr>
        </p:nvSpPr>
        <p:spPr/>
        <p:txBody>
          <a:bodyPr>
            <a:normAutofit fontScale="92500" lnSpcReduction="10000"/>
          </a:bodyPr>
          <a:lstStyle/>
          <a:p>
            <a:pPr algn="just">
              <a:buFont typeface="Wingdings" pitchFamily="2" charset="2"/>
              <a:buChar char="Ø"/>
            </a:pPr>
            <a:r>
              <a:rPr lang="es-UY" dirty="0"/>
              <a:t>Concepto: es un contrato entre</a:t>
            </a:r>
            <a:r>
              <a:rPr lang="es-ES" dirty="0"/>
              <a:t> dos o más personas cuyo objeto es la realización de </a:t>
            </a:r>
            <a:r>
              <a:rPr lang="es-ES" b="1" dirty="0"/>
              <a:t>negocios determinados </a:t>
            </a:r>
            <a:r>
              <a:rPr lang="es-ES" dirty="0"/>
              <a:t>y </a:t>
            </a:r>
            <a:r>
              <a:rPr lang="es-ES" b="1" dirty="0"/>
              <a:t>transitorios</a:t>
            </a:r>
            <a:r>
              <a:rPr lang="es-ES" dirty="0"/>
              <a:t> a cumplirse a nombre de uno o más gestores.</a:t>
            </a:r>
          </a:p>
          <a:p>
            <a:pPr algn="just">
              <a:buFont typeface="Wingdings" pitchFamily="2" charset="2"/>
              <a:buChar char="Ø"/>
            </a:pPr>
            <a:endParaRPr lang="es-ES" dirty="0"/>
          </a:p>
          <a:p>
            <a:pPr algn="just">
              <a:buFont typeface="Wingdings" pitchFamily="2" charset="2"/>
              <a:buChar char="Ø"/>
            </a:pPr>
            <a:r>
              <a:rPr lang="es-ES" dirty="0"/>
              <a:t>Las sociedades en participación actúan frente a terceros a través de uno o más socios </a:t>
            </a:r>
            <a:r>
              <a:rPr lang="es-ES" b="1" dirty="0"/>
              <a:t>gestores</a:t>
            </a:r>
            <a:r>
              <a:rPr lang="es-ES" dirty="0"/>
              <a:t>. Los socios gestores son ilimitada y solidariamente responsables (artículo 484 Ley 16.060). </a:t>
            </a:r>
          </a:p>
          <a:p>
            <a:pPr algn="just">
              <a:buFont typeface="Wingdings" pitchFamily="2" charset="2"/>
              <a:buChar char="Ø"/>
            </a:pPr>
            <a:endParaRPr lang="es-ES" dirty="0"/>
          </a:p>
          <a:p>
            <a:pPr algn="just">
              <a:buFont typeface="Wingdings" pitchFamily="2" charset="2"/>
              <a:buChar char="Ø"/>
            </a:pPr>
            <a:r>
              <a:rPr lang="es-ES" dirty="0"/>
              <a:t>Pero cuando el gestor hace conocer a los terceros el nombre de sus socios con su consentimiento, estos también asumen responsabilidad (artículo 486 de la Ley 16.060).</a:t>
            </a:r>
            <a:endParaRPr lang="es-UY" dirty="0"/>
          </a:p>
          <a:p>
            <a:pPr algn="just">
              <a:buFont typeface="Wingdings" pitchFamily="2" charset="2"/>
              <a:buChar char="Ø"/>
            </a:pPr>
            <a:endParaRPr lang="es-UY" dirty="0"/>
          </a:p>
          <a:p>
            <a:pPr algn="just">
              <a:buFont typeface="Wingdings" pitchFamily="2" charset="2"/>
              <a:buChar char="Ø"/>
            </a:pPr>
            <a:r>
              <a:rPr lang="es-UY" dirty="0"/>
              <a:t>Normativa aplicable: artículos 483 a 488 LSC.</a:t>
            </a:r>
          </a:p>
          <a:p>
            <a:endParaRPr lang="es-VE" dirty="0"/>
          </a:p>
        </p:txBody>
      </p:sp>
    </p:spTree>
    <p:extLst>
      <p:ext uri="{BB962C8B-B14F-4D97-AF65-F5344CB8AC3E}">
        <p14:creationId xmlns:p14="http://schemas.microsoft.com/office/powerpoint/2010/main" val="1754368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908720"/>
            <a:ext cx="8229600" cy="5688632"/>
          </a:xfrm>
        </p:spPr>
        <p:txBody>
          <a:bodyPr>
            <a:normAutofit/>
          </a:bodyPr>
          <a:lstStyle/>
          <a:p>
            <a:pPr algn="just">
              <a:buFont typeface="Wingdings" panose="05000000000000000000" pitchFamily="2" charset="2"/>
              <a:buChar char="Ø"/>
            </a:pPr>
            <a:r>
              <a:rPr lang="es-UY" b="1" dirty="0"/>
              <a:t>No</a:t>
            </a:r>
            <a:r>
              <a:rPr lang="es-UY" dirty="0"/>
              <a:t> tienen personería jurídica, ni patrimonio y carecen de denominación.</a:t>
            </a:r>
          </a:p>
          <a:p>
            <a:pPr algn="just">
              <a:buFont typeface="Wingdings" panose="05000000000000000000" pitchFamily="2" charset="2"/>
              <a:buChar char="Ø"/>
            </a:pPr>
            <a:endParaRPr lang="es-ES" i="1" dirty="0"/>
          </a:p>
          <a:p>
            <a:pPr algn="just">
              <a:buFont typeface="Wingdings" panose="05000000000000000000" pitchFamily="2" charset="2"/>
              <a:buChar char="Ø"/>
            </a:pPr>
            <a:r>
              <a:rPr lang="es-ES" dirty="0" err="1"/>
              <a:t>Íter</a:t>
            </a:r>
            <a:r>
              <a:rPr lang="es-ES" dirty="0"/>
              <a:t> constitutivo: No están sujetas a requisitos de forma ni a inscripción.</a:t>
            </a:r>
          </a:p>
          <a:p>
            <a:pPr algn="just">
              <a:buFont typeface="Wingdings" panose="05000000000000000000" pitchFamily="2" charset="2"/>
              <a:buChar char="Ø"/>
            </a:pPr>
            <a:endParaRPr lang="es-ES" dirty="0"/>
          </a:p>
          <a:p>
            <a:pPr algn="just">
              <a:buFont typeface="Wingdings" panose="05000000000000000000" pitchFamily="2" charset="2"/>
              <a:buChar char="Ø"/>
            </a:pPr>
            <a:r>
              <a:rPr lang="es-ES" dirty="0"/>
              <a:t>La celebración y el contenido del contrato se prueba por los medios de prueba del derecho comercial. </a:t>
            </a:r>
            <a:endParaRPr lang="es-UY" dirty="0"/>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a:t>Las sociedades en participación funcionan, se disuelven y se liquidan, a falta de previsión expresa, por las normas de las sociedades colectivas, en cuanto no contraríe a los artículos de la sección (art. 488 LSC).</a:t>
            </a:r>
          </a:p>
          <a:p>
            <a:pPr algn="just">
              <a:buFont typeface="Wingdings" panose="05000000000000000000" pitchFamily="2" charset="2"/>
              <a:buChar char="Ø"/>
            </a:pPr>
            <a:endParaRPr lang="es-UY" dirty="0"/>
          </a:p>
          <a:p>
            <a:pPr algn="just">
              <a:buFont typeface="Wingdings" panose="05000000000000000000" pitchFamily="2" charset="2"/>
              <a:buChar char="Ø"/>
            </a:pPr>
            <a:endParaRPr lang="es-UY" dirty="0"/>
          </a:p>
          <a:p>
            <a:endParaRPr lang="es-VE" dirty="0"/>
          </a:p>
        </p:txBody>
      </p:sp>
    </p:spTree>
    <p:extLst>
      <p:ext uri="{BB962C8B-B14F-4D97-AF65-F5344CB8AC3E}">
        <p14:creationId xmlns:p14="http://schemas.microsoft.com/office/powerpoint/2010/main" val="13850745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978136"/>
          </a:xfrm>
        </p:spPr>
        <p:txBody>
          <a:bodyPr/>
          <a:lstStyle/>
          <a:p>
            <a:pPr marL="64008" indent="0">
              <a:buNone/>
            </a:pPr>
            <a:endParaRPr lang="es-UY" dirty="0"/>
          </a:p>
          <a:p>
            <a:pPr marL="64008" indent="0">
              <a:buNone/>
            </a:pPr>
            <a:endParaRPr lang="es-UY" dirty="0"/>
          </a:p>
          <a:p>
            <a:pPr marL="64008" indent="0" algn="ctr">
              <a:buNone/>
            </a:pPr>
            <a:endParaRPr lang="es-UY" sz="4000" dirty="0"/>
          </a:p>
          <a:p>
            <a:pPr marL="64008" indent="0" algn="ctr">
              <a:buNone/>
            </a:pPr>
            <a:endParaRPr lang="es-UY" sz="4000" dirty="0"/>
          </a:p>
          <a:p>
            <a:pPr marL="64008" indent="0" algn="ctr">
              <a:buNone/>
            </a:pPr>
            <a:r>
              <a:rPr lang="es-UY" sz="4000" dirty="0"/>
              <a:t>¡¡Muchas gracias!!</a:t>
            </a:r>
          </a:p>
          <a:p>
            <a:pPr marL="64008" indent="0" algn="ctr">
              <a:buNone/>
            </a:pPr>
            <a:endParaRPr lang="es-UY" sz="4000" dirty="0"/>
          </a:p>
        </p:txBody>
      </p:sp>
    </p:spTree>
    <p:extLst>
      <p:ext uri="{BB962C8B-B14F-4D97-AF65-F5344CB8AC3E}">
        <p14:creationId xmlns:p14="http://schemas.microsoft.com/office/powerpoint/2010/main" val="3320200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UY" b="1" u="sng" dirty="0">
                <a:solidFill>
                  <a:schemeClr val="tx1"/>
                </a:solidFill>
              </a:rPr>
              <a:t>OTRAS FORMAS ASOCIATIVAS PREVISTAS POR LA LEY 16.060</a:t>
            </a:r>
            <a:endParaRPr lang="es-VE" b="1" u="sng" dirty="0">
              <a:solidFill>
                <a:schemeClr val="tx1"/>
              </a:solidFill>
            </a:endParaRPr>
          </a:p>
        </p:txBody>
      </p:sp>
      <p:sp>
        <p:nvSpPr>
          <p:cNvPr id="3" name="2 Marcador de contenido"/>
          <p:cNvSpPr>
            <a:spLocks noGrp="1"/>
          </p:cNvSpPr>
          <p:nvPr>
            <p:ph idx="1"/>
          </p:nvPr>
        </p:nvSpPr>
        <p:spPr/>
        <p:txBody>
          <a:bodyPr/>
          <a:lstStyle/>
          <a:p>
            <a:pPr marL="0" indent="0" algn="just">
              <a:buNone/>
            </a:pPr>
            <a:endParaRPr lang="es-UY" dirty="0"/>
          </a:p>
          <a:p>
            <a:pPr>
              <a:buFont typeface="Wingdings" panose="05000000000000000000" pitchFamily="2" charset="2"/>
              <a:buChar char="Ø"/>
            </a:pPr>
            <a:endParaRPr lang="es-UY" dirty="0"/>
          </a:p>
        </p:txBody>
      </p:sp>
      <p:sp>
        <p:nvSpPr>
          <p:cNvPr id="4" name="Rectángulo: esquinas redondeadas 3">
            <a:extLst>
              <a:ext uri="{FF2B5EF4-FFF2-40B4-BE49-F238E27FC236}">
                <a16:creationId xmlns="" xmlns:a16="http://schemas.microsoft.com/office/drawing/2014/main" id="{5FA7234D-60F4-04FD-9B7A-06AA342A99FD}"/>
              </a:ext>
            </a:extLst>
          </p:cNvPr>
          <p:cNvSpPr/>
          <p:nvPr/>
        </p:nvSpPr>
        <p:spPr>
          <a:xfrm>
            <a:off x="827584" y="2129433"/>
            <a:ext cx="2808312" cy="1296144"/>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dirty="0"/>
              <a:t>GRUPO DE INTERÉS ECONÓMICO</a:t>
            </a:r>
            <a:endParaRPr lang="es-UY" dirty="0"/>
          </a:p>
        </p:txBody>
      </p:sp>
      <p:sp>
        <p:nvSpPr>
          <p:cNvPr id="5" name="Rectángulo: esquinas redondeadas 4">
            <a:extLst>
              <a:ext uri="{FF2B5EF4-FFF2-40B4-BE49-F238E27FC236}">
                <a16:creationId xmlns="" xmlns:a16="http://schemas.microsoft.com/office/drawing/2014/main" id="{94C5698E-BC0E-4823-B58F-EB2E0308541D}"/>
              </a:ext>
            </a:extLst>
          </p:cNvPr>
          <p:cNvSpPr/>
          <p:nvPr/>
        </p:nvSpPr>
        <p:spPr>
          <a:xfrm>
            <a:off x="2987824" y="4437112"/>
            <a:ext cx="2808312" cy="1296144"/>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dirty="0"/>
              <a:t>SOCIEDAD ACCIDENTAL O EN PARTICIPACIÓN</a:t>
            </a:r>
            <a:endParaRPr lang="es-UY" dirty="0"/>
          </a:p>
        </p:txBody>
      </p:sp>
      <p:sp>
        <p:nvSpPr>
          <p:cNvPr id="6" name="Rectángulo: esquinas redondeadas 5">
            <a:extLst>
              <a:ext uri="{FF2B5EF4-FFF2-40B4-BE49-F238E27FC236}">
                <a16:creationId xmlns="" xmlns:a16="http://schemas.microsoft.com/office/drawing/2014/main" id="{DDC0612B-0D3A-E6D2-4D7F-45961615A564}"/>
              </a:ext>
            </a:extLst>
          </p:cNvPr>
          <p:cNvSpPr/>
          <p:nvPr/>
        </p:nvSpPr>
        <p:spPr>
          <a:xfrm>
            <a:off x="5220072" y="2129433"/>
            <a:ext cx="2808312" cy="1296144"/>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dirty="0"/>
              <a:t>CONSORCIO</a:t>
            </a:r>
            <a:endParaRPr lang="es-UY" dirty="0"/>
          </a:p>
        </p:txBody>
      </p:sp>
    </p:spTree>
    <p:extLst>
      <p:ext uri="{BB962C8B-B14F-4D97-AF65-F5344CB8AC3E}">
        <p14:creationId xmlns:p14="http://schemas.microsoft.com/office/powerpoint/2010/main" val="1741369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UY" b="1" u="sng" dirty="0">
                <a:solidFill>
                  <a:schemeClr val="tx1"/>
                </a:solidFill>
              </a:rPr>
              <a:t>GRUPOS DE INTERÉS ECONÓMICO</a:t>
            </a:r>
            <a:endParaRPr lang="es-VE" b="1" u="sng" dirty="0">
              <a:solidFill>
                <a:schemeClr val="tx1"/>
              </a:solidFill>
            </a:endParaRPr>
          </a:p>
        </p:txBody>
      </p:sp>
      <p:sp>
        <p:nvSpPr>
          <p:cNvPr id="3" name="2 Marcador de contenido"/>
          <p:cNvSpPr>
            <a:spLocks noGrp="1"/>
          </p:cNvSpPr>
          <p:nvPr>
            <p:ph idx="1"/>
          </p:nvPr>
        </p:nvSpPr>
        <p:spPr/>
        <p:txBody>
          <a:bodyPr/>
          <a:lstStyle/>
          <a:p>
            <a:pPr algn="just">
              <a:buFont typeface="Wingdings" panose="05000000000000000000" pitchFamily="2" charset="2"/>
              <a:buChar char="Ø"/>
            </a:pPr>
            <a:r>
              <a:rPr lang="es-UY" dirty="0"/>
              <a:t>Concepto: es un contrato entre dos o más personas físicas o jurídicas, que tiene </a:t>
            </a:r>
            <a:r>
              <a:rPr lang="es-UY" b="1" dirty="0"/>
              <a:t>por finalidad facilitar o desarrollar la actividad económica de cada miembro o mejorar los resultados de esa actividad económica</a:t>
            </a:r>
            <a:r>
              <a:rPr lang="es-UY" dirty="0"/>
              <a:t>. Sin embargo, esa actividad no se desarrolla de manera organizada, no se distribuyen ganancias, ni se soportan las pérdidas (esto último las diferencia de las sociedades comerciales art. 1 LSC). </a:t>
            </a:r>
          </a:p>
          <a:p>
            <a:pPr algn="just">
              <a:buFont typeface="Wingdings" panose="05000000000000000000" pitchFamily="2" charset="2"/>
              <a:buChar char="Ø"/>
            </a:pPr>
            <a:endParaRPr lang="es-VE" dirty="0"/>
          </a:p>
          <a:p>
            <a:pPr algn="just">
              <a:buFont typeface="Wingdings" panose="05000000000000000000" pitchFamily="2" charset="2"/>
              <a:buChar char="Ø"/>
            </a:pPr>
            <a:r>
              <a:rPr lang="es-UY" dirty="0"/>
              <a:t>Normativa aplicable: artículos 489 a 500 LSC.</a:t>
            </a:r>
          </a:p>
          <a:p>
            <a:pPr>
              <a:buFont typeface="Wingdings" panose="05000000000000000000" pitchFamily="2" charset="2"/>
              <a:buChar char="Ø"/>
            </a:pPr>
            <a:endParaRPr lang="es-UY" dirty="0"/>
          </a:p>
        </p:txBody>
      </p:sp>
    </p:spTree>
    <p:extLst>
      <p:ext uri="{BB962C8B-B14F-4D97-AF65-F5344CB8AC3E}">
        <p14:creationId xmlns:p14="http://schemas.microsoft.com/office/powerpoint/2010/main" val="2166243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92696"/>
            <a:ext cx="8229600" cy="4876800"/>
          </a:xfrm>
        </p:spPr>
        <p:txBody>
          <a:bodyPr>
            <a:normAutofit/>
          </a:bodyPr>
          <a:lstStyle/>
          <a:p>
            <a:pPr algn="just">
              <a:buFont typeface="Wingdings" panose="05000000000000000000" pitchFamily="2" charset="2"/>
              <a:buChar char="Ø"/>
            </a:pPr>
            <a:r>
              <a:rPr lang="es-UY" b="1" dirty="0"/>
              <a:t>Tiene</a:t>
            </a:r>
            <a:r>
              <a:rPr lang="es-UY" dirty="0"/>
              <a:t> personería jurídica y patrimonio, porque responde por deudas sociales frente a terceros. </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a:t>Los miembros no tienen obligación de realizar aportes, aunque cada uno puede contribuir con los gastos (donación o préstamo).</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a:t>Es un contrato “intuito </a:t>
            </a:r>
            <a:r>
              <a:rPr lang="es-UY" dirty="0" err="1"/>
              <a:t>personae</a:t>
            </a:r>
            <a:r>
              <a:rPr lang="es-UY" dirty="0"/>
              <a:t>”, importa la persona, por esa razón el artículo 498 LSC, prohíbe la representación de la participación en títulos negociables, también prohíbe la cesión de la participación de los miembros. El ingreso de nuevos miembros se decide por unanimidad.</a:t>
            </a:r>
          </a:p>
          <a:p>
            <a:pPr algn="just">
              <a:buFont typeface="Wingdings" panose="05000000000000000000" pitchFamily="2" charset="2"/>
              <a:buChar char="Ø"/>
            </a:pPr>
            <a:endParaRPr lang="es-UY" dirty="0"/>
          </a:p>
          <a:p>
            <a:pPr algn="just">
              <a:buFont typeface="Wingdings" panose="05000000000000000000" pitchFamily="2" charset="2"/>
              <a:buChar char="Ø"/>
            </a:pPr>
            <a:endParaRPr lang="es-VE" dirty="0"/>
          </a:p>
        </p:txBody>
      </p:sp>
    </p:spTree>
    <p:extLst>
      <p:ext uri="{BB962C8B-B14F-4D97-AF65-F5344CB8AC3E}">
        <p14:creationId xmlns:p14="http://schemas.microsoft.com/office/powerpoint/2010/main" val="1206445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620688"/>
            <a:ext cx="8229600" cy="5400600"/>
          </a:xfrm>
        </p:spPr>
        <p:txBody>
          <a:bodyPr>
            <a:normAutofit fontScale="92500" lnSpcReduction="20000"/>
          </a:bodyPr>
          <a:lstStyle/>
          <a:p>
            <a:pPr algn="just">
              <a:buFont typeface="Wingdings" panose="05000000000000000000" pitchFamily="2" charset="2"/>
              <a:buChar char="Ø"/>
            </a:pPr>
            <a:r>
              <a:rPr lang="es-UY" dirty="0" err="1"/>
              <a:t>Íter</a:t>
            </a:r>
            <a:r>
              <a:rPr lang="es-UY" dirty="0"/>
              <a:t> constitutivo: contrato escrito (escritura pública o privada) e inscripto en el Registro Nacional de Comercio. Elementos del contrato: art. 490 LSC.</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a:t>Órgano de deliberativo: Asambleas. Todas las resoluciones se toman por unanimidad, cada miembro un voto. Puede convocar a asamblea cualquier miembro (art. 496 LSC).</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a:t>Administración y representación: lo establecerá el contrato, de lo contrario se remite a las normas de SA (art. 494 LSC).</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a:t>Responsabilidad: los miembros son responsables de las obligaciones asumidas por el GIE ante terceros de manera subsidiaria y solidaria (art. 495 LSC).</a:t>
            </a:r>
          </a:p>
          <a:p>
            <a:pPr>
              <a:buFont typeface="Wingdings" panose="05000000000000000000" pitchFamily="2" charset="2"/>
              <a:buChar char="Ø"/>
            </a:pPr>
            <a:endParaRPr lang="es-UY" dirty="0"/>
          </a:p>
          <a:p>
            <a:pPr algn="just">
              <a:buFont typeface="Wingdings" panose="05000000000000000000" pitchFamily="2" charset="2"/>
              <a:buChar char="Ø"/>
            </a:pPr>
            <a:r>
              <a:rPr lang="es-UY" dirty="0"/>
              <a:t>En lo no previsto, se aplican las normas de sociedades comerciales en general y de sociedades colectivas.</a:t>
            </a:r>
          </a:p>
          <a:p>
            <a:pPr>
              <a:buFont typeface="Wingdings" panose="05000000000000000000" pitchFamily="2" charset="2"/>
              <a:buChar char="Ø"/>
            </a:pPr>
            <a:endParaRPr lang="es-UY" dirty="0"/>
          </a:p>
          <a:p>
            <a:pPr>
              <a:buFont typeface="Wingdings" panose="05000000000000000000" pitchFamily="2" charset="2"/>
              <a:buChar char="Ø"/>
            </a:pPr>
            <a:endParaRPr lang="es-VE" dirty="0"/>
          </a:p>
        </p:txBody>
      </p:sp>
    </p:spTree>
    <p:extLst>
      <p:ext uri="{BB962C8B-B14F-4D97-AF65-F5344CB8AC3E}">
        <p14:creationId xmlns:p14="http://schemas.microsoft.com/office/powerpoint/2010/main" val="13451943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UY" b="1" u="sng" dirty="0">
                <a:solidFill>
                  <a:schemeClr val="tx1"/>
                </a:solidFill>
              </a:rPr>
              <a:t>CONSORCIOS</a:t>
            </a:r>
            <a:endParaRPr lang="es-VE" dirty="0"/>
          </a:p>
        </p:txBody>
      </p:sp>
      <p:sp>
        <p:nvSpPr>
          <p:cNvPr id="3" name="2 Marcador de contenido"/>
          <p:cNvSpPr>
            <a:spLocks noGrp="1"/>
          </p:cNvSpPr>
          <p:nvPr>
            <p:ph idx="1"/>
          </p:nvPr>
        </p:nvSpPr>
        <p:spPr/>
        <p:txBody>
          <a:bodyPr>
            <a:normAutofit fontScale="92500" lnSpcReduction="10000"/>
          </a:bodyPr>
          <a:lstStyle/>
          <a:p>
            <a:pPr algn="just">
              <a:buFont typeface="Wingdings" panose="05000000000000000000" pitchFamily="2" charset="2"/>
              <a:buChar char="Ø"/>
            </a:pPr>
            <a:r>
              <a:rPr lang="es-UY" dirty="0"/>
              <a:t>Concepto: es un contrato entre dos o más personas físicas o jurídicas, que se vinculan </a:t>
            </a:r>
            <a:r>
              <a:rPr lang="es-UY" b="1" dirty="0"/>
              <a:t>temporalmente,</a:t>
            </a:r>
            <a:r>
              <a:rPr lang="es-UY" dirty="0"/>
              <a:t> para realizar una obra, prestar un servicio o suministrar ciertos bienes. Esa actividad no se desarrolla de manera organizada, permanente, no se distribuyen ganancias, ni se soportan las pérdidas (esto último las diferencia de las sociedades comerciales art. 1 LSC). Su finalidad es regular la actividad de sus miembros (art. 501 LSC).</a:t>
            </a:r>
          </a:p>
          <a:p>
            <a:pPr algn="just">
              <a:buFont typeface="Wingdings" panose="05000000000000000000" pitchFamily="2" charset="2"/>
              <a:buChar char="Ø"/>
            </a:pPr>
            <a:endParaRPr lang="es-VE" dirty="0"/>
          </a:p>
          <a:p>
            <a:pPr algn="just">
              <a:buFont typeface="Wingdings" panose="05000000000000000000" pitchFamily="2" charset="2"/>
              <a:buChar char="Ø"/>
            </a:pPr>
            <a:r>
              <a:rPr lang="es-UY" dirty="0"/>
              <a:t>Cada socio se obliga a una actividad concreta, obteniendo para sí mismo los resultados y asumiendo la responsabilidad directa por esa obligación.</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a:t>Normativa aplicable: artículos 501 a 509 LSC.</a:t>
            </a:r>
          </a:p>
          <a:p>
            <a:endParaRPr lang="es-VE" dirty="0"/>
          </a:p>
        </p:txBody>
      </p:sp>
    </p:spTree>
    <p:extLst>
      <p:ext uri="{BB962C8B-B14F-4D97-AF65-F5344CB8AC3E}">
        <p14:creationId xmlns:p14="http://schemas.microsoft.com/office/powerpoint/2010/main" val="74548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908720"/>
            <a:ext cx="8229600" cy="5688632"/>
          </a:xfrm>
        </p:spPr>
        <p:txBody>
          <a:bodyPr>
            <a:normAutofit/>
          </a:bodyPr>
          <a:lstStyle/>
          <a:p>
            <a:pPr algn="just">
              <a:buFont typeface="Wingdings" panose="05000000000000000000" pitchFamily="2" charset="2"/>
              <a:buChar char="Ø"/>
            </a:pPr>
            <a:r>
              <a:rPr lang="es-UY" b="1" dirty="0"/>
              <a:t>No</a:t>
            </a:r>
            <a:r>
              <a:rPr lang="es-UY" dirty="0"/>
              <a:t> tiene personería jurídica y ni patrimonio.</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a:t>No se realizan aportes, aunque cada miembro puede contribuir a los gastos. </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err="1"/>
              <a:t>Íter</a:t>
            </a:r>
            <a:r>
              <a:rPr lang="es-UY" dirty="0"/>
              <a:t> constitutivo: contrato escrito e inscripto en el Registro Nacional de Comercio y publicación (art. 503 LSC). Elementos del contrato: art. 502 LSC.</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a:t>Administración: uno o más administradores o gerentes. Se aplica en lo compatible las normas generales de sociedades comerciales y de las colectivas, sobre administración. Si nada dice el contrato, cualquiera de los consorciados administra indistintamente.</a:t>
            </a:r>
          </a:p>
          <a:p>
            <a:pPr algn="just">
              <a:buFont typeface="Wingdings" panose="05000000000000000000" pitchFamily="2" charset="2"/>
              <a:buChar char="Ø"/>
            </a:pPr>
            <a:endParaRPr lang="es-UY" dirty="0"/>
          </a:p>
          <a:p>
            <a:pPr algn="just">
              <a:buFont typeface="Wingdings" panose="05000000000000000000" pitchFamily="2" charset="2"/>
              <a:buChar char="Ø"/>
            </a:pPr>
            <a:endParaRPr lang="es-UY" dirty="0"/>
          </a:p>
          <a:p>
            <a:endParaRPr lang="es-VE" dirty="0"/>
          </a:p>
        </p:txBody>
      </p:sp>
    </p:spTree>
    <p:extLst>
      <p:ext uri="{BB962C8B-B14F-4D97-AF65-F5344CB8AC3E}">
        <p14:creationId xmlns:p14="http://schemas.microsoft.com/office/powerpoint/2010/main" val="4154245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692696"/>
            <a:ext cx="8229600" cy="5544616"/>
          </a:xfrm>
        </p:spPr>
        <p:txBody>
          <a:bodyPr>
            <a:normAutofit/>
          </a:bodyPr>
          <a:lstStyle/>
          <a:p>
            <a:pPr algn="just">
              <a:buFont typeface="Wingdings" panose="05000000000000000000" pitchFamily="2" charset="2"/>
              <a:buChar char="Ø"/>
            </a:pPr>
            <a:r>
              <a:rPr lang="es-UY" dirty="0"/>
              <a:t>Representación: será ejercida por el administrador o la persona que el consorcio designe. Su responsabilidad se rige por las reglas del mandato (art. 506 LSC).</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a:t>Modificación del contrato y rescisión: se resuelve por unanimidad (art. 507 LSC).</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a:t>Otras resoluciones: se resuelven por mayoría de votos, salvo pacto en contrario (art. 507 LSC).</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a:t>Responsabilidad: cada consorciado responde personalmente ante terceros por las obligaciones asumidas por éste, sin solidaridad.</a:t>
            </a:r>
          </a:p>
          <a:p>
            <a:endParaRPr lang="es-VE" dirty="0"/>
          </a:p>
        </p:txBody>
      </p:sp>
    </p:spTree>
    <p:extLst>
      <p:ext uri="{BB962C8B-B14F-4D97-AF65-F5344CB8AC3E}">
        <p14:creationId xmlns:p14="http://schemas.microsoft.com/office/powerpoint/2010/main" val="33551210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908720"/>
            <a:ext cx="8229600" cy="5688632"/>
          </a:xfrm>
        </p:spPr>
        <p:txBody>
          <a:bodyPr>
            <a:normAutofit/>
          </a:bodyPr>
          <a:lstStyle/>
          <a:p>
            <a:pPr algn="just">
              <a:buFont typeface="Wingdings" panose="05000000000000000000" pitchFamily="2" charset="2"/>
              <a:buChar char="Ø"/>
            </a:pPr>
            <a:endParaRPr lang="es-UY" dirty="0"/>
          </a:p>
          <a:p>
            <a:pPr algn="just">
              <a:buFont typeface="Wingdings" panose="05000000000000000000" pitchFamily="2" charset="2"/>
              <a:buChar char="Ø"/>
            </a:pPr>
            <a:endParaRPr lang="es-UY" dirty="0"/>
          </a:p>
          <a:p>
            <a:endParaRPr lang="es-VE" dirty="0"/>
          </a:p>
        </p:txBody>
      </p:sp>
      <p:graphicFrame>
        <p:nvGraphicFramePr>
          <p:cNvPr id="2" name="Tabla 1">
            <a:extLst>
              <a:ext uri="{FF2B5EF4-FFF2-40B4-BE49-F238E27FC236}">
                <a16:creationId xmlns="" xmlns:a16="http://schemas.microsoft.com/office/drawing/2014/main" id="{C29A2189-7C68-AE71-1581-F9670D68FFF2}"/>
              </a:ext>
            </a:extLst>
          </p:cNvPr>
          <p:cNvGraphicFramePr>
            <a:graphicFrameLocks noGrp="1"/>
          </p:cNvGraphicFramePr>
          <p:nvPr>
            <p:extLst>
              <p:ext uri="{D42A27DB-BD31-4B8C-83A1-F6EECF244321}">
                <p14:modId xmlns:p14="http://schemas.microsoft.com/office/powerpoint/2010/main" val="1923204016"/>
              </p:ext>
            </p:extLst>
          </p:nvPr>
        </p:nvGraphicFramePr>
        <p:xfrm>
          <a:off x="657908" y="476672"/>
          <a:ext cx="7704856" cy="6183069"/>
        </p:xfrm>
        <a:graphic>
          <a:graphicData uri="http://schemas.openxmlformats.org/drawingml/2006/table">
            <a:tbl>
              <a:tblPr firstRow="1" bandRow="1">
                <a:tableStyleId>{5C22544A-7EE6-4342-B048-85BDC9FD1C3A}</a:tableStyleId>
              </a:tblPr>
              <a:tblGrid>
                <a:gridCol w="3852428">
                  <a:extLst>
                    <a:ext uri="{9D8B030D-6E8A-4147-A177-3AD203B41FA5}">
                      <a16:colId xmlns="" xmlns:a16="http://schemas.microsoft.com/office/drawing/2014/main" val="3308138583"/>
                    </a:ext>
                  </a:extLst>
                </a:gridCol>
                <a:gridCol w="3852428">
                  <a:extLst>
                    <a:ext uri="{9D8B030D-6E8A-4147-A177-3AD203B41FA5}">
                      <a16:colId xmlns="" xmlns:a16="http://schemas.microsoft.com/office/drawing/2014/main" val="535470576"/>
                    </a:ext>
                  </a:extLst>
                </a:gridCol>
              </a:tblGrid>
              <a:tr h="318801">
                <a:tc>
                  <a:txBody>
                    <a:bodyPr/>
                    <a:lstStyle/>
                    <a:p>
                      <a:pPr algn="ctr"/>
                      <a:r>
                        <a:rPr lang="es-ES" dirty="0"/>
                        <a:t>GIE</a:t>
                      </a:r>
                      <a:endParaRPr lang="es-UY" dirty="0"/>
                    </a:p>
                  </a:txBody>
                  <a:tcPr/>
                </a:tc>
                <a:tc>
                  <a:txBody>
                    <a:bodyPr/>
                    <a:lstStyle/>
                    <a:p>
                      <a:pPr algn="ctr"/>
                      <a:r>
                        <a:rPr lang="es-ES" dirty="0"/>
                        <a:t>CONSORCIO</a:t>
                      </a:r>
                      <a:endParaRPr lang="es-UY" dirty="0"/>
                    </a:p>
                  </a:txBody>
                  <a:tcPr/>
                </a:tc>
                <a:extLst>
                  <a:ext uri="{0D108BD9-81ED-4DB2-BD59-A6C34878D82A}">
                    <a16:rowId xmlns="" xmlns:a16="http://schemas.microsoft.com/office/drawing/2014/main" val="2249157474"/>
                  </a:ext>
                </a:extLst>
              </a:tr>
              <a:tr h="476063">
                <a:tc>
                  <a:txBody>
                    <a:bodyPr/>
                    <a:lstStyle/>
                    <a:p>
                      <a:pPr algn="ctr"/>
                      <a:r>
                        <a:rPr lang="es-ES" dirty="0"/>
                        <a:t>SÍ PERSONERÍA JURÍDICA</a:t>
                      </a:r>
                      <a:endParaRPr lang="es-UY" dirty="0"/>
                    </a:p>
                  </a:txBody>
                  <a:tcPr/>
                </a:tc>
                <a:tc>
                  <a:txBody>
                    <a:bodyPr/>
                    <a:lstStyle/>
                    <a:p>
                      <a:pPr algn="ctr"/>
                      <a:r>
                        <a:rPr lang="es-ES" dirty="0"/>
                        <a:t>NO PERSONERÍA JURÍDICA</a:t>
                      </a:r>
                      <a:endParaRPr lang="es-UY" dirty="0"/>
                    </a:p>
                  </a:txBody>
                  <a:tcPr/>
                </a:tc>
                <a:extLst>
                  <a:ext uri="{0D108BD9-81ED-4DB2-BD59-A6C34878D82A}">
                    <a16:rowId xmlns="" xmlns:a16="http://schemas.microsoft.com/office/drawing/2014/main" val="3003735161"/>
                  </a:ext>
                </a:extLst>
              </a:tr>
              <a:tr h="318801">
                <a:tc>
                  <a:txBody>
                    <a:bodyPr/>
                    <a:lstStyle/>
                    <a:p>
                      <a:pPr algn="ctr"/>
                      <a:r>
                        <a:rPr lang="es-ES" dirty="0"/>
                        <a:t>SÍ PATRIMONIO</a:t>
                      </a:r>
                      <a:endParaRPr lang="es-UY" dirty="0"/>
                    </a:p>
                  </a:txBody>
                  <a:tcPr/>
                </a:tc>
                <a:tc>
                  <a:txBody>
                    <a:bodyPr/>
                    <a:lstStyle/>
                    <a:p>
                      <a:pPr algn="ctr"/>
                      <a:r>
                        <a:rPr lang="es-ES" dirty="0"/>
                        <a:t>NO PATRIMONIO</a:t>
                      </a:r>
                      <a:endParaRPr lang="es-UY" dirty="0"/>
                    </a:p>
                  </a:txBody>
                  <a:tcPr/>
                </a:tc>
                <a:extLst>
                  <a:ext uri="{0D108BD9-81ED-4DB2-BD59-A6C34878D82A}">
                    <a16:rowId xmlns="" xmlns:a16="http://schemas.microsoft.com/office/drawing/2014/main" val="1205524773"/>
                  </a:ext>
                </a:extLst>
              </a:tr>
              <a:tr h="318801">
                <a:tc>
                  <a:txBody>
                    <a:bodyPr/>
                    <a:lstStyle/>
                    <a:p>
                      <a:pPr algn="ctr"/>
                      <a:r>
                        <a:rPr lang="es-ES" dirty="0"/>
                        <a:t>NO APORTES</a:t>
                      </a:r>
                      <a:endParaRPr lang="es-UY" dirty="0"/>
                    </a:p>
                  </a:txBody>
                  <a:tcPr/>
                </a:tc>
                <a:tc>
                  <a:txBody>
                    <a:bodyPr/>
                    <a:lstStyle/>
                    <a:p>
                      <a:pPr algn="ctr"/>
                      <a:r>
                        <a:rPr lang="es-ES" dirty="0"/>
                        <a:t>NO APORTES</a:t>
                      </a:r>
                      <a:endParaRPr lang="es-UY" dirty="0"/>
                    </a:p>
                  </a:txBody>
                  <a:tcPr/>
                </a:tc>
                <a:extLst>
                  <a:ext uri="{0D108BD9-81ED-4DB2-BD59-A6C34878D82A}">
                    <a16:rowId xmlns="" xmlns:a16="http://schemas.microsoft.com/office/drawing/2014/main" val="1444983984"/>
                  </a:ext>
                </a:extLst>
              </a:tr>
              <a:tr h="476063">
                <a:tc>
                  <a:txBody>
                    <a:bodyPr/>
                    <a:lstStyle/>
                    <a:p>
                      <a:pPr algn="ctr"/>
                      <a:r>
                        <a:rPr lang="es-ES" dirty="0"/>
                        <a:t>DONACIONES O PRÉSTAMOS</a:t>
                      </a:r>
                      <a:endParaRPr lang="es-UY" dirty="0"/>
                    </a:p>
                  </a:txBody>
                  <a:tcPr/>
                </a:tc>
                <a:tc>
                  <a:txBody>
                    <a:bodyPr/>
                    <a:lstStyle/>
                    <a:p>
                      <a:pPr algn="ctr"/>
                      <a:r>
                        <a:rPr lang="es-ES" dirty="0"/>
                        <a:t>DONACIONES O PRÉSTAMOS</a:t>
                      </a:r>
                      <a:endParaRPr lang="es-UY" dirty="0"/>
                    </a:p>
                  </a:txBody>
                  <a:tcPr/>
                </a:tc>
                <a:extLst>
                  <a:ext uri="{0D108BD9-81ED-4DB2-BD59-A6C34878D82A}">
                    <a16:rowId xmlns="" xmlns:a16="http://schemas.microsoft.com/office/drawing/2014/main" val="668957107"/>
                  </a:ext>
                </a:extLst>
              </a:tr>
              <a:tr h="476063">
                <a:tc>
                  <a:txBody>
                    <a:bodyPr/>
                    <a:lstStyle/>
                    <a:p>
                      <a:pPr algn="ctr"/>
                      <a:r>
                        <a:rPr lang="es-ES" dirty="0"/>
                        <a:t>INTUITO PERSONA</a:t>
                      </a:r>
                      <a:endParaRPr lang="es-UY" dirty="0"/>
                    </a:p>
                  </a:txBody>
                  <a:tcPr/>
                </a:tc>
                <a:tc>
                  <a:txBody>
                    <a:bodyPr/>
                    <a:lstStyle/>
                    <a:p>
                      <a:pPr algn="ctr"/>
                      <a:r>
                        <a:rPr lang="es-ES" dirty="0"/>
                        <a:t>NO INTUITO PERSONA</a:t>
                      </a:r>
                      <a:endParaRPr lang="es-UY" dirty="0"/>
                    </a:p>
                  </a:txBody>
                  <a:tcPr/>
                </a:tc>
                <a:extLst>
                  <a:ext uri="{0D108BD9-81ED-4DB2-BD59-A6C34878D82A}">
                    <a16:rowId xmlns="" xmlns:a16="http://schemas.microsoft.com/office/drawing/2014/main" val="3120721146"/>
                  </a:ext>
                </a:extLst>
              </a:tr>
              <a:tr h="79700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dirty="0"/>
                        <a:t>CONTRATO ESCRITO E INSCRIPCIÓN</a:t>
                      </a:r>
                      <a:endParaRPr lang="es-UY" dirty="0"/>
                    </a:p>
                    <a:p>
                      <a:pPr algn="ctr"/>
                      <a:endParaRPr lang="es-UY"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dirty="0"/>
                        <a:t>CONTRATO ESCRITO, INSCRIPCIÓN Y PUBLICACIÓN</a:t>
                      </a:r>
                      <a:endParaRPr lang="es-UY" dirty="0"/>
                    </a:p>
                    <a:p>
                      <a:pPr algn="ctr"/>
                      <a:endParaRPr lang="es-UY" dirty="0"/>
                    </a:p>
                  </a:txBody>
                  <a:tcPr/>
                </a:tc>
                <a:extLst>
                  <a:ext uri="{0D108BD9-81ED-4DB2-BD59-A6C34878D82A}">
                    <a16:rowId xmlns="" xmlns:a16="http://schemas.microsoft.com/office/drawing/2014/main" val="3537187434"/>
                  </a:ext>
                </a:extLst>
              </a:tr>
              <a:tr h="557902">
                <a:tc>
                  <a:txBody>
                    <a:bodyPr/>
                    <a:lstStyle/>
                    <a:p>
                      <a:pPr algn="ctr"/>
                      <a:r>
                        <a:rPr lang="es-ES" dirty="0"/>
                        <a:t>ÓRGANO DELIBERATIVO ASAMBLEA</a:t>
                      </a:r>
                      <a:endParaRPr lang="es-UY" dirty="0"/>
                    </a:p>
                  </a:txBody>
                  <a:tcPr/>
                </a:tc>
                <a:tc>
                  <a:txBody>
                    <a:bodyPr/>
                    <a:lstStyle/>
                    <a:p>
                      <a:pPr algn="ctr"/>
                      <a:r>
                        <a:rPr lang="es-ES" dirty="0"/>
                        <a:t>SE RESUELVE POR MAYORÍAS</a:t>
                      </a:r>
                      <a:endParaRPr lang="es-UY" dirty="0"/>
                    </a:p>
                  </a:txBody>
                  <a:tcPr/>
                </a:tc>
                <a:extLst>
                  <a:ext uri="{0D108BD9-81ED-4DB2-BD59-A6C34878D82A}">
                    <a16:rowId xmlns="" xmlns:a16="http://schemas.microsoft.com/office/drawing/2014/main" val="2529197450"/>
                  </a:ext>
                </a:extLst>
              </a:tr>
              <a:tr h="797003">
                <a:tc>
                  <a:txBody>
                    <a:bodyPr/>
                    <a:lstStyle/>
                    <a:p>
                      <a:pPr algn="ctr"/>
                      <a:r>
                        <a:rPr lang="es-ES" dirty="0"/>
                        <a:t>ADM. Y REPRESENTACIÓN NORMAS SA</a:t>
                      </a:r>
                      <a:endParaRPr lang="es-UY" dirty="0"/>
                    </a:p>
                  </a:txBody>
                  <a:tcPr/>
                </a:tc>
                <a:tc>
                  <a:txBody>
                    <a:bodyPr/>
                    <a:lstStyle/>
                    <a:p>
                      <a:pPr algn="ctr"/>
                      <a:r>
                        <a:rPr lang="es-ES" dirty="0"/>
                        <a:t>ADM. Y REPRESENTACIÓN UN ADM. O GERENTE NORMAS COLECTIVAS</a:t>
                      </a:r>
                    </a:p>
                  </a:txBody>
                  <a:tcPr/>
                </a:tc>
                <a:extLst>
                  <a:ext uri="{0D108BD9-81ED-4DB2-BD59-A6C34878D82A}">
                    <a16:rowId xmlns="" xmlns:a16="http://schemas.microsoft.com/office/drawing/2014/main" val="2404122654"/>
                  </a:ext>
                </a:extLst>
              </a:tr>
              <a:tr h="797003">
                <a:tc>
                  <a:txBody>
                    <a:bodyPr/>
                    <a:lstStyle/>
                    <a:p>
                      <a:pPr algn="ctr"/>
                      <a:r>
                        <a:rPr lang="es-ES" dirty="0"/>
                        <a:t>RESPONSABILIDAD DE LOS MIEMBROS CON LAS OBLIGACIONES DEL GIE SUBSIDIARIA Y SOLIDARIA </a:t>
                      </a:r>
                      <a:endParaRPr lang="es-UY" dirty="0"/>
                    </a:p>
                  </a:txBody>
                  <a:tcPr/>
                </a:tc>
                <a:tc>
                  <a:txBody>
                    <a:bodyPr/>
                    <a:lstStyle/>
                    <a:p>
                      <a:pPr algn="ctr"/>
                      <a:r>
                        <a:rPr lang="es-ES" dirty="0"/>
                        <a:t>CADA UNO RESPONDE POR SUS OBLIGACIONES SIN SOLIDARIDAD</a:t>
                      </a:r>
                    </a:p>
                  </a:txBody>
                  <a:tcPr/>
                </a:tc>
                <a:extLst>
                  <a:ext uri="{0D108BD9-81ED-4DB2-BD59-A6C34878D82A}">
                    <a16:rowId xmlns="" xmlns:a16="http://schemas.microsoft.com/office/drawing/2014/main" val="1116660808"/>
                  </a:ext>
                </a:extLst>
              </a:tr>
            </a:tbl>
          </a:graphicData>
        </a:graphic>
      </p:graphicFrame>
    </p:spTree>
    <p:extLst>
      <p:ext uri="{BB962C8B-B14F-4D97-AF65-F5344CB8AC3E}">
        <p14:creationId xmlns:p14="http://schemas.microsoft.com/office/powerpoint/2010/main" val="32443294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dad">
  <a:themeElements>
    <a:clrScheme name="Claridad">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Clásico de Offic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dad">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1310</TotalTime>
  <Words>896</Words>
  <Application>Microsoft Office PowerPoint</Application>
  <PresentationFormat>Presentación en pantalla (4:3)</PresentationFormat>
  <Paragraphs>94</Paragraphs>
  <Slides>12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12</vt:i4>
      </vt:variant>
    </vt:vector>
  </HeadingPairs>
  <TitlesOfParts>
    <vt:vector size="16" baseType="lpstr">
      <vt:lpstr>Arial</vt:lpstr>
      <vt:lpstr>Calibri</vt:lpstr>
      <vt:lpstr>Wingdings</vt:lpstr>
      <vt:lpstr>Claridad</vt:lpstr>
      <vt:lpstr>                                                      GIE, CONSORCIOS, SOCIEDADES ACCIDENTALES O EN PARTICIPACIÓN </vt:lpstr>
      <vt:lpstr>OTRAS FORMAS ASOCIATIVAS PREVISTAS POR LA LEY 16.060</vt:lpstr>
      <vt:lpstr>GRUPOS DE INTERÉS ECONÓMICO</vt:lpstr>
      <vt:lpstr>Presentación de PowerPoint</vt:lpstr>
      <vt:lpstr>Presentación de PowerPoint</vt:lpstr>
      <vt:lpstr>CONSORCIOS</vt:lpstr>
      <vt:lpstr>Presentación de PowerPoint</vt:lpstr>
      <vt:lpstr>Presentación de PowerPoint</vt:lpstr>
      <vt:lpstr>Presentación de PowerPoint</vt:lpstr>
      <vt:lpstr>SOCIEDADES ACCIDENTALES O EN PARTICIPACIÓN</vt:lpstr>
      <vt:lpstr>Presentación de PowerPoint</vt:lpstr>
      <vt:lpstr>Presentación de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CALIFICACIÓN DEL CONCURSO</dc:title>
  <dc:creator>Virginia</dc:creator>
  <cp:lastModifiedBy>Virginia Machado Martinez</cp:lastModifiedBy>
  <cp:revision>146</cp:revision>
  <dcterms:created xsi:type="dcterms:W3CDTF">2017-06-07T22:24:11Z</dcterms:created>
  <dcterms:modified xsi:type="dcterms:W3CDTF">2025-10-11T15:09:05Z</dcterms:modified>
</cp:coreProperties>
</file>