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9"/>
  </p:notesMasterIdLst>
  <p:sldIdLst>
    <p:sldId id="256" r:id="rId2"/>
    <p:sldId id="259" r:id="rId3"/>
    <p:sldId id="290" r:id="rId4"/>
    <p:sldId id="291" r:id="rId5"/>
    <p:sldId id="287" r:id="rId6"/>
    <p:sldId id="292" r:id="rId7"/>
    <p:sldId id="260" r:id="rId8"/>
    <p:sldId id="293" r:id="rId9"/>
    <p:sldId id="261" r:id="rId10"/>
    <p:sldId id="294" r:id="rId11"/>
    <p:sldId id="262" r:id="rId12"/>
    <p:sldId id="295" r:id="rId13"/>
    <p:sldId id="288" r:id="rId14"/>
    <p:sldId id="296" r:id="rId15"/>
    <p:sldId id="289" r:id="rId16"/>
    <p:sldId id="297" r:id="rId17"/>
    <p:sldId id="286" r:id="rId18"/>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2" autoAdjust="0"/>
    <p:restoredTop sz="94635" autoAdjust="0"/>
  </p:normalViewPr>
  <p:slideViewPr>
    <p:cSldViewPr>
      <p:cViewPr varScale="1">
        <p:scale>
          <a:sx n="69" d="100"/>
          <a:sy n="69" d="100"/>
        </p:scale>
        <p:origin x="141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32850E-3A22-4042-B708-0F14740D8480}" type="datetimeFigureOut">
              <a:rPr lang="es-VE" smtClean="0"/>
              <a:t>11/10/2025</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V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3000B8-24A4-4BC0-A4F3-84524C9B2F43}" type="slidenum">
              <a:rPr lang="es-VE" smtClean="0"/>
              <a:t>‹Nº›</a:t>
            </a:fld>
            <a:endParaRPr lang="es-VE"/>
          </a:p>
        </p:txBody>
      </p:sp>
    </p:spTree>
    <p:extLst>
      <p:ext uri="{BB962C8B-B14F-4D97-AF65-F5344CB8AC3E}">
        <p14:creationId xmlns:p14="http://schemas.microsoft.com/office/powerpoint/2010/main" val="612489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A43D9EA9-3A6A-4480-B4A0-DD2CF456BC85}" type="datetime1">
              <a:rPr lang="es-VE" smtClean="0"/>
              <a:t>11/10/2025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9EB72E34-7462-4E7F-B929-8F12823A140B}" type="datetime1">
              <a:rPr lang="es-VE" smtClean="0"/>
              <a:t>11/10/2025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29ACD53-2F42-4CE7-BB36-A23AB7C450B5}" type="datetime1">
              <a:rPr lang="es-VE" smtClean="0"/>
              <a:t>11/10/2025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3F41871B-9EDE-40DB-8AF8-69D4C6D1F1EA}" type="datetime1">
              <a:rPr lang="es-VE" smtClean="0"/>
              <a:t>11/10/2025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482F503B-B857-43C2-843D-977E555EA148}" type="datetime1">
              <a:rPr lang="es-VE" smtClean="0"/>
              <a:t>11/10/2025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9C5D8B5-8836-455F-AD2E-3507CEEB3DC7}" type="datetime1">
              <a:rPr lang="es-VE" smtClean="0"/>
              <a:t>11/10/2025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62860FDF-592E-4ADD-8F9D-CF04005EFE00}" type="datetime1">
              <a:rPr lang="es-VE" smtClean="0"/>
              <a:t>11/10/2025</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A24CD056-F091-4204-9A17-0B1631C67F85}" type="slidenum">
              <a:rPr lang="es-VE" smtClean="0"/>
              <a:t>‹Nº›</a:t>
            </a:fld>
            <a:endParaRPr lang="es-VE"/>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D67805F7-A004-489D-9817-04CF40890734}" type="datetime1">
              <a:rPr lang="es-VE" smtClean="0"/>
              <a:t>11/10/2025</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EBFA8-EC89-49A3-8FF2-6DC70FC552B7}" type="datetime1">
              <a:rPr lang="es-VE" smtClean="0"/>
              <a:t>11/10/2025</a:t>
            </a:fld>
            <a:endParaRPr lang="es-VE"/>
          </a:p>
        </p:txBody>
      </p:sp>
      <p:sp>
        <p:nvSpPr>
          <p:cNvPr id="3" name="Footer Placeholder 2"/>
          <p:cNvSpPr>
            <a:spLocks noGrp="1"/>
          </p:cNvSpPr>
          <p:nvPr>
            <p:ph type="ftr" sz="quarter" idx="11"/>
          </p:nvPr>
        </p:nvSpPr>
        <p:spPr/>
        <p:txBody>
          <a:bodyPr/>
          <a:lstStyle/>
          <a:p>
            <a:endParaRPr lang="es-VE"/>
          </a:p>
        </p:txBody>
      </p:sp>
      <p:sp>
        <p:nvSpPr>
          <p:cNvPr id="4" name="Slide Number Placeholder 3"/>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1D11A6CF-3707-4DF6-90B3-3A14A63F3D9E}" type="datetime1">
              <a:rPr lang="es-VE" smtClean="0"/>
              <a:t>11/10/2025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1C8B73F9-6020-4188-BAA9-D4812AD15707}" type="datetime1">
              <a:rPr lang="es-VE" smtClean="0"/>
              <a:t>11/10/2025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24B091D-4663-423A-82BC-7B8243895D6F}" type="datetime1">
              <a:rPr lang="es-VE" smtClean="0"/>
              <a:t>11/10/2025</a:t>
            </a:fld>
            <a:endParaRPr lang="es-VE"/>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s-VE"/>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4CD056-F091-4204-9A17-0B1631C67F85}" type="slidenum">
              <a:rPr lang="es-VE" smtClean="0"/>
              <a:t>‹Nº›</a:t>
            </a:fld>
            <a:endParaRPr lang="es-VE"/>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1844824"/>
            <a:ext cx="8062912" cy="1470025"/>
          </a:xfrm>
        </p:spPr>
        <p:txBody>
          <a:bodyPr>
            <a:noAutofit/>
          </a:bodyPr>
          <a:lstStyle/>
          <a:p>
            <a:pPr algn="ct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FISCALIZACIÓN DE SOCIEDADES ANÓNIMAS</a:t>
            </a:r>
            <a:endParaRPr lang="es-VE" sz="4800" b="1" dirty="0">
              <a:solidFill>
                <a:schemeClr val="tx1"/>
              </a:solidFill>
            </a:endParaRPr>
          </a:p>
        </p:txBody>
      </p:sp>
      <p:sp>
        <p:nvSpPr>
          <p:cNvPr id="3" name="2 Subtítulo"/>
          <p:cNvSpPr>
            <a:spLocks noGrp="1"/>
          </p:cNvSpPr>
          <p:nvPr>
            <p:ph type="subTitle" idx="1"/>
          </p:nvPr>
        </p:nvSpPr>
        <p:spPr>
          <a:xfrm>
            <a:off x="539552" y="2924944"/>
            <a:ext cx="8062912" cy="2834904"/>
          </a:xfrm>
        </p:spPr>
        <p:txBody>
          <a:bodyPr>
            <a:normAutofit/>
          </a:bodyPr>
          <a:lstStyle/>
          <a:p>
            <a:endParaRPr lang="es-UY" dirty="0"/>
          </a:p>
          <a:p>
            <a:endParaRPr lang="es-UY" dirty="0"/>
          </a:p>
          <a:p>
            <a:endParaRPr lang="es-UY" dirty="0"/>
          </a:p>
          <a:p>
            <a:pPr algn="ctr"/>
            <a:r>
              <a:rPr lang="es-UY" sz="3400" dirty="0"/>
              <a:t>Derecho Comercial </a:t>
            </a:r>
            <a:r>
              <a:rPr lang="es-UY" sz="3400" dirty="0" smtClean="0"/>
              <a:t>1 </a:t>
            </a:r>
            <a:r>
              <a:rPr lang="es-UY" sz="3400" dirty="0"/>
              <a:t>- Fder </a:t>
            </a:r>
            <a:r>
              <a:rPr lang="es-UY" sz="3400" dirty="0" err="1"/>
              <a:t>UdelaR</a:t>
            </a:r>
            <a:endParaRPr lang="es-UY" sz="3400" dirty="0"/>
          </a:p>
          <a:p>
            <a:pPr algn="ctr"/>
            <a:r>
              <a:rPr lang="es-UY" sz="3400" dirty="0" smtClean="0"/>
              <a:t>Virginia Machado Martinez</a:t>
            </a:r>
            <a:endParaRPr lang="es-UY" sz="3400" dirty="0"/>
          </a:p>
          <a:p>
            <a:pPr algn="ctr"/>
            <a:endParaRPr lang="es-UY" sz="3400" dirty="0"/>
          </a:p>
        </p:txBody>
      </p:sp>
    </p:spTree>
    <p:extLst>
      <p:ext uri="{BB962C8B-B14F-4D97-AF65-F5344CB8AC3E}">
        <p14:creationId xmlns:p14="http://schemas.microsoft.com/office/powerpoint/2010/main" val="3672979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8424936" cy="5256584"/>
          </a:xfrm>
        </p:spPr>
        <p:txBody>
          <a:bodyPr>
            <a:normAutofit/>
          </a:bodyPr>
          <a:lstStyle/>
          <a:p>
            <a:pPr marL="681228" lvl="1" indent="-342900" algn="just">
              <a:buFont typeface="Wingdings" pitchFamily="2" charset="2"/>
              <a:buChar char="Ø"/>
            </a:pPr>
            <a:endParaRPr lang="es-UY" dirty="0"/>
          </a:p>
          <a:p>
            <a:pPr marL="406908" indent="-342900" algn="just">
              <a:buFont typeface="Wingdings" pitchFamily="2" charset="2"/>
              <a:buChar char="Ø"/>
            </a:pPr>
            <a:r>
              <a:rPr lang="es-UY" dirty="0"/>
              <a:t>El órgano de contralor puede ser unilateral o plurilateral:</a:t>
            </a:r>
          </a:p>
          <a:p>
            <a:pPr marL="681228" lvl="1" indent="-342900" algn="just">
              <a:buFont typeface="Wingdings" pitchFamily="2" charset="2"/>
              <a:buChar char="Ø"/>
            </a:pPr>
            <a:r>
              <a:rPr lang="es-UY" b="1" dirty="0"/>
              <a:t>Un síndico</a:t>
            </a:r>
            <a:r>
              <a:rPr lang="es-UY" dirty="0"/>
              <a:t>, se aplican las normas sobre administrador.</a:t>
            </a:r>
          </a:p>
          <a:p>
            <a:pPr marL="681228" lvl="1" indent="-342900" algn="just">
              <a:buFont typeface="Wingdings" pitchFamily="2" charset="2"/>
              <a:buChar char="Ø"/>
            </a:pPr>
            <a:r>
              <a:rPr lang="es-UY" b="1" dirty="0"/>
              <a:t>Dos o más síndicos</a:t>
            </a:r>
            <a:r>
              <a:rPr lang="es-UY" dirty="0"/>
              <a:t>, se aplican las normas sobre administradores, si nada se dice en el estatuto, actúan en forma indistinta y rige el derecho de veto (normas sobre administradores).</a:t>
            </a:r>
          </a:p>
          <a:p>
            <a:pPr marL="681228" lvl="1" indent="-342900" algn="just">
              <a:buFont typeface="Wingdings" pitchFamily="2" charset="2"/>
              <a:buChar char="Ø"/>
            </a:pPr>
            <a:r>
              <a:rPr lang="es-UY" b="1" dirty="0"/>
              <a:t>Comisión Fiscal, </a:t>
            </a:r>
            <a:r>
              <a:rPr lang="es-UY" dirty="0"/>
              <a:t>órgano colegiado, se aplican las normas sobre Directorio, se toman resoluciones por mayoría simple de presentes, en caso del empate el presidente tiene voto doble.</a:t>
            </a:r>
            <a:endParaRPr lang="es-UY" b="1" u="sng" dirty="0"/>
          </a:p>
          <a:p>
            <a:pPr lvl="1">
              <a:buFont typeface="Wingdings" panose="05000000000000000000" pitchFamily="2" charset="2"/>
              <a:buChar char="Ø"/>
            </a:pPr>
            <a:endParaRPr lang="es-UY" sz="2400" dirty="0"/>
          </a:p>
          <a:p>
            <a:pPr algn="just">
              <a:buFont typeface="Wingdings" panose="05000000000000000000" pitchFamily="2" charset="2"/>
              <a:buChar char="Ø"/>
            </a:pPr>
            <a:r>
              <a:rPr lang="es-UY" dirty="0"/>
              <a:t>En lo no previsto, se aplican las normas sobre administradores y directorio, art. 408.</a:t>
            </a:r>
          </a:p>
          <a:p>
            <a:pPr>
              <a:buFont typeface="Wingdings" panose="05000000000000000000" pitchFamily="2" charset="2"/>
              <a:buChar char="Ø"/>
            </a:pPr>
            <a:endParaRPr lang="es-UY" sz="2400" dirty="0"/>
          </a:p>
          <a:p>
            <a:pPr>
              <a:buFont typeface="Wingdings" panose="05000000000000000000" pitchFamily="2" charset="2"/>
              <a:buChar char="Ø"/>
            </a:pPr>
            <a:endParaRPr lang="es-UY" sz="2400" dirty="0"/>
          </a:p>
          <a:p>
            <a:pPr marL="64008" indent="0">
              <a:buNone/>
            </a:pPr>
            <a:endParaRPr lang="es-UY" sz="2400" dirty="0"/>
          </a:p>
        </p:txBody>
      </p:sp>
    </p:spTree>
    <p:extLst>
      <p:ext uri="{BB962C8B-B14F-4D97-AF65-F5344CB8AC3E}">
        <p14:creationId xmlns:p14="http://schemas.microsoft.com/office/powerpoint/2010/main" val="642367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512676"/>
            <a:ext cx="8435280" cy="5832648"/>
          </a:xfrm>
        </p:spPr>
        <p:txBody>
          <a:bodyPr>
            <a:normAutofit/>
          </a:bodyPr>
          <a:lstStyle/>
          <a:p>
            <a:pPr marL="0" indent="0" algn="ctr">
              <a:buNone/>
            </a:pPr>
            <a:endParaRPr lang="es-UY" b="1" u="sng" dirty="0"/>
          </a:p>
          <a:p>
            <a:pPr marL="0" indent="0" algn="ctr">
              <a:buNone/>
            </a:pPr>
            <a:r>
              <a:rPr lang="es-UY" b="1" u="sng" dirty="0"/>
              <a:t>ÓRGANO DE CONTRALOR EXTERNO</a:t>
            </a:r>
          </a:p>
          <a:p>
            <a:pPr marL="0" indent="0" algn="ctr">
              <a:buNone/>
            </a:pPr>
            <a:endParaRPr lang="es-UY" b="1" u="sng" dirty="0"/>
          </a:p>
          <a:p>
            <a:pPr marL="406908" indent="-342900" algn="just">
              <a:buFont typeface="Wingdings" pitchFamily="2" charset="2"/>
              <a:buChar char="Ø"/>
            </a:pPr>
            <a:r>
              <a:rPr lang="es-UY" dirty="0"/>
              <a:t>Auditoría Interna de la Nación (AIN): órgano desconcentrado del MEF con funciones técnicas, cuya competencia consiste en el contralor de funcionamiento de organismos públicos, SA y cooperativas.</a:t>
            </a:r>
          </a:p>
          <a:p>
            <a:pPr marL="406908" indent="-342900" algn="just">
              <a:buFont typeface="Wingdings" pitchFamily="2" charset="2"/>
              <a:buChar char="Ø"/>
            </a:pPr>
            <a:endParaRPr lang="es-UY" dirty="0"/>
          </a:p>
          <a:p>
            <a:pPr marL="406908" indent="-342900" algn="just">
              <a:buFont typeface="Wingdings" pitchFamily="2" charset="2"/>
              <a:buChar char="Ø"/>
            </a:pPr>
            <a:r>
              <a:rPr lang="es-UY" dirty="0"/>
              <a:t>En relación con las SA su control tiene diferente alcance, según se trate de una SA abierta o una cerrada.</a:t>
            </a:r>
          </a:p>
          <a:p>
            <a:pPr marL="406908" indent="-342900" algn="just">
              <a:buFont typeface="Wingdings" pitchFamily="2" charset="2"/>
              <a:buChar char="Ø"/>
            </a:pPr>
            <a:endParaRPr lang="es-UY" dirty="0"/>
          </a:p>
          <a:p>
            <a:pPr marL="681228" lvl="1" indent="-342900" algn="just">
              <a:buFont typeface="Wingdings" pitchFamily="2" charset="2"/>
              <a:buChar char="Ø"/>
            </a:pPr>
            <a:endParaRPr lang="es-UY" dirty="0"/>
          </a:p>
        </p:txBody>
      </p:sp>
    </p:spTree>
    <p:extLst>
      <p:ext uri="{BB962C8B-B14F-4D97-AF65-F5344CB8AC3E}">
        <p14:creationId xmlns:p14="http://schemas.microsoft.com/office/powerpoint/2010/main" val="3627238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35280" cy="5832648"/>
          </a:xfrm>
        </p:spPr>
        <p:txBody>
          <a:bodyPr>
            <a:normAutofit/>
          </a:bodyPr>
          <a:lstStyle/>
          <a:p>
            <a:pPr marL="406908" indent="-342900" algn="just">
              <a:buFont typeface="Wingdings" pitchFamily="2" charset="2"/>
              <a:buChar char="Ø"/>
            </a:pPr>
            <a:endParaRPr lang="es-UY" dirty="0"/>
          </a:p>
          <a:p>
            <a:pPr marL="406908" indent="-342900" algn="just">
              <a:buFont typeface="Wingdings" pitchFamily="2" charset="2"/>
              <a:buChar char="Ø"/>
            </a:pPr>
            <a:r>
              <a:rPr lang="es-UY" dirty="0"/>
              <a:t>Control de la AIN en SA cerradas:</a:t>
            </a:r>
          </a:p>
          <a:p>
            <a:pPr marL="681228" lvl="1" indent="-342900" algn="just">
              <a:buFont typeface="Wingdings" pitchFamily="2" charset="2"/>
              <a:buChar char="Ø"/>
            </a:pPr>
            <a:r>
              <a:rPr lang="es-UY" dirty="0"/>
              <a:t>Controla la legalidad del estatuto tanto para la constitución de la SA, como ante cualquier modificación. Controla la integración y suscripción de capital (art. 252 LSC).</a:t>
            </a:r>
          </a:p>
          <a:p>
            <a:pPr marL="681228" lvl="1" indent="-342900" algn="just">
              <a:buFont typeface="Wingdings" pitchFamily="2" charset="2"/>
              <a:buChar char="Ø"/>
            </a:pPr>
            <a:r>
              <a:rPr lang="es-UY" dirty="0"/>
              <a:t>Controla la disolución, fusión, escisión, transformación y variación de capital de la SA.</a:t>
            </a:r>
          </a:p>
          <a:p>
            <a:pPr marL="681228" lvl="1" indent="-342900" algn="just">
              <a:buFont typeface="Wingdings" pitchFamily="2" charset="2"/>
              <a:buChar char="Ø"/>
            </a:pPr>
            <a:r>
              <a:rPr lang="es-UY" dirty="0"/>
              <a:t>En relación con los aumentos de capital contractual, la AIN no aprueba ni controla legalidad, solo se da por enterada de la modificación (la modificación se realiza sin conformidad administrativa, art. 284 LSC).</a:t>
            </a:r>
          </a:p>
          <a:p>
            <a:pPr marL="681228" lvl="1" indent="-342900" algn="just">
              <a:buFont typeface="Wingdings" pitchFamily="2" charset="2"/>
              <a:buChar char="Ø"/>
            </a:pPr>
            <a:r>
              <a:rPr lang="es-UY" dirty="0"/>
              <a:t>Asimismo, fiscaliza a la SA de forma más profunda, sobre temas concretos, si se presenta una solicitud por accionistas que representen el 10% del KI.</a:t>
            </a:r>
          </a:p>
          <a:p>
            <a:pPr marL="681228" lvl="1" indent="-342900" algn="just">
              <a:buFont typeface="Wingdings" pitchFamily="2" charset="2"/>
              <a:buChar char="Ø"/>
            </a:pPr>
            <a:endParaRPr lang="es-UY" dirty="0"/>
          </a:p>
        </p:txBody>
      </p:sp>
    </p:spTree>
    <p:extLst>
      <p:ext uri="{BB962C8B-B14F-4D97-AF65-F5344CB8AC3E}">
        <p14:creationId xmlns:p14="http://schemas.microsoft.com/office/powerpoint/2010/main" val="434173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832648"/>
          </a:xfrm>
        </p:spPr>
        <p:txBody>
          <a:bodyPr>
            <a:normAutofit/>
          </a:bodyPr>
          <a:lstStyle/>
          <a:p>
            <a:pPr lvl="1" algn="just">
              <a:buFont typeface="Wingdings" pitchFamily="2" charset="2"/>
              <a:buChar char="Ø"/>
            </a:pPr>
            <a:endParaRPr lang="es-UY" dirty="0"/>
          </a:p>
          <a:p>
            <a:pPr algn="just">
              <a:buFont typeface="Wingdings" pitchFamily="2" charset="2"/>
              <a:buChar char="Ø"/>
            </a:pPr>
            <a:r>
              <a:rPr lang="es-UY" dirty="0"/>
              <a:t>Control de la AIN en SA abierta: además de lo anterior, en las SA abiertas:</a:t>
            </a:r>
          </a:p>
          <a:p>
            <a:pPr lvl="1" algn="just">
              <a:buFont typeface="Wingdings" pitchFamily="2" charset="2"/>
              <a:buChar char="Ø"/>
            </a:pPr>
            <a:r>
              <a:rPr lang="es-UY" dirty="0"/>
              <a:t>Realiza contralor del funcionamiento de la SA, se trata de un control más intenso y profundo que en las SA cerradas.</a:t>
            </a:r>
          </a:p>
          <a:p>
            <a:pPr lvl="1" algn="just">
              <a:buFont typeface="Wingdings" pitchFamily="2" charset="2"/>
              <a:buChar char="Ø"/>
            </a:pPr>
            <a:r>
              <a:rPr lang="es-UY" dirty="0"/>
              <a:t>Controla las convocatorias a asambleas y las actas de las mismas: es posible que los funcionarios de la AIN concurran a presenciar e inspeccionar la celebración de asambleas.</a:t>
            </a:r>
          </a:p>
          <a:p>
            <a:pPr lvl="1" algn="just">
              <a:buFont typeface="Wingdings" pitchFamily="2" charset="2"/>
              <a:buChar char="Ø"/>
            </a:pPr>
            <a:r>
              <a:rPr lang="es-UY" dirty="0"/>
              <a:t>La SA debe presentar anualmente los EECC en la AIN a efectos de su </a:t>
            </a:r>
            <a:r>
              <a:rPr lang="es-UY" dirty="0" err="1"/>
              <a:t>visación</a:t>
            </a:r>
            <a:r>
              <a:rPr lang="es-UY" dirty="0"/>
              <a:t>.</a:t>
            </a:r>
          </a:p>
          <a:p>
            <a:pPr lvl="1" algn="just">
              <a:buFont typeface="Wingdings" pitchFamily="2" charset="2"/>
              <a:buChar char="Ø"/>
            </a:pPr>
            <a:r>
              <a:rPr lang="es-UY" dirty="0"/>
              <a:t>Lleva legajo de la SA, que puede ser consultado por cualquier accionista (por nota fundada).</a:t>
            </a:r>
          </a:p>
          <a:p>
            <a:pPr lvl="1" algn="just">
              <a:buFont typeface="Wingdings" pitchFamily="2" charset="2"/>
              <a:buChar char="Ø"/>
            </a:pPr>
            <a:endParaRPr lang="es-UY" dirty="0"/>
          </a:p>
          <a:p>
            <a:pPr algn="just">
              <a:buFont typeface="Wingdings" pitchFamily="2" charset="2"/>
              <a:buChar char="Ø"/>
            </a:pPr>
            <a:endParaRPr lang="es-UY" dirty="0"/>
          </a:p>
        </p:txBody>
      </p:sp>
    </p:spTree>
    <p:extLst>
      <p:ext uri="{BB962C8B-B14F-4D97-AF65-F5344CB8AC3E}">
        <p14:creationId xmlns:p14="http://schemas.microsoft.com/office/powerpoint/2010/main" val="3120740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832648"/>
          </a:xfrm>
        </p:spPr>
        <p:txBody>
          <a:bodyPr>
            <a:normAutofit/>
          </a:bodyPr>
          <a:lstStyle/>
          <a:p>
            <a:pPr lvl="1" algn="just">
              <a:buFont typeface="Wingdings" pitchFamily="2" charset="2"/>
              <a:buChar char="Ø"/>
            </a:pPr>
            <a:endParaRPr lang="es-UY" dirty="0"/>
          </a:p>
          <a:p>
            <a:pPr algn="just">
              <a:buFont typeface="Wingdings" pitchFamily="2" charset="2"/>
              <a:buChar char="Ø"/>
            </a:pPr>
            <a:r>
              <a:rPr lang="es-UY" dirty="0"/>
              <a:t>Asimismo, es competencia de la AIN en cualquiera de las dos SA:</a:t>
            </a:r>
          </a:p>
          <a:p>
            <a:pPr lvl="1" algn="just">
              <a:buFont typeface="Wingdings" pitchFamily="2" charset="2"/>
              <a:buChar char="Ø"/>
            </a:pPr>
            <a:r>
              <a:rPr lang="es-UY" dirty="0"/>
              <a:t>convocar a Asambleas si lo solicita el 20% del KI, si no lo hace el órgano de administración en el plazo de 40 días.</a:t>
            </a:r>
          </a:p>
          <a:p>
            <a:pPr lvl="1" algn="just">
              <a:buFont typeface="Wingdings" pitchFamily="2" charset="2"/>
              <a:buChar char="Ø"/>
            </a:pPr>
            <a:r>
              <a:rPr lang="es-UY" dirty="0"/>
              <a:t>designa administradores provisorios si hay vacante y no hay órgano de contralor interno.</a:t>
            </a:r>
          </a:p>
          <a:p>
            <a:pPr lvl="1" algn="just">
              <a:buFont typeface="Wingdings" pitchFamily="2" charset="2"/>
              <a:buChar char="Ø"/>
            </a:pPr>
            <a:r>
              <a:rPr lang="es-UY" dirty="0"/>
              <a:t>otorga información sobre el domicilio, la sede, el estatuto, el directorio y los EECC, a los particulares que demuestren un interés directo, persona y legítimo.</a:t>
            </a:r>
          </a:p>
          <a:p>
            <a:pPr algn="just">
              <a:buFont typeface="Wingdings" pitchFamily="2" charset="2"/>
              <a:buChar char="Ø"/>
            </a:pPr>
            <a:endParaRPr lang="es-UY" dirty="0"/>
          </a:p>
          <a:p>
            <a:pPr algn="just">
              <a:buFont typeface="Wingdings" pitchFamily="2" charset="2"/>
              <a:buChar char="Ø"/>
            </a:pPr>
            <a:r>
              <a:rPr lang="es-UY" dirty="0"/>
              <a:t>Los funcionarios de la AIN tienen obligación de guardar secreto y reserva, bajo apercibimiento de destitución y responsabilidad.</a:t>
            </a:r>
          </a:p>
          <a:p>
            <a:pPr algn="just">
              <a:buFont typeface="Wingdings" pitchFamily="2" charset="2"/>
              <a:buChar char="Ø"/>
            </a:pPr>
            <a:endParaRPr lang="es-UY" dirty="0"/>
          </a:p>
        </p:txBody>
      </p:sp>
    </p:spTree>
    <p:extLst>
      <p:ext uri="{BB962C8B-B14F-4D97-AF65-F5344CB8AC3E}">
        <p14:creationId xmlns:p14="http://schemas.microsoft.com/office/powerpoint/2010/main" val="1270948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640288"/>
          </a:xfrm>
        </p:spPr>
        <p:txBody>
          <a:bodyPr>
            <a:normAutofit/>
          </a:bodyPr>
          <a:lstStyle/>
          <a:p>
            <a:pPr algn="just">
              <a:buFont typeface="Wingdings" pitchFamily="2" charset="2"/>
              <a:buChar char="Ø"/>
            </a:pPr>
            <a:endParaRPr lang="es-UY" dirty="0"/>
          </a:p>
          <a:p>
            <a:pPr algn="just">
              <a:buFont typeface="Wingdings" pitchFamily="2" charset="2"/>
              <a:buChar char="Ø"/>
            </a:pPr>
            <a:r>
              <a:rPr lang="es-UY" dirty="0"/>
              <a:t>La AIN aplica sanciones en caso de incumplimientos de presentar la documentación en plazo por parte de la SA:</a:t>
            </a:r>
          </a:p>
          <a:p>
            <a:pPr lvl="1" algn="just">
              <a:buFont typeface="Wingdings" pitchFamily="2" charset="2"/>
              <a:buChar char="Ø"/>
            </a:pPr>
            <a:r>
              <a:rPr lang="es-UY" dirty="0"/>
              <a:t>Apercibimiento.</a:t>
            </a:r>
          </a:p>
          <a:p>
            <a:pPr lvl="1" algn="just">
              <a:buFont typeface="Wingdings" pitchFamily="2" charset="2"/>
              <a:buChar char="Ø"/>
            </a:pPr>
            <a:r>
              <a:rPr lang="es-UY" dirty="0"/>
              <a:t>Apercibimiento con publicación.</a:t>
            </a:r>
          </a:p>
          <a:p>
            <a:pPr lvl="1" algn="just">
              <a:buFont typeface="Wingdings" pitchFamily="2" charset="2"/>
              <a:buChar char="Ø"/>
            </a:pPr>
            <a:r>
              <a:rPr lang="es-UY" dirty="0"/>
              <a:t>Multa.</a:t>
            </a:r>
          </a:p>
          <a:p>
            <a:pPr marL="274320" lvl="1" indent="0" algn="just">
              <a:buNone/>
            </a:pPr>
            <a:endParaRPr lang="es-UY" dirty="0"/>
          </a:p>
          <a:p>
            <a:pPr algn="just">
              <a:buFont typeface="Wingdings" pitchFamily="2" charset="2"/>
              <a:buChar char="Ø"/>
            </a:pPr>
            <a:r>
              <a:rPr lang="es-UY" dirty="0"/>
              <a:t>Puede solicitar al Juez:</a:t>
            </a:r>
          </a:p>
          <a:p>
            <a:pPr lvl="1" algn="just">
              <a:buFont typeface="Wingdings" pitchFamily="2" charset="2"/>
              <a:buChar char="Ø"/>
            </a:pPr>
            <a:r>
              <a:rPr lang="es-UY" dirty="0"/>
              <a:t>La suspensión de las resoluciones de órganos sociales.</a:t>
            </a:r>
          </a:p>
          <a:p>
            <a:pPr lvl="1" algn="just">
              <a:buFont typeface="Wingdings" pitchFamily="2" charset="2"/>
              <a:buChar char="Ø"/>
            </a:pPr>
            <a:r>
              <a:rPr lang="es-UY" dirty="0"/>
              <a:t>La intervención por grave violación a la ley o el estatuto.</a:t>
            </a:r>
          </a:p>
          <a:p>
            <a:pPr lvl="1" algn="just">
              <a:buFont typeface="Wingdings" pitchFamily="2" charset="2"/>
              <a:buChar char="Ø"/>
            </a:pPr>
            <a:r>
              <a:rPr lang="es-UY" dirty="0"/>
              <a:t>La disolución y liquidación de la SA si se verifica causal.</a:t>
            </a:r>
          </a:p>
        </p:txBody>
      </p:sp>
    </p:spTree>
    <p:extLst>
      <p:ext uri="{BB962C8B-B14F-4D97-AF65-F5344CB8AC3E}">
        <p14:creationId xmlns:p14="http://schemas.microsoft.com/office/powerpoint/2010/main" val="33751413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640288"/>
          </a:xfrm>
        </p:spPr>
        <p:txBody>
          <a:bodyPr>
            <a:normAutofit/>
          </a:bodyPr>
          <a:lstStyle/>
          <a:p>
            <a:pPr algn="just">
              <a:buFont typeface="Wingdings" pitchFamily="2" charset="2"/>
              <a:buChar char="Ø"/>
            </a:pPr>
            <a:r>
              <a:rPr lang="es-UY" b="1" dirty="0"/>
              <a:t>Competencia adicional: </a:t>
            </a:r>
            <a:r>
              <a:rPr lang="es-UY" dirty="0"/>
              <a:t>leyes 18.930, 19.288 y 19.484:</a:t>
            </a:r>
          </a:p>
          <a:p>
            <a:pPr algn="just">
              <a:buFont typeface="Wingdings" pitchFamily="2" charset="2"/>
              <a:buChar char="Ø"/>
            </a:pPr>
            <a:endParaRPr lang="es-UY" dirty="0"/>
          </a:p>
          <a:p>
            <a:pPr lvl="1" algn="just">
              <a:buFont typeface="Wingdings" pitchFamily="2" charset="2"/>
              <a:buChar char="Ø"/>
            </a:pPr>
            <a:r>
              <a:rPr lang="es-ES" dirty="0"/>
              <a:t>Controla el cumplimiento de las obligaciones de comunicar los beneficiarios finales</a:t>
            </a:r>
          </a:p>
          <a:p>
            <a:pPr lvl="1" algn="just">
              <a:buFont typeface="Wingdings" pitchFamily="2" charset="2"/>
              <a:buChar char="Ø"/>
            </a:pPr>
            <a:r>
              <a:rPr lang="es-ES" dirty="0"/>
              <a:t>Comunica de los incumplimientos a los organismos competentes (</a:t>
            </a:r>
            <a:r>
              <a:rPr lang="es-ES" dirty="0" err="1"/>
              <a:t>DGI</a:t>
            </a:r>
            <a:r>
              <a:rPr lang="es-ES" dirty="0"/>
              <a:t>, Registro, BPS).</a:t>
            </a:r>
          </a:p>
          <a:p>
            <a:pPr lvl="1" algn="just">
              <a:buFont typeface="Wingdings" pitchFamily="2" charset="2"/>
              <a:buChar char="Ø"/>
            </a:pPr>
            <a:r>
              <a:rPr lang="es-ES" dirty="0"/>
              <a:t>Impone las sanciones y las recauda.</a:t>
            </a:r>
          </a:p>
          <a:p>
            <a:pPr lvl="1" algn="just">
              <a:buFont typeface="Wingdings" pitchFamily="2" charset="2"/>
              <a:buChar char="Ø"/>
            </a:pPr>
            <a:r>
              <a:rPr lang="es-ES" dirty="0"/>
              <a:t>Recibe las denuncias que se realicen con relación al         incumplimiento de las obligaciones. La Dirección General Impositiva (</a:t>
            </a:r>
            <a:r>
              <a:rPr lang="es-ES" dirty="0" err="1"/>
              <a:t>DGI</a:t>
            </a:r>
            <a:r>
              <a:rPr lang="es-ES" dirty="0"/>
              <a:t>), la Dirección Nacional de Aduanas, el Banco de Previsión Social (BPS) y la Secretaría Nacional para la Lucha contra el Lavado de Activos y el Financiamiento del Terrorismo deberán comunicar los incumplimientos detectados en el       ejercicio de sus funciones.</a:t>
            </a:r>
            <a:endParaRPr lang="es-UY" dirty="0"/>
          </a:p>
          <a:p>
            <a:pPr lvl="2" algn="just">
              <a:buFont typeface="Wingdings" pitchFamily="2" charset="2"/>
              <a:buChar char="Ø"/>
            </a:pPr>
            <a:endParaRPr lang="es-UY" dirty="0"/>
          </a:p>
          <a:p>
            <a:pPr lvl="2" algn="just">
              <a:buFont typeface="Wingdings" pitchFamily="2" charset="2"/>
              <a:buChar char="Ø"/>
            </a:pPr>
            <a:endParaRPr lang="es-UY" dirty="0"/>
          </a:p>
        </p:txBody>
      </p:sp>
    </p:spTree>
    <p:extLst>
      <p:ext uri="{BB962C8B-B14F-4D97-AF65-F5344CB8AC3E}">
        <p14:creationId xmlns:p14="http://schemas.microsoft.com/office/powerpoint/2010/main" val="1145512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lstStyle/>
          <a:p>
            <a:pPr marL="64008" indent="0">
              <a:buNone/>
            </a:pPr>
            <a:endParaRPr lang="es-UY" dirty="0"/>
          </a:p>
          <a:p>
            <a:pPr marL="64008" indent="0">
              <a:buNone/>
            </a:pPr>
            <a:endParaRPr lang="es-UY" dirty="0"/>
          </a:p>
          <a:p>
            <a:pPr marL="64008" indent="0" algn="ctr">
              <a:buNone/>
            </a:pPr>
            <a:endParaRPr lang="es-UY" sz="4000" dirty="0"/>
          </a:p>
          <a:p>
            <a:pPr marL="64008" indent="0" algn="ctr">
              <a:buNone/>
            </a:pPr>
            <a:endParaRPr lang="es-UY" sz="4000" dirty="0"/>
          </a:p>
          <a:p>
            <a:pPr marL="64008" indent="0" algn="ctr">
              <a:buNone/>
            </a:pPr>
            <a:r>
              <a:rPr lang="es-UY" sz="4000" dirty="0"/>
              <a:t>¡¡Muchas gracias!!</a:t>
            </a:r>
          </a:p>
          <a:p>
            <a:pPr marL="64008" indent="0" algn="ctr">
              <a:buNone/>
            </a:pPr>
            <a:endParaRPr lang="es-UY" sz="4000" dirty="0"/>
          </a:p>
        </p:txBody>
      </p:sp>
    </p:spTree>
    <p:extLst>
      <p:ext uri="{BB962C8B-B14F-4D97-AF65-F5344CB8AC3E}">
        <p14:creationId xmlns:p14="http://schemas.microsoft.com/office/powerpoint/2010/main" val="3320200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52736"/>
            <a:ext cx="8229600" cy="5544616"/>
          </a:xfrm>
        </p:spPr>
        <p:txBody>
          <a:bodyPr>
            <a:normAutofit/>
          </a:bodyPr>
          <a:lstStyle/>
          <a:p>
            <a:pPr marL="0" indent="0" algn="just">
              <a:buNone/>
            </a:pPr>
            <a:endParaRPr lang="es-UY" b="1" dirty="0"/>
          </a:p>
          <a:p>
            <a:pPr marL="0" indent="0" algn="ctr">
              <a:buNone/>
            </a:pPr>
            <a:r>
              <a:rPr lang="es-UY" b="1" u="sng" dirty="0"/>
              <a:t>CONTROL DE SOCIEDADES ANÓNIMAS</a:t>
            </a:r>
          </a:p>
          <a:p>
            <a:pPr marL="274320" lvl="1" indent="0" algn="just">
              <a:buNone/>
            </a:pPr>
            <a:endParaRPr lang="es-UY" dirty="0"/>
          </a:p>
          <a:p>
            <a:pPr marL="0" indent="0" algn="just">
              <a:buNone/>
            </a:pPr>
            <a:endParaRPr lang="es-UY" dirty="0"/>
          </a:p>
          <a:p>
            <a:pPr marL="64008" indent="0">
              <a:buNone/>
            </a:pPr>
            <a:endParaRPr lang="es-VE" dirty="0"/>
          </a:p>
        </p:txBody>
      </p:sp>
      <p:sp>
        <p:nvSpPr>
          <p:cNvPr id="2" name="Rectángulo: esquinas redondeadas 1">
            <a:extLst>
              <a:ext uri="{FF2B5EF4-FFF2-40B4-BE49-F238E27FC236}">
                <a16:creationId xmlns:a16="http://schemas.microsoft.com/office/drawing/2014/main" xmlns="" id="{C51528D7-23CD-EBBF-D7FB-6E71EC664926}"/>
              </a:ext>
            </a:extLst>
          </p:cNvPr>
          <p:cNvSpPr/>
          <p:nvPr/>
        </p:nvSpPr>
        <p:spPr>
          <a:xfrm>
            <a:off x="755576" y="2630066"/>
            <a:ext cx="3168352" cy="271122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UY" b="1" dirty="0"/>
              <a:t>Interno:</a:t>
            </a:r>
            <a:r>
              <a:rPr lang="es-UY" dirty="0"/>
              <a:t> a través de un órgano que será necesario o eventual, depende del caso, denominado Síndico o Comisión Fiscal.</a:t>
            </a:r>
          </a:p>
        </p:txBody>
      </p:sp>
      <p:sp>
        <p:nvSpPr>
          <p:cNvPr id="4" name="Rectángulo: esquinas redondeadas 3">
            <a:extLst>
              <a:ext uri="{FF2B5EF4-FFF2-40B4-BE49-F238E27FC236}">
                <a16:creationId xmlns:a16="http://schemas.microsoft.com/office/drawing/2014/main" xmlns="" id="{15F4BDE6-716A-790E-C757-4DEE8F0BB13E}"/>
              </a:ext>
            </a:extLst>
          </p:cNvPr>
          <p:cNvSpPr/>
          <p:nvPr/>
        </p:nvSpPr>
        <p:spPr>
          <a:xfrm>
            <a:off x="5076056" y="2611041"/>
            <a:ext cx="3168352" cy="273630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UY" b="1" dirty="0"/>
              <a:t>Externo:</a:t>
            </a:r>
            <a:r>
              <a:rPr lang="es-UY" dirty="0"/>
              <a:t> el Estado controla a este tipo social a través de la Auditoría Interna de la Nación (AIN). Dependerá la clase de SA de que se trate el alcance e intensidad de dichos controles.</a:t>
            </a:r>
          </a:p>
        </p:txBody>
      </p:sp>
    </p:spTree>
    <p:extLst>
      <p:ext uri="{BB962C8B-B14F-4D97-AF65-F5344CB8AC3E}">
        <p14:creationId xmlns:p14="http://schemas.microsoft.com/office/powerpoint/2010/main" val="3773351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52736"/>
            <a:ext cx="8229600" cy="5544616"/>
          </a:xfrm>
        </p:spPr>
        <p:txBody>
          <a:bodyPr>
            <a:normAutofit/>
          </a:bodyPr>
          <a:lstStyle/>
          <a:p>
            <a:pPr marL="0" indent="0" algn="ctr">
              <a:buNone/>
            </a:pPr>
            <a:r>
              <a:rPr lang="es-UY" b="1" u="sng" dirty="0"/>
              <a:t>ÓRGANO DE CONTRALOR INTERNO</a:t>
            </a:r>
          </a:p>
          <a:p>
            <a:pPr algn="just">
              <a:buFont typeface="Wingdings" panose="05000000000000000000" pitchFamily="2" charset="2"/>
              <a:buChar char="Ø"/>
            </a:pPr>
            <a:endParaRPr lang="es-UY" sz="2400" b="1" dirty="0"/>
          </a:p>
          <a:p>
            <a:pPr algn="just">
              <a:buFont typeface="Wingdings" panose="05000000000000000000" pitchFamily="2" charset="2"/>
              <a:buChar char="Ø"/>
            </a:pPr>
            <a:r>
              <a:rPr lang="es-UY" dirty="0"/>
              <a:t>Desde el punto de vista interno, la LSC prevé la existencia de un órgano eventual y facultativo en las SA cerradas y de existencia necesaria en SA abiertas, cuya competencia es el contralor de la </a:t>
            </a:r>
            <a:r>
              <a:rPr lang="es-UY" b="1" dirty="0"/>
              <a:t>gestión de la sociedad</a:t>
            </a:r>
            <a:r>
              <a:rPr lang="es-UY" dirty="0"/>
              <a:t>.</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Según la doctrina este órgano tiene una de las </a:t>
            </a:r>
            <a:r>
              <a:rPr lang="es-UY" b="1" dirty="0"/>
              <a:t>funciones más ingratas: </a:t>
            </a:r>
            <a:r>
              <a:rPr lang="es-UY" dirty="0"/>
              <a:t>para los administradores o directores de la SA es un </a:t>
            </a:r>
            <a:r>
              <a:rPr lang="es-UY" b="1" dirty="0"/>
              <a:t>molesto apéndice </a:t>
            </a:r>
            <a:r>
              <a:rPr lang="es-UY" dirty="0"/>
              <a:t>del que deben cuidarse.</a:t>
            </a:r>
          </a:p>
          <a:p>
            <a:pPr lvl="1" algn="just">
              <a:buFont typeface="Wingdings" panose="05000000000000000000" pitchFamily="2" charset="2"/>
              <a:buChar char="Ø"/>
            </a:pPr>
            <a:r>
              <a:rPr lang="es-UY" dirty="0"/>
              <a:t>los accionistas lo ven como un mero representante de las mayorías</a:t>
            </a:r>
          </a:p>
          <a:p>
            <a:pPr lvl="1" algn="just">
              <a:buFont typeface="Wingdings" panose="05000000000000000000" pitchFamily="2" charset="2"/>
              <a:buChar char="Ø"/>
            </a:pPr>
            <a:r>
              <a:rPr lang="es-UY" dirty="0"/>
              <a:t>los auditores externos lo ven cómo un inútil.</a:t>
            </a:r>
          </a:p>
          <a:p>
            <a:pPr algn="just">
              <a:buFont typeface="Wingdings" panose="05000000000000000000" pitchFamily="2" charset="2"/>
              <a:buChar char="Ø"/>
            </a:pPr>
            <a:endParaRPr lang="es-UY" dirty="0"/>
          </a:p>
          <a:p>
            <a:pPr marL="64008" indent="0">
              <a:buNone/>
            </a:pPr>
            <a:endParaRPr lang="es-VE" dirty="0"/>
          </a:p>
        </p:txBody>
      </p:sp>
    </p:spTree>
    <p:extLst>
      <p:ext uri="{BB962C8B-B14F-4D97-AF65-F5344CB8AC3E}">
        <p14:creationId xmlns:p14="http://schemas.microsoft.com/office/powerpoint/2010/main" val="489417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52736"/>
            <a:ext cx="8229600" cy="5544616"/>
          </a:xfrm>
        </p:spPr>
        <p:txBody>
          <a:bodyPr>
            <a:normAutofit/>
          </a:bodyPr>
          <a:lstStyle/>
          <a:p>
            <a:pPr marL="0" indent="0" algn="just">
              <a:buNone/>
            </a:pPr>
            <a:endParaRPr lang="es-UY" dirty="0"/>
          </a:p>
          <a:p>
            <a:pPr marL="0" indent="0" algn="just">
              <a:buNone/>
            </a:pPr>
            <a:r>
              <a:rPr lang="es-UY" dirty="0"/>
              <a:t>¿Cómo se designa el órgano de fiscalización interna?</a:t>
            </a:r>
          </a:p>
          <a:p>
            <a:pPr lvl="1" algn="just">
              <a:buFont typeface="Wingdings" panose="05000000000000000000" pitchFamily="2" charset="2"/>
              <a:buChar char="Ø"/>
            </a:pPr>
            <a:endParaRPr lang="es-UY" sz="2200" dirty="0"/>
          </a:p>
          <a:p>
            <a:pPr lvl="1" algn="just">
              <a:buFont typeface="Wingdings" panose="05000000000000000000" pitchFamily="2" charset="2"/>
              <a:buChar char="Ø"/>
            </a:pPr>
            <a:r>
              <a:rPr lang="es-UY" sz="2200" dirty="0"/>
              <a:t>En el estatuto.</a:t>
            </a:r>
          </a:p>
          <a:p>
            <a:pPr lvl="1" algn="just">
              <a:buFont typeface="Wingdings" panose="05000000000000000000" pitchFamily="2" charset="2"/>
              <a:buChar char="Ø"/>
            </a:pPr>
            <a:endParaRPr lang="es-UY" sz="2200" dirty="0"/>
          </a:p>
          <a:p>
            <a:pPr lvl="1" algn="just">
              <a:buFont typeface="Wingdings" panose="05000000000000000000" pitchFamily="2" charset="2"/>
              <a:buChar char="Ø"/>
            </a:pPr>
            <a:r>
              <a:rPr lang="es-UY" sz="2200" dirty="0"/>
              <a:t>En Asamblea Ordinaria o Extraordinaria por proposición del 20% del capital integrado (aunque no esté previsto en el orden del día), luego se designa por mayoría simple de votos.</a:t>
            </a:r>
          </a:p>
          <a:p>
            <a:pPr lvl="1" algn="just">
              <a:buFont typeface="Wingdings" panose="05000000000000000000" pitchFamily="2" charset="2"/>
              <a:buChar char="Ø"/>
            </a:pPr>
            <a:endParaRPr lang="es-UY" sz="2200" dirty="0"/>
          </a:p>
          <a:p>
            <a:pPr lvl="1" algn="just">
              <a:buFont typeface="Wingdings" panose="05000000000000000000" pitchFamily="2" charset="2"/>
              <a:buChar char="Ø"/>
            </a:pPr>
            <a:r>
              <a:rPr lang="es-UY" sz="2200" dirty="0"/>
              <a:t>En cualquier caso deben nombrarse titulares y suplentes.</a:t>
            </a:r>
          </a:p>
          <a:p>
            <a:pPr marL="64008" indent="0">
              <a:buNone/>
            </a:pPr>
            <a:endParaRPr lang="es-VE" dirty="0"/>
          </a:p>
        </p:txBody>
      </p:sp>
    </p:spTree>
    <p:extLst>
      <p:ext uri="{BB962C8B-B14F-4D97-AF65-F5344CB8AC3E}">
        <p14:creationId xmlns:p14="http://schemas.microsoft.com/office/powerpoint/2010/main" val="2347743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052736"/>
            <a:ext cx="8229600" cy="5328592"/>
          </a:xfrm>
        </p:spPr>
        <p:txBody>
          <a:bodyPr>
            <a:normAutofit fontScale="92500"/>
          </a:bodyPr>
          <a:lstStyle/>
          <a:p>
            <a:pPr algn="just">
              <a:buFont typeface="Wingdings" pitchFamily="2" charset="2"/>
              <a:buChar char="Ø"/>
            </a:pPr>
            <a:r>
              <a:rPr lang="es-UY" dirty="0"/>
              <a:t>Cualquier accionista o tercero puede ser integrante del órgano de contralor (iguales requisitos para ser director). </a:t>
            </a:r>
          </a:p>
          <a:p>
            <a:pPr algn="just">
              <a:buFont typeface="Wingdings" pitchFamily="2" charset="2"/>
              <a:buChar char="Ø"/>
            </a:pPr>
            <a:endParaRPr lang="es-UY" dirty="0"/>
          </a:p>
          <a:p>
            <a:pPr algn="just">
              <a:buFont typeface="Wingdings" pitchFamily="2" charset="2"/>
              <a:buChar char="Ø"/>
            </a:pPr>
            <a:r>
              <a:rPr lang="es-UY" dirty="0"/>
              <a:t>Ahora bien, como se trata de un cargo de contralor, deben ser imparciales y por esa razón, no podrán integrar dicho órgano:</a:t>
            </a:r>
          </a:p>
          <a:p>
            <a:pPr lvl="1" algn="just">
              <a:buFont typeface="Wingdings" pitchFamily="2" charset="2"/>
              <a:buChar char="Ø"/>
            </a:pPr>
            <a:r>
              <a:rPr lang="es-UY" dirty="0"/>
              <a:t>Directores o administradores de la SA o de una controlante o controlada.</a:t>
            </a:r>
          </a:p>
          <a:p>
            <a:pPr lvl="1" algn="just">
              <a:buFont typeface="Wingdings" pitchFamily="2" charset="2"/>
              <a:buChar char="Ø"/>
            </a:pPr>
            <a:r>
              <a:rPr lang="es-UY" dirty="0"/>
              <a:t>Gerentes de la SA o de una controlante o controlada.</a:t>
            </a:r>
          </a:p>
          <a:p>
            <a:pPr lvl="1" algn="just">
              <a:buFont typeface="Wingdings" pitchFamily="2" charset="2"/>
              <a:buChar char="Ø"/>
            </a:pPr>
            <a:r>
              <a:rPr lang="es-UY" dirty="0"/>
              <a:t>Empleados de la SA o de una controlante o controlada.</a:t>
            </a:r>
          </a:p>
          <a:p>
            <a:pPr algn="just">
              <a:buFont typeface="Wingdings" pitchFamily="2" charset="2"/>
              <a:buChar char="Ø"/>
            </a:pPr>
            <a:endParaRPr lang="es-UY" dirty="0"/>
          </a:p>
          <a:p>
            <a:pPr algn="just">
              <a:buFont typeface="Wingdings" pitchFamily="2" charset="2"/>
              <a:buChar char="Ø"/>
            </a:pPr>
            <a:r>
              <a:rPr lang="es-UY" dirty="0"/>
              <a:t>Adicionalmente, en las SA abiertas no pueden integrar el órgano de contralor los cónyuges y parientes por consanguinidad en línea recta o colateral hasta el 4° grado y por afinidad hasta el 2° grado, de los administradores.</a:t>
            </a:r>
          </a:p>
          <a:p>
            <a:pPr algn="just">
              <a:buFont typeface="Wingdings" pitchFamily="2" charset="2"/>
              <a:buChar char="Ø"/>
            </a:pPr>
            <a:endParaRPr lang="es-UY" dirty="0"/>
          </a:p>
        </p:txBody>
      </p:sp>
    </p:spTree>
    <p:extLst>
      <p:ext uri="{BB962C8B-B14F-4D97-AF65-F5344CB8AC3E}">
        <p14:creationId xmlns:p14="http://schemas.microsoft.com/office/powerpoint/2010/main" val="307404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052736"/>
            <a:ext cx="8229600" cy="5328592"/>
          </a:xfrm>
        </p:spPr>
        <p:txBody>
          <a:bodyPr>
            <a:normAutofit/>
          </a:bodyPr>
          <a:lstStyle/>
          <a:p>
            <a:pPr algn="just">
              <a:buFont typeface="Wingdings" pitchFamily="2" charset="2"/>
              <a:buChar char="Ø"/>
            </a:pPr>
            <a:r>
              <a:rPr lang="es-UY" dirty="0"/>
              <a:t>Plazo para el ejercicio del cargo: la LSC no establece plazo, la doctrina entiende que corresponde que la misma persona ejerza el cargo durante dos o tres años.</a:t>
            </a:r>
          </a:p>
          <a:p>
            <a:pPr algn="just">
              <a:buFont typeface="Wingdings" pitchFamily="2" charset="2"/>
              <a:buChar char="Ø"/>
            </a:pPr>
            <a:endParaRPr lang="es-UY" dirty="0"/>
          </a:p>
          <a:p>
            <a:pPr algn="just">
              <a:buFont typeface="Wingdings" pitchFamily="2" charset="2"/>
              <a:buChar char="Ø"/>
            </a:pPr>
            <a:r>
              <a:rPr lang="es-UY" dirty="0"/>
              <a:t>El integrante del órgano puede presentar su renuncia:</a:t>
            </a:r>
          </a:p>
          <a:p>
            <a:pPr lvl="1" algn="just">
              <a:buFont typeface="Wingdings" pitchFamily="2" charset="2"/>
              <a:buChar char="Ø"/>
            </a:pPr>
            <a:r>
              <a:rPr lang="es-UY" dirty="0"/>
              <a:t>Si es síndico ante el órgano de administración.</a:t>
            </a:r>
          </a:p>
          <a:p>
            <a:pPr lvl="1" algn="just">
              <a:buFont typeface="Wingdings" pitchFamily="2" charset="2"/>
              <a:buChar char="Ø"/>
            </a:pPr>
            <a:r>
              <a:rPr lang="es-UY" dirty="0"/>
              <a:t>Si es integrante de órgano colegiado, ante la Comisión Fiscal.</a:t>
            </a:r>
          </a:p>
          <a:p>
            <a:pPr lvl="1" algn="just">
              <a:buFont typeface="Wingdings" pitchFamily="2" charset="2"/>
              <a:buChar char="Ø"/>
            </a:pPr>
            <a:r>
              <a:rPr lang="es-UY" dirty="0"/>
              <a:t>Si surge alguna incompatibilidad se debe denunciar de inmediato al órgano de administración.</a:t>
            </a:r>
          </a:p>
          <a:p>
            <a:pPr lvl="1" algn="just">
              <a:buFont typeface="Wingdings" pitchFamily="2" charset="2"/>
              <a:buChar char="Ø"/>
            </a:pPr>
            <a:endParaRPr lang="es-UY" dirty="0"/>
          </a:p>
          <a:p>
            <a:pPr algn="just">
              <a:buFont typeface="Wingdings" pitchFamily="2" charset="2"/>
              <a:buChar char="Ø"/>
            </a:pPr>
            <a:r>
              <a:rPr lang="es-UY" dirty="0"/>
              <a:t>La doctrina analiza y critica la falta de especificación en la LSC sobre una mínima idoneidad con la que deba contar el integrante del órgano de contralor.</a:t>
            </a:r>
          </a:p>
        </p:txBody>
      </p:sp>
    </p:spTree>
    <p:extLst>
      <p:ext uri="{BB962C8B-B14F-4D97-AF65-F5344CB8AC3E}">
        <p14:creationId xmlns:p14="http://schemas.microsoft.com/office/powerpoint/2010/main" val="2949223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6192688"/>
          </a:xfrm>
        </p:spPr>
        <p:txBody>
          <a:bodyPr>
            <a:normAutofit/>
          </a:bodyPr>
          <a:lstStyle/>
          <a:p>
            <a:pPr algn="just">
              <a:buFont typeface="Wingdings" panose="05000000000000000000" pitchFamily="2" charset="2"/>
              <a:buChar char="Ø"/>
            </a:pPr>
            <a:endParaRPr lang="es-UY" sz="2400" dirty="0"/>
          </a:p>
          <a:p>
            <a:pPr marL="406908" indent="-342900" algn="just">
              <a:buFont typeface="Wingdings" pitchFamily="2" charset="2"/>
              <a:buChar char="Ø"/>
            </a:pPr>
            <a:endParaRPr lang="es-UY" dirty="0"/>
          </a:p>
          <a:p>
            <a:pPr marL="406908" indent="-342900" algn="just">
              <a:buFont typeface="Wingdings" pitchFamily="2" charset="2"/>
              <a:buChar char="Ø"/>
            </a:pPr>
            <a:r>
              <a:rPr lang="es-UY" sz="2400" dirty="0"/>
              <a:t>Se aplican normas sobre directorio arts. 387, 388 y 389.</a:t>
            </a:r>
          </a:p>
          <a:p>
            <a:pPr marL="406908" indent="-342900" algn="just">
              <a:buFont typeface="Wingdings" pitchFamily="2" charset="2"/>
              <a:buChar char="Ø"/>
            </a:pPr>
            <a:endParaRPr lang="es-UY" dirty="0"/>
          </a:p>
          <a:p>
            <a:pPr marL="406908" indent="-342900" algn="just">
              <a:buFont typeface="Wingdings" pitchFamily="2" charset="2"/>
              <a:buChar char="Ø"/>
            </a:pPr>
            <a:r>
              <a:rPr lang="es-UY" dirty="0"/>
              <a:t>El cargo debe ser remunerado.</a:t>
            </a:r>
          </a:p>
          <a:p>
            <a:pPr marL="406908" indent="-342900" algn="just">
              <a:buFont typeface="Wingdings" pitchFamily="2" charset="2"/>
              <a:buChar char="Ø"/>
            </a:pPr>
            <a:endParaRPr lang="es-UY" dirty="0"/>
          </a:p>
          <a:p>
            <a:pPr marL="406908" indent="-342900" algn="just">
              <a:buFont typeface="Wingdings" pitchFamily="2" charset="2"/>
              <a:buChar char="Ø"/>
            </a:pPr>
            <a:r>
              <a:rPr lang="es-UY" dirty="0"/>
              <a:t>Competencia:</a:t>
            </a:r>
          </a:p>
          <a:p>
            <a:pPr marL="681228" lvl="1" indent="-342900" algn="just">
              <a:buFont typeface="Wingdings" pitchFamily="2" charset="2"/>
              <a:buChar char="Ø"/>
            </a:pPr>
            <a:r>
              <a:rPr lang="es-UY" dirty="0"/>
              <a:t>Discusión doctrinaria: ¿controla el mérito o la legalidad?</a:t>
            </a:r>
          </a:p>
          <a:p>
            <a:pPr marL="338328" lvl="1" indent="0" algn="just">
              <a:buNone/>
            </a:pPr>
            <a:endParaRPr lang="es-UY" dirty="0"/>
          </a:p>
          <a:p>
            <a:pPr marL="955548" lvl="2" indent="-342900" algn="just">
              <a:buFont typeface="Wingdings" pitchFamily="2" charset="2"/>
              <a:buChar char="Ø"/>
            </a:pPr>
            <a:r>
              <a:rPr lang="es-UY" dirty="0"/>
              <a:t>Para </a:t>
            </a:r>
            <a:r>
              <a:rPr lang="es-UY" dirty="0" err="1"/>
              <a:t>Nuri</a:t>
            </a:r>
            <a:r>
              <a:rPr lang="es-UY" dirty="0"/>
              <a:t> Rodríguez, controla ambas cosas.</a:t>
            </a:r>
          </a:p>
          <a:p>
            <a:pPr marL="955548" lvl="2" indent="-342900" algn="just">
              <a:buFont typeface="Wingdings" pitchFamily="2" charset="2"/>
              <a:buChar char="Ø"/>
            </a:pPr>
            <a:r>
              <a:rPr lang="es-UY" dirty="0"/>
              <a:t>Para Miller, solo legalidad.</a:t>
            </a:r>
          </a:p>
          <a:p>
            <a:pPr marL="338328" lvl="1" indent="0" algn="just">
              <a:buNone/>
            </a:pPr>
            <a:endParaRPr lang="es-UY" dirty="0"/>
          </a:p>
          <a:p>
            <a:pPr marL="64008" indent="0">
              <a:buNone/>
            </a:pPr>
            <a:endParaRPr lang="es-VE" sz="2400" dirty="0"/>
          </a:p>
        </p:txBody>
      </p:sp>
    </p:spTree>
    <p:extLst>
      <p:ext uri="{BB962C8B-B14F-4D97-AF65-F5344CB8AC3E}">
        <p14:creationId xmlns:p14="http://schemas.microsoft.com/office/powerpoint/2010/main" val="2973249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6192688"/>
          </a:xfrm>
        </p:spPr>
        <p:txBody>
          <a:bodyPr>
            <a:normAutofit/>
          </a:bodyPr>
          <a:lstStyle/>
          <a:p>
            <a:pPr algn="just">
              <a:buFont typeface="Wingdings" panose="05000000000000000000" pitchFamily="2" charset="2"/>
              <a:buChar char="Ø"/>
            </a:pPr>
            <a:endParaRPr lang="es-UY" sz="2400" dirty="0"/>
          </a:p>
          <a:p>
            <a:pPr marL="406908" indent="-342900" algn="just">
              <a:buFont typeface="Wingdings" pitchFamily="2" charset="2"/>
              <a:buChar char="Ø"/>
            </a:pPr>
            <a:r>
              <a:rPr lang="es-UY" dirty="0"/>
              <a:t>Enumeración de sus competencias (art. 402 LSC):</a:t>
            </a:r>
          </a:p>
          <a:p>
            <a:pPr marL="681228" lvl="1" indent="-342900" algn="just">
              <a:buFont typeface="Wingdings" pitchFamily="2" charset="2"/>
              <a:buChar char="Ø"/>
            </a:pPr>
            <a:r>
              <a:rPr lang="es-UY" dirty="0"/>
              <a:t>Controla la administración y gestión diaria, vigilando el cumplimiento de la ley.</a:t>
            </a:r>
          </a:p>
          <a:p>
            <a:pPr marL="681228" lvl="1" indent="-342900" algn="just">
              <a:buFont typeface="Wingdings" pitchFamily="2" charset="2"/>
              <a:buChar char="Ø"/>
            </a:pPr>
            <a:r>
              <a:rPr lang="es-UY" dirty="0"/>
              <a:t>Asiste con voz pero sin voto a las Asambleas.</a:t>
            </a:r>
          </a:p>
          <a:p>
            <a:pPr marL="681228" lvl="1" indent="-342900" algn="just">
              <a:buFont typeface="Wingdings" pitchFamily="2" charset="2"/>
              <a:buChar char="Ø"/>
            </a:pPr>
            <a:r>
              <a:rPr lang="es-UY" dirty="0"/>
              <a:t>Accede a todos los libros y documentos de la SA.</a:t>
            </a:r>
          </a:p>
          <a:p>
            <a:pPr marL="681228" lvl="1" indent="-342900" algn="just">
              <a:buFont typeface="Wingdings" pitchFamily="2" charset="2"/>
              <a:buChar char="Ø"/>
            </a:pPr>
            <a:r>
              <a:rPr lang="es-UY" dirty="0"/>
              <a:t>Verifica los EECC y realiza un informe que se considera en la As. Ordinaria.</a:t>
            </a:r>
          </a:p>
          <a:p>
            <a:pPr marL="681228" lvl="1" indent="-342900" algn="just">
              <a:buFont typeface="Wingdings" pitchFamily="2" charset="2"/>
              <a:buChar char="Ø"/>
            </a:pPr>
            <a:r>
              <a:rPr lang="es-UY" dirty="0"/>
              <a:t>Debe atender las denuncias de los accionistas y convocar a asamblea para resolverlas.</a:t>
            </a:r>
          </a:p>
          <a:p>
            <a:pPr marL="681228" lvl="1" indent="-342900" algn="just">
              <a:buFont typeface="Wingdings" pitchFamily="2" charset="2"/>
              <a:buChar char="Ø"/>
            </a:pPr>
            <a:r>
              <a:rPr lang="es-UY" dirty="0"/>
              <a:t>Tiene facultades para convocar a asambleas (ordinarias si el administrador no lo hace; extraordinarias cuando lo estime pertinente).</a:t>
            </a:r>
          </a:p>
          <a:p>
            <a:pPr marL="681228" lvl="1" indent="-342900" algn="just">
              <a:buFont typeface="Wingdings" pitchFamily="2" charset="2"/>
              <a:buChar char="Ø"/>
            </a:pPr>
            <a:r>
              <a:rPr lang="es-UY" dirty="0"/>
              <a:t>Otorga información sobre su competencia a los accionistas que representen el 5% del KI si así lo solicitaren.</a:t>
            </a:r>
          </a:p>
          <a:p>
            <a:pPr marL="681228" lvl="1" indent="-342900" algn="just">
              <a:buFont typeface="Wingdings" pitchFamily="2" charset="2"/>
              <a:buChar char="Ø"/>
            </a:pPr>
            <a:r>
              <a:rPr lang="es-UY" dirty="0"/>
              <a:t>Dictamina sobre proyectos de modificación del estatuto.</a:t>
            </a:r>
          </a:p>
          <a:p>
            <a:pPr marL="681228" lvl="1" indent="-342900" algn="just">
              <a:buFont typeface="Wingdings" pitchFamily="2" charset="2"/>
              <a:buChar char="Ø"/>
            </a:pPr>
            <a:r>
              <a:rPr lang="es-UY" dirty="0"/>
              <a:t>Fiscaliza la tareas del liquidador en caso de corresponder.</a:t>
            </a:r>
          </a:p>
          <a:p>
            <a:pPr marL="681228" lvl="1" indent="-342900" algn="just">
              <a:buFont typeface="Wingdings" pitchFamily="2" charset="2"/>
              <a:buChar char="Ø"/>
            </a:pPr>
            <a:endParaRPr lang="es-UY" dirty="0"/>
          </a:p>
          <a:p>
            <a:pPr marL="64008" indent="0">
              <a:buNone/>
            </a:pPr>
            <a:endParaRPr lang="es-VE" sz="2400" dirty="0"/>
          </a:p>
        </p:txBody>
      </p:sp>
    </p:spTree>
    <p:extLst>
      <p:ext uri="{BB962C8B-B14F-4D97-AF65-F5344CB8AC3E}">
        <p14:creationId xmlns:p14="http://schemas.microsoft.com/office/powerpoint/2010/main" val="33608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8424936" cy="5256584"/>
          </a:xfrm>
        </p:spPr>
        <p:txBody>
          <a:bodyPr>
            <a:normAutofit fontScale="92500" lnSpcReduction="20000"/>
          </a:bodyPr>
          <a:lstStyle/>
          <a:p>
            <a:pPr marL="681228" lvl="1" indent="-342900" algn="just">
              <a:buFont typeface="Wingdings" pitchFamily="2" charset="2"/>
              <a:buChar char="Ø"/>
            </a:pPr>
            <a:endParaRPr lang="es-UY" dirty="0"/>
          </a:p>
          <a:p>
            <a:pPr marL="406908" indent="-342900" algn="just">
              <a:buFont typeface="Wingdings" pitchFamily="2" charset="2"/>
              <a:buChar char="Ø"/>
            </a:pPr>
            <a:r>
              <a:rPr lang="es-UY" dirty="0"/>
              <a:t>Debe cumplir con los parámetros de debida diligencia y del buen hombre de negocios en el desempeño de sus funciones (art. 406). En relación a la responsabilidad se aplican las normas sobre órgano de administración.</a:t>
            </a:r>
          </a:p>
          <a:p>
            <a:pPr marL="406908" indent="-342900" algn="just">
              <a:buFont typeface="Wingdings" pitchFamily="2" charset="2"/>
              <a:buChar char="Ø"/>
            </a:pPr>
            <a:endParaRPr lang="es-UY" dirty="0"/>
          </a:p>
          <a:p>
            <a:pPr marL="406908" indent="-342900" algn="just">
              <a:buFont typeface="Wingdings" pitchFamily="2" charset="2"/>
              <a:buChar char="Ø"/>
            </a:pPr>
            <a:r>
              <a:rPr lang="es-UY" dirty="0"/>
              <a:t>Es responsable por el incumplimiento de sus funciones y la veracidad de sus informes, los miembros del órgano de contralor responden solidariamente.</a:t>
            </a:r>
          </a:p>
          <a:p>
            <a:pPr marL="406908" indent="-342900" algn="just">
              <a:buFont typeface="Wingdings" pitchFamily="2" charset="2"/>
              <a:buChar char="Ø"/>
            </a:pPr>
            <a:endParaRPr lang="es-UY" dirty="0"/>
          </a:p>
          <a:p>
            <a:pPr marL="406908" indent="-342900" algn="just">
              <a:buFont typeface="Wingdings" pitchFamily="2" charset="2"/>
              <a:buChar char="Ø"/>
            </a:pPr>
            <a:r>
              <a:rPr lang="es-UY" dirty="0"/>
              <a:t>Sanciones especiales: será separado de su cargo el miembro del órgano de contralor que en el período de un año y sin causa justificada:</a:t>
            </a:r>
          </a:p>
          <a:p>
            <a:pPr marL="681228" lvl="1" indent="-342900" algn="just">
              <a:buFont typeface="Wingdings" pitchFamily="2" charset="2"/>
              <a:buChar char="Ø"/>
            </a:pPr>
            <a:r>
              <a:rPr lang="es-UY" dirty="0"/>
              <a:t>No concurra a asambleas.</a:t>
            </a:r>
          </a:p>
          <a:p>
            <a:pPr marL="681228" lvl="1" indent="-342900" algn="just">
              <a:buFont typeface="Wingdings" pitchFamily="2" charset="2"/>
              <a:buChar char="Ø"/>
            </a:pPr>
            <a:r>
              <a:rPr lang="es-UY" dirty="0"/>
              <a:t>Concurra a menos de 1/3 de las sesiones de la Comisión Fiscal.</a:t>
            </a:r>
          </a:p>
          <a:p>
            <a:pPr marL="681228" lvl="1" indent="-342900" algn="just">
              <a:buFont typeface="Wingdings" pitchFamily="2" charset="2"/>
              <a:buChar char="Ø"/>
            </a:pPr>
            <a:r>
              <a:rPr lang="es-UY" dirty="0"/>
              <a:t>Concurra a menos de 1/3 de las reuniones del órgano de administración.</a:t>
            </a:r>
          </a:p>
          <a:p>
            <a:pPr>
              <a:buFont typeface="Wingdings" panose="05000000000000000000" pitchFamily="2" charset="2"/>
              <a:buChar char="Ø"/>
            </a:pPr>
            <a:endParaRPr lang="es-UY" sz="2400" dirty="0"/>
          </a:p>
          <a:p>
            <a:pPr>
              <a:buFont typeface="Wingdings" panose="05000000000000000000" pitchFamily="2" charset="2"/>
              <a:buChar char="Ø"/>
            </a:pPr>
            <a:endParaRPr lang="es-UY" sz="2400" dirty="0"/>
          </a:p>
          <a:p>
            <a:pPr marL="64008" indent="0">
              <a:buNone/>
            </a:pPr>
            <a:endParaRPr lang="es-UY" sz="2400" dirty="0"/>
          </a:p>
        </p:txBody>
      </p:sp>
    </p:spTree>
    <p:extLst>
      <p:ext uri="{BB962C8B-B14F-4D97-AF65-F5344CB8AC3E}">
        <p14:creationId xmlns:p14="http://schemas.microsoft.com/office/powerpoint/2010/main" val="11026136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1333</TotalTime>
  <Words>1426</Words>
  <Application>Microsoft Office PowerPoint</Application>
  <PresentationFormat>Presentación en pantalla (4:3)</PresentationFormat>
  <Paragraphs>128</Paragraphs>
  <Slides>17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17</vt:i4>
      </vt:variant>
    </vt:vector>
  </HeadingPairs>
  <TitlesOfParts>
    <vt:vector size="21" baseType="lpstr">
      <vt:lpstr>Arial</vt:lpstr>
      <vt:lpstr>Calibri</vt:lpstr>
      <vt:lpstr>Wingdings</vt:lpstr>
      <vt:lpstr>Claridad</vt:lpstr>
      <vt:lpstr>                                             FISCALIZACIÓN DE SOCIEDADES ANÓNIMAS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CALIFICACIÓN DEL CONCURSO</dc:title>
  <dc:creator>Virginia</dc:creator>
  <cp:lastModifiedBy>Virginia Machado Martinez</cp:lastModifiedBy>
  <cp:revision>119</cp:revision>
  <dcterms:created xsi:type="dcterms:W3CDTF">2017-06-07T22:24:11Z</dcterms:created>
  <dcterms:modified xsi:type="dcterms:W3CDTF">2025-10-11T15:07:54Z</dcterms:modified>
</cp:coreProperties>
</file>