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7" r:id="rId2"/>
    <p:sldId id="258" r:id="rId3"/>
    <p:sldId id="259" r:id="rId4"/>
    <p:sldId id="260" r:id="rId5"/>
    <p:sldId id="261" r:id="rId6"/>
    <p:sldId id="285" r:id="rId7"/>
    <p:sldId id="262" r:id="rId8"/>
    <p:sldId id="286" r:id="rId9"/>
    <p:sldId id="288" r:id="rId10"/>
    <p:sldId id="287" r:id="rId11"/>
    <p:sldId id="289" r:id="rId12"/>
    <p:sldId id="290" r:id="rId13"/>
    <p:sldId id="263" r:id="rId14"/>
    <p:sldId id="284" r:id="rId15"/>
    <p:sldId id="264" r:id="rId16"/>
    <p:sldId id="265" r:id="rId17"/>
    <p:sldId id="291" r:id="rId18"/>
    <p:sldId id="293" r:id="rId19"/>
    <p:sldId id="268" r:id="rId20"/>
    <p:sldId id="269" r:id="rId21"/>
    <p:sldId id="270" r:id="rId22"/>
    <p:sldId id="275" r:id="rId23"/>
    <p:sldId id="271" r:id="rId24"/>
    <p:sldId id="276" r:id="rId25"/>
    <p:sldId id="266" r:id="rId26"/>
    <p:sldId id="292" r:id="rId27"/>
    <p:sldId id="280" r:id="rId28"/>
    <p:sldId id="272" r:id="rId29"/>
    <p:sldId id="277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12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12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8138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6864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3874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2973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UY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974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9573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5680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6854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30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579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2752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399A21-7158-43EF-B0B4-3B69C987BD3B}" type="datetimeFigureOut">
              <a:rPr lang="es-UY" smtClean="0"/>
              <a:t>28/10/2025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UY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611EC9A-D082-45F1-BE27-92CDE3A0C85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470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cepal.org/server/api/core/bitstreams/604a0b86-7e19-41a5-b4e7-49d823f91707/content" TargetMode="External"/><Relationship Id="rId2" Type="http://schemas.openxmlformats.org/officeDocument/2006/relationships/hyperlink" Target="https://repositorio.cepal.org/server/api/core/bitstreams/e2ec4eec-36e1-4e02-b1ad-2503ce450c76/cont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nzQZ5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w.com/es/los-trabajadores-cuestionan-el-acuerdo-ue-mercosur/a-7440688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acioncarolina.es/wp-content/uploads/2023/06/DT_FC_1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9xanSb9e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E8370-C8C4-8C4E-B02A-138FB04D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198919"/>
            <a:ext cx="9281160" cy="3520440"/>
          </a:xfrm>
          <a:solidFill>
            <a:schemeClr val="accent2"/>
          </a:solidFill>
          <a:ln w="190500" cmpd="thinThick">
            <a:solidFill>
              <a:schemeClr val="accent2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/>
            <a:r>
              <a:rPr lang="en-US" sz="3600" kern="1200" cap="all" spc="20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Acuerdo </a:t>
            </a:r>
            <a:br>
              <a:rPr lang="en-US" sz="3600" kern="1200" cap="all" spc="200" baseline="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kern="1200" cap="all" spc="200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MERCOSUR – Unión Europea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93E059-6F82-9B4A-97CC-0C2195C0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925" y="4368817"/>
            <a:ext cx="6801612" cy="181013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26 </a:t>
            </a:r>
            <a:r>
              <a:rPr lang="en-US" sz="3200" dirty="0" err="1">
                <a:solidFill>
                  <a:schemeClr val="tx1"/>
                </a:solidFill>
              </a:rPr>
              <a:t>años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negociación</a:t>
            </a:r>
            <a:r>
              <a:rPr lang="en-US" sz="3200" dirty="0">
                <a:solidFill>
                  <a:schemeClr val="tx1"/>
                </a:solidFill>
              </a:rPr>
              <a:t> y </a:t>
            </a:r>
            <a:r>
              <a:rPr lang="en-US" sz="3200" dirty="0" err="1">
                <a:solidFill>
                  <a:schemeClr val="tx1"/>
                </a:solidFill>
              </a:rPr>
              <a:t>contando</a:t>
            </a:r>
            <a:r>
              <a:rPr lang="en-US" sz="3200" dirty="0">
                <a:solidFill>
                  <a:schemeClr val="tx1"/>
                </a:solidFill>
              </a:rPr>
              <a:t>… </a:t>
            </a: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Lic. Viviana Barreto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DBA0E6-70D8-4E65-AFAE-9610B52495C0}"/>
              </a:ext>
            </a:extLst>
          </p:cNvPr>
          <p:cNvSpPr txBox="1"/>
          <p:nvPr/>
        </p:nvSpPr>
        <p:spPr>
          <a:xfrm>
            <a:off x="9355015" y="6488668"/>
            <a:ext cx="29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22 de octubre de 2025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5517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CDB9EF0-0ED2-40FA-B424-E899BC9A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9" y="1924978"/>
            <a:ext cx="2953532" cy="1661362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42A2492-0B4A-4E92-ABC7-5FFB87205AC2}"/>
              </a:ext>
            </a:extLst>
          </p:cNvPr>
          <p:cNvSpPr txBox="1">
            <a:spLocks/>
          </p:cNvSpPr>
          <p:nvPr/>
        </p:nvSpPr>
        <p:spPr>
          <a:xfrm>
            <a:off x="1061758" y="486447"/>
            <a:ext cx="7841111" cy="118872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¿Última ronda de negociación?</a:t>
            </a:r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56F101-C203-4F90-B1D0-1E72D3C2F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12" y="4617033"/>
            <a:ext cx="3452003" cy="19331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0AC662-B58E-4898-A0B7-D730B9470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0" y="4557351"/>
            <a:ext cx="3304255" cy="20333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2D2370-0A69-4844-803C-B1DF54206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70" y="1240669"/>
            <a:ext cx="2371790" cy="35641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3D2FE7F-AD2F-4B6B-A8A6-6D146D0D4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91" y="1675167"/>
            <a:ext cx="5231751" cy="294186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414F3E-9F71-42C5-BBA1-D4C75191C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8" y="3586340"/>
            <a:ext cx="2913032" cy="19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6A52A-58A8-4B3A-B5D8-67DC3AFA46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Firma de diciembre de 2024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F305C5-CE07-429B-BF5B-DBCDFC0A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El 6 de diciembre de 2024 se anuncia la firma del Tratado de libre comercio. </a:t>
            </a:r>
          </a:p>
          <a:p>
            <a:r>
              <a:rPr lang="es-ES" sz="2400" b="1" dirty="0"/>
              <a:t>Factores determinantes </a:t>
            </a:r>
            <a:r>
              <a:rPr lang="es-ES" sz="2400" dirty="0"/>
              <a:t>para la firma: </a:t>
            </a:r>
          </a:p>
          <a:p>
            <a:pPr marL="0" indent="0">
              <a:buNone/>
            </a:pPr>
            <a:r>
              <a:rPr lang="es-ES" sz="2400" dirty="0"/>
              <a:t>	- Recrudecimiento de la guerra comercial y defensa del orden de 	comercio reglado. </a:t>
            </a:r>
          </a:p>
          <a:p>
            <a:pPr marL="0" indent="0">
              <a:buNone/>
            </a:pPr>
            <a:r>
              <a:rPr lang="es-ES" sz="2400" dirty="0"/>
              <a:t>	- Disputa de liderazgo chino en AL. </a:t>
            </a:r>
          </a:p>
          <a:p>
            <a:pPr marL="0" indent="0">
              <a:buNone/>
            </a:pPr>
            <a:r>
              <a:rPr lang="es-ES" sz="2400" dirty="0"/>
              <a:t>	- Reafirmación del liderazgo de Brasil en la región y credibilidad 	internacional del bloque. </a:t>
            </a:r>
          </a:p>
          <a:p>
            <a:pPr marL="0" indent="0">
              <a:buNone/>
            </a:pPr>
            <a:r>
              <a:rPr lang="es-ES" sz="2400" dirty="0"/>
              <a:t>	- Factor de cohesión regional.  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90817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6049-D3E0-483E-885E-497E4345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/>
              <a:t>Acuerdos de Asociación: (i) Capítulo de comercio y (</a:t>
            </a:r>
            <a:r>
              <a:rPr lang="es-ES" sz="2800" dirty="0" err="1"/>
              <a:t>ii</a:t>
            </a:r>
            <a:r>
              <a:rPr lang="es-ES" sz="2800" dirty="0"/>
              <a:t>) capítulos de cooperación y diálogo político. </a:t>
            </a:r>
          </a:p>
          <a:p>
            <a:r>
              <a:rPr lang="es-ES" sz="2800" dirty="0"/>
              <a:t>Acuerdo Mixto. </a:t>
            </a:r>
          </a:p>
          <a:p>
            <a:r>
              <a:rPr lang="es-ES" sz="2800" dirty="0"/>
              <a:t>División (</a:t>
            </a:r>
            <a:r>
              <a:rPr lang="es-ES" sz="2800" i="1" dirty="0"/>
              <a:t>Split</a:t>
            </a:r>
            <a:r>
              <a:rPr lang="es-ES" sz="2800" dirty="0"/>
              <a:t>) de esas dos partes para trámite más rápido en la UE: </a:t>
            </a:r>
          </a:p>
          <a:p>
            <a:pPr marL="457200" lvl="1" indent="0">
              <a:buNone/>
            </a:pPr>
            <a:endParaRPr lang="es-ES" sz="2400" dirty="0"/>
          </a:p>
          <a:p>
            <a:pPr marL="971550" lvl="1" indent="-514350">
              <a:buAutoNum type="romanLcParenBoth"/>
            </a:pPr>
            <a:r>
              <a:rPr lang="es-ES" sz="2400" b="1" dirty="0"/>
              <a:t>Acuerdo interino de Comercio. </a:t>
            </a:r>
            <a:r>
              <a:rPr lang="es-ES" sz="2400" dirty="0"/>
              <a:t>Trámite comunitario. Aprobación por parte del Consejo Europeo (15 de 27 países, que representen el 65% de la población de la UE) y el Parlamento Europeo (mayoría simple de 720 europarlamentarios).</a:t>
            </a:r>
          </a:p>
          <a:p>
            <a:pPr marL="971550" lvl="1" indent="-514350">
              <a:buAutoNum type="romanLcParenBoth"/>
            </a:pPr>
            <a:r>
              <a:rPr lang="es-ES" sz="2400" b="1" dirty="0"/>
              <a:t>Acuerdo de Asociación. </a:t>
            </a:r>
            <a:r>
              <a:rPr lang="es-ES" sz="2400" dirty="0"/>
              <a:t>Aprobado por cada Parlamento nacional de los estados de la UE. Entra en vigencia cuando todos lo aprueben.  </a:t>
            </a:r>
            <a:endParaRPr lang="es-UY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DA68687-69EF-4590-8C12-63ACADEC008E}"/>
              </a:ext>
            </a:extLst>
          </p:cNvPr>
          <p:cNvSpPr txBox="1">
            <a:spLocks/>
          </p:cNvSpPr>
          <p:nvPr/>
        </p:nvSpPr>
        <p:spPr>
          <a:xfrm>
            <a:off x="2046497" y="358023"/>
            <a:ext cx="7729728" cy="118872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/>
              <a:t>¿Qué se </a:t>
            </a:r>
            <a:r>
              <a:rPr lang="es-UY"/>
              <a:t>firma?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3338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03065-2F19-C846-BC63-2A30C7C8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66" y="454738"/>
            <a:ext cx="7932771" cy="118872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UY" dirty="0"/>
              <a:t>Alcance del acuerdo. 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67BCD-28A2-384B-9724-B9D5D4C3E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1821737"/>
            <a:ext cx="9944100" cy="45815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b="1" dirty="0"/>
              <a:t>UE liberalizará 95% de sus importaciones </a:t>
            </a:r>
            <a:r>
              <a:rPr lang="es-UY" sz="2400" dirty="0"/>
              <a:t>a MERCOSUR (sectores agrícolas sensibles a partir de cuotas: carnes, azúcar, etanol, arroz, miel, maíz, queso y leche)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b="1" dirty="0"/>
              <a:t>MCS liberalizará 91% de sus importaciones </a:t>
            </a:r>
            <a:r>
              <a:rPr lang="es-UY" sz="2400" dirty="0"/>
              <a:t>a la UE.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dirty="0"/>
              <a:t>Contempla asimetrías en los plazos de liberalización: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UY" sz="2400" dirty="0"/>
              <a:t>	UE liberaliza de inmediato 72% de comercio y el 90% entre 4 y 8 	años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UY" sz="2400" dirty="0"/>
              <a:t>	MCS liberaliza 15% de comercio de inmediato, 30% entre  4 y 8 	años, 70% a los 10 años.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Acceso a  mercado para productos del MERCOSUR no cambió sustancialmente desde 2004.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UY" sz="2400" dirty="0"/>
          </a:p>
          <a:p>
            <a:endParaRPr lang="es-ES_tradnl" sz="500" dirty="0"/>
          </a:p>
        </p:txBody>
      </p:sp>
    </p:spTree>
    <p:extLst>
      <p:ext uri="{BB962C8B-B14F-4D97-AF65-F5344CB8AC3E}">
        <p14:creationId xmlns:p14="http://schemas.microsoft.com/office/powerpoint/2010/main" val="160527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D1B7E8C-00AA-4EA7-91BA-E976D4E8F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161069"/>
              </p:ext>
            </p:extLst>
          </p:nvPr>
        </p:nvGraphicFramePr>
        <p:xfrm>
          <a:off x="1276390" y="450939"/>
          <a:ext cx="3572759" cy="34030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51051">
                  <a:extLst>
                    <a:ext uri="{9D8B030D-6E8A-4147-A177-3AD203B41FA5}">
                      <a16:colId xmlns:a16="http://schemas.microsoft.com/office/drawing/2014/main" val="505200279"/>
                    </a:ext>
                  </a:extLst>
                </a:gridCol>
                <a:gridCol w="1060854">
                  <a:extLst>
                    <a:ext uri="{9D8B030D-6E8A-4147-A177-3AD203B41FA5}">
                      <a16:colId xmlns:a16="http://schemas.microsoft.com/office/drawing/2014/main" val="4100563694"/>
                    </a:ext>
                  </a:extLst>
                </a:gridCol>
                <a:gridCol w="1060854">
                  <a:extLst>
                    <a:ext uri="{9D8B030D-6E8A-4147-A177-3AD203B41FA5}">
                      <a16:colId xmlns:a16="http://schemas.microsoft.com/office/drawing/2014/main" val="1869731992"/>
                    </a:ext>
                  </a:extLst>
                </a:gridCol>
              </a:tblGrid>
              <a:tr h="3702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Exportaciones por destino </a:t>
                      </a:r>
                      <a:endParaRPr lang="es-UY" sz="16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13515"/>
                  </a:ext>
                </a:extLst>
              </a:tr>
              <a:tr h="3803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UY" sz="1000" b="1" i="1" u="none" strike="noStrike" dirty="0">
                          <a:effectLst/>
                        </a:rPr>
                        <a:t>2023, en millones de USD corrientes y porcentajes</a:t>
                      </a:r>
                      <a:endParaRPr lang="es-UY" sz="1000" b="1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69228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 dirty="0">
                          <a:effectLst/>
                        </a:rPr>
                        <a:t>Intra bloque 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50.532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400" b="1" u="none" strike="noStrike" dirty="0">
                          <a:effectLst/>
                        </a:rPr>
                        <a:t>11,46%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9903194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>
                          <a:effectLst/>
                        </a:rPr>
                        <a:t>Resto LAC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47908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10,87%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6460963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 dirty="0">
                          <a:effectLst/>
                        </a:rPr>
                        <a:t>Asia</a:t>
                      </a:r>
                      <a:r>
                        <a:rPr lang="es-UY" sz="1400" u="none" strike="noStrike" dirty="0">
                          <a:effectLst/>
                        </a:rPr>
                        <a:t> 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194030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400" b="1" u="none" strike="noStrike" dirty="0">
                          <a:effectLst/>
                        </a:rPr>
                        <a:t>44,01%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0833555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400" b="1" u="none" strike="noStrike" dirty="0">
                          <a:effectLst/>
                        </a:rPr>
                        <a:t>Europa</a:t>
                      </a:r>
                      <a:r>
                        <a:rPr lang="es-UY" sz="1400" u="none" strike="noStrike" dirty="0">
                          <a:effectLst/>
                        </a:rPr>
                        <a:t> 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66792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400" b="1" u="none" strike="noStrike" dirty="0">
                          <a:effectLst/>
                        </a:rPr>
                        <a:t>15,15%</a:t>
                      </a:r>
                      <a:endParaRPr lang="es-UY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8331064"/>
                  </a:ext>
                </a:extLst>
              </a:tr>
              <a:tr h="370230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>
                          <a:effectLst/>
                        </a:rPr>
                        <a:t>América del Norte 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50248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11,4%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5721014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>
                          <a:effectLst/>
                        </a:rPr>
                        <a:t>R del Mundo </a:t>
                      </a:r>
                      <a:endParaRPr lang="es-UY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31410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7,12%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9240916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l" fontAlgn="b"/>
                      <a:r>
                        <a:rPr lang="es-UY" sz="1100" u="none" strike="noStrike" dirty="0">
                          <a:effectLst/>
                        </a:rPr>
                        <a:t>Total 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440919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UY" sz="1100" u="none" strike="noStrike" dirty="0">
                          <a:effectLst/>
                        </a:rPr>
                        <a:t>100%</a:t>
                      </a:r>
                      <a:endParaRPr lang="es-UY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6393132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538F904-8C1C-4C51-91BF-D6846909A7AB}"/>
              </a:ext>
            </a:extLst>
          </p:cNvPr>
          <p:cNvSpPr txBox="1"/>
          <p:nvPr/>
        </p:nvSpPr>
        <p:spPr>
          <a:xfrm>
            <a:off x="944880" y="4055757"/>
            <a:ext cx="537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Fuente: elaborado con base a datos del </a:t>
            </a:r>
            <a:r>
              <a:rPr lang="es-ES" sz="2000" dirty="0">
                <a:hlinkClick r:id="rId2"/>
              </a:rPr>
              <a:t>Boletín de Comercio Exterior del Mercosur No 7, CEPAL (2024)</a:t>
            </a:r>
            <a:r>
              <a:rPr lang="es-ES" sz="2000" dirty="0">
                <a:hlinkClick r:id="rId3"/>
              </a:rPr>
              <a:t> </a:t>
            </a:r>
            <a:endParaRPr lang="es-UY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376EA6-8B83-42AB-A2B5-E8D2C26AB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98" y="298768"/>
            <a:ext cx="4938322" cy="613164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710129F-B80F-4E77-ADF1-653AF2B834C1}"/>
              </a:ext>
            </a:extLst>
          </p:cNvPr>
          <p:cNvSpPr/>
          <p:nvPr/>
        </p:nvSpPr>
        <p:spPr>
          <a:xfrm>
            <a:off x="419100" y="5289251"/>
            <a:ext cx="590324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10000"/>
                  </a:schemeClr>
                </a:solidFill>
                <a:latin typeface="Corbel" panose="020B0503020204020204" pitchFamily="34" charset="0"/>
                <a:cs typeface="Calibri" pitchFamily="34" charset="0"/>
              </a:rPr>
              <a:t>Contenido del comercio del MERCOSUR con UE: el 81,3% de las exportaciones de Mercosur a UE son productos primarios. El 86,6% de las importaciones son productos manufacturados.  </a:t>
            </a:r>
          </a:p>
        </p:txBody>
      </p:sp>
    </p:spTree>
    <p:extLst>
      <p:ext uri="{BB962C8B-B14F-4D97-AF65-F5344CB8AC3E}">
        <p14:creationId xmlns:p14="http://schemas.microsoft.com/office/powerpoint/2010/main" val="272623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EDEA36-DD9C-D740-BEC0-A5A0E042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0842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Contenidos: comercio de bienes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CD1FAC-DB58-204A-BC22-1A8E9CE3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93" y="1987063"/>
            <a:ext cx="10521246" cy="4870938"/>
          </a:xfrm>
        </p:spPr>
        <p:txBody>
          <a:bodyPr>
            <a:normAutofit/>
          </a:bodyPr>
          <a:lstStyle/>
          <a:p>
            <a:r>
              <a:rPr lang="es-ES_tradnl" sz="2800" dirty="0"/>
              <a:t>Comercio agrícola: </a:t>
            </a:r>
          </a:p>
          <a:p>
            <a:pPr marL="0" indent="0">
              <a:buNone/>
            </a:pPr>
            <a:r>
              <a:rPr lang="es-ES_tradnl" sz="2800" dirty="0"/>
              <a:t>CARNE: </a:t>
            </a:r>
            <a:r>
              <a:rPr lang="es-UY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99.000 toneladas con arancel </a:t>
            </a:r>
            <a:r>
              <a:rPr lang="es-UY" dirty="0" err="1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intracuota</a:t>
            </a:r>
            <a:r>
              <a:rPr lang="es-UY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del 7.5% y arancel cero para cuota Hilton (10mil toneladas carne alta calidad). </a:t>
            </a:r>
            <a:r>
              <a:rPr lang="es-ES_tradnl" sz="2800" dirty="0"/>
              <a:t>No hay información sobre su distribución dentro de MERCOSUR. </a:t>
            </a:r>
          </a:p>
          <a:p>
            <a:pPr marL="0" indent="0">
              <a:buNone/>
            </a:pPr>
            <a:r>
              <a:rPr lang="es-ES_tradnl" sz="2800" dirty="0"/>
              <a:t>LÁCTEOS: </a:t>
            </a:r>
            <a:r>
              <a:rPr lang="es-UY" sz="2800" dirty="0"/>
              <a:t> ambas regiones se otorgan de forma recíproca cuotas de acceso a leche en polvo (10.000 toneladas), fórmula infantil (5.000 toneladas) y quesos (30.000 toneladas).</a:t>
            </a:r>
          </a:p>
          <a:p>
            <a:pPr marL="0" indent="0">
              <a:buNone/>
            </a:pPr>
            <a:r>
              <a:rPr lang="es-UY" sz="2800" dirty="0"/>
              <a:t>ARROZ: posibilidades de acceso para Uruguay de 60.000 toneladas libre de aranceles. </a:t>
            </a:r>
          </a:p>
          <a:p>
            <a:pPr marL="0" indent="0">
              <a:buNone/>
            </a:pPr>
            <a:r>
              <a:rPr lang="es-UY" sz="2800" dirty="0"/>
              <a:t>MIEL: acceso de 45.000 toneladas libre de aranceles (paga 17%).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61997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53A280D-33E0-2247-A794-4D1AEB286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7017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Contenidos: comercio de bienes I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BEBAC-891C-C04B-94D7-A48D4674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2095501"/>
            <a:ext cx="9855868" cy="5057774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/>
              <a:t>Bienes industriales: no existe cláusula de “desarrollo industrial” en favor de MERCOSUR.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s-ES_tradnl" sz="2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ES_tradnl" sz="2800" dirty="0"/>
              <a:t>AUTOMOTRIZ: negociación especial de Brasil.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s-ES_tradnl" sz="2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UY" sz="2400" i="1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Automóviles a combustión interna</a:t>
            </a: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: liberalización total en 15 años.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UY" sz="2400" i="1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Automóviles eléctricos e híbridos</a:t>
            </a: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: liberalización total en 18 años.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UY" sz="2400" i="1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Vehículos a hidrógeno y nuevas tecnologías</a:t>
            </a: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: liberalización total de 25 y 30 años respectivamente.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s-UY" sz="2400" dirty="0">
              <a:solidFill>
                <a:schemeClr val="tx1">
                  <a:lumMod val="10000"/>
                </a:schemeClr>
              </a:solidFill>
              <a:latin typeface="+mj-lt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Mecanismo de salvaguarda específico activado con la existencia de perjuicio (no necesariamente grave). Medias topeadas por máximo 5 años.</a:t>
            </a:r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434252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EA57B1-6EE5-40E1-9C55-F84CBE2EB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+mj-lt"/>
              </a:rPr>
              <a:t>Trato especial a Paraguay: </a:t>
            </a:r>
          </a:p>
          <a:p>
            <a:pPr marL="0" indent="0">
              <a:buNone/>
            </a:pPr>
            <a:r>
              <a:rPr lang="es-UY" sz="32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Recibe una cuota adicional de 1500 toneladas de carne porcina y 50 mil toneladas de biodiesel por su condición de país en desarrollo sin acceso al mar. </a:t>
            </a:r>
          </a:p>
          <a:p>
            <a:endParaRPr lang="es-UY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83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281CC1-9DB5-4309-99E0-0C208E4808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Eliminación o restricción de derechos a las exportaciones.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15720-B52A-4CB3-AD34-769461970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UY" sz="28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Argentina: Lista con períodos para la eliminación (incluye soja y derivados, harinas de trigo, minerales e hidrocarburos, cueros, corcho, papel o cartón, acero, productos químicos, entre otros)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UY" sz="28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Uruguay: para cueros.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s-UY" sz="2800" dirty="0">
                <a:solidFill>
                  <a:schemeClr val="tx1">
                    <a:lumMod val="10000"/>
                  </a:schemeClr>
                </a:solidFill>
                <a:latin typeface="+mj-lt"/>
                <a:cs typeface="Calibri" pitchFamily="34" charset="0"/>
              </a:rPr>
              <a:t>Brasil: se permite aplicación de derechos (impuestos/retenciones) a exportaciones de minerales y tierras raras, con límite de 25% y tratamiento preferencial para las exportaciones a la UE frente a terceros destinos. </a:t>
            </a:r>
          </a:p>
          <a:p>
            <a:endParaRPr lang="es-UY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42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72FA8FB-2461-4DD3-94A9-C9637F51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37" y="180067"/>
            <a:ext cx="5329888" cy="2522721"/>
          </a:xfrm>
          <a:solidFill>
            <a:schemeClr val="accent2"/>
          </a:solidFill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100" b="1" dirty="0"/>
              <a:t>Impactos potenciales del </a:t>
            </a:r>
            <a:r>
              <a:rPr lang="en-US" sz="3100" b="1" dirty="0" err="1"/>
              <a:t>acuerdo</a:t>
            </a:r>
            <a:r>
              <a:rPr lang="en-US" sz="3100" b="1" dirty="0"/>
              <a:t> </a:t>
            </a:r>
            <a:br>
              <a:rPr lang="en-US" sz="3100" b="1" dirty="0"/>
            </a:br>
            <a:r>
              <a:rPr lang="en-US" sz="3100" b="1" i="1" dirty="0"/>
              <a:t>LSE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E78BDB4-7632-4FBD-8D64-21BE8EACD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420" y="2702788"/>
            <a:ext cx="2587055" cy="3581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7D71AC-1D9F-463A-B26F-95E1D0AE25DA}"/>
              </a:ext>
            </a:extLst>
          </p:cNvPr>
          <p:cNvSpPr txBox="1"/>
          <p:nvPr/>
        </p:nvSpPr>
        <p:spPr>
          <a:xfrm>
            <a:off x="902637" y="6322226"/>
            <a:ext cx="471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Disponible en: </a:t>
            </a:r>
            <a:r>
              <a:rPr lang="es-ES" sz="1400" dirty="0">
                <a:hlinkClick r:id="rId3"/>
              </a:rPr>
              <a:t>https://shorturl.at/nzQZ5</a:t>
            </a:r>
            <a:endParaRPr lang="es-UY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AF4D08-3D59-46BF-9127-B4019F0F9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57" y="1475694"/>
            <a:ext cx="7698743" cy="39066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6EC619-28F2-4D67-86AD-A05EDA128B45}"/>
              </a:ext>
            </a:extLst>
          </p:cNvPr>
          <p:cNvSpPr txBox="1"/>
          <p:nvPr/>
        </p:nvSpPr>
        <p:spPr>
          <a:xfrm>
            <a:off x="5203371" y="538230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Ramiro Bertoni en “Los eventuales impactos de un acuerdo entre el MERCOSUR y la Unión Europea”, FES Argentina, 2023. </a:t>
            </a:r>
            <a:endParaRPr lang="es-UY" sz="1400" dirty="0"/>
          </a:p>
        </p:txBody>
      </p:sp>
    </p:spTree>
    <p:extLst>
      <p:ext uri="{BB962C8B-B14F-4D97-AF65-F5344CB8AC3E}">
        <p14:creationId xmlns:p14="http://schemas.microsoft.com/office/powerpoint/2010/main" val="397002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1C9D3-5DAA-1F4B-92EB-F8476BA9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1662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Particularidades del acuerdo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3B8F9-9975-AD4A-B3AE-06F522A8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60" y="1949533"/>
            <a:ext cx="10706100" cy="4815938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/>
              <a:t>Entre bloques de integración regional. </a:t>
            </a:r>
          </a:p>
          <a:p>
            <a:pPr algn="just"/>
            <a:r>
              <a:rPr lang="es-ES_tradnl" sz="2800" dirty="0"/>
              <a:t>Espejo exacto de intereses ofensivos y defensivos. </a:t>
            </a:r>
          </a:p>
          <a:p>
            <a:pPr algn="just"/>
            <a:r>
              <a:rPr lang="es-ES_tradnl" sz="2800" dirty="0"/>
              <a:t>Por la magnitud del mercado que comprende.</a:t>
            </a:r>
          </a:p>
          <a:p>
            <a:pPr algn="just"/>
            <a:r>
              <a:rPr lang="es-ES_tradnl" sz="2800" dirty="0"/>
              <a:t>Por la duración del proceso de negociación: 26 años ….  </a:t>
            </a:r>
          </a:p>
          <a:p>
            <a:pPr algn="just"/>
            <a:r>
              <a:rPr lang="es-ES_tradnl" sz="2800"/>
              <a:t>Integra </a:t>
            </a:r>
            <a:r>
              <a:rPr lang="es-ES_tradnl" sz="2800" dirty="0"/>
              <a:t>materias que van más allá de lo acordado internamente en MERCOSUR. </a:t>
            </a:r>
          </a:p>
          <a:p>
            <a:pPr algn="just"/>
            <a:endParaRPr lang="es-ES_tradnl" sz="2800" dirty="0"/>
          </a:p>
          <a:p>
            <a:pPr marL="0" indent="0" algn="just">
              <a:buNone/>
            </a:pPr>
            <a:endParaRPr lang="es-ES_tradnl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D446EA5-F2D2-1343-851C-8DFE70427015}"/>
                  </a:ext>
                </a:extLst>
              </p14:cNvPr>
              <p14:cNvContentPartPr/>
              <p14:nvPr/>
            </p14:nvContentPartPr>
            <p14:xfrm>
              <a:off x="8324474" y="231662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D446EA5-F2D2-1343-851C-8DFE704270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5474" y="2230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FF905602-C29F-044C-AFA6-9F885B761971}"/>
                  </a:ext>
                </a:extLst>
              </p14:cNvPr>
              <p14:cNvContentPartPr/>
              <p14:nvPr/>
            </p14:nvContentPartPr>
            <p14:xfrm>
              <a:off x="6940274" y="4957382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FF905602-C29F-044C-AFA6-9F885B7619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1274" y="49483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948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1582F0-875B-4190-A2FB-3B6D0A8D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04875"/>
            <a:ext cx="9616439" cy="4972050"/>
          </a:xfrm>
        </p:spPr>
        <p:txBody>
          <a:bodyPr>
            <a:normAutofit/>
          </a:bodyPr>
          <a:lstStyle/>
          <a:p>
            <a:pPr algn="just"/>
            <a:r>
              <a:rPr lang="es-UY" sz="2800" dirty="0"/>
              <a:t>En el MERCOSUR: El sector del </a:t>
            </a:r>
            <a:r>
              <a:rPr lang="es-UY" sz="2800" b="1" dirty="0"/>
              <a:t>agronegocio</a:t>
            </a:r>
            <a:r>
              <a:rPr lang="es-UY" sz="2800" dirty="0"/>
              <a:t> es más beneficiado y los mayores impactos se dan en la </a:t>
            </a:r>
            <a:r>
              <a:rPr lang="es-UY" sz="2800" b="1" dirty="0"/>
              <a:t>industria</a:t>
            </a:r>
            <a:r>
              <a:rPr lang="es-UY" sz="2800" dirty="0"/>
              <a:t>. Tensión para la profundización de la primarización. </a:t>
            </a:r>
          </a:p>
          <a:p>
            <a:pPr algn="just"/>
            <a:r>
              <a:rPr lang="es-UY" sz="2800" dirty="0"/>
              <a:t>Las </a:t>
            </a:r>
            <a:r>
              <a:rPr lang="es-UY" sz="2800" b="1" dirty="0"/>
              <a:t>X agroalimentarias de MCS </a:t>
            </a:r>
            <a:r>
              <a:rPr lang="es-UY" sz="2800" dirty="0"/>
              <a:t>aumentan 22,8%. La carne 30/64%</a:t>
            </a:r>
          </a:p>
          <a:p>
            <a:pPr algn="just"/>
            <a:r>
              <a:rPr lang="es-UY" sz="2800" dirty="0"/>
              <a:t>Las </a:t>
            </a:r>
            <a:r>
              <a:rPr lang="es-UY" sz="2800" b="1" dirty="0"/>
              <a:t>X industriales de la UE </a:t>
            </a:r>
            <a:r>
              <a:rPr lang="es-UY" sz="2800" dirty="0"/>
              <a:t>aumentan 74%. Textiles impacto de liberalización de reglas de origen. Industria láctea: X de UE a MCS 90%</a:t>
            </a:r>
          </a:p>
          <a:p>
            <a:pPr algn="just"/>
            <a:r>
              <a:rPr lang="es-UY" sz="2800" dirty="0"/>
              <a:t>Además deterioro del </a:t>
            </a:r>
            <a:r>
              <a:rPr lang="es-UY" sz="2800" b="1" dirty="0"/>
              <a:t>comercio intrarregional</a:t>
            </a:r>
            <a:r>
              <a:rPr lang="es-UY" sz="2800" dirty="0"/>
              <a:t> por la competencia de productos europeos. 70% del comercio intrabloque es de manufacturas no agropecuarias. </a:t>
            </a:r>
          </a:p>
        </p:txBody>
      </p:sp>
    </p:spTree>
    <p:extLst>
      <p:ext uri="{BB962C8B-B14F-4D97-AF65-F5344CB8AC3E}">
        <p14:creationId xmlns:p14="http://schemas.microsoft.com/office/powerpoint/2010/main" val="2962709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1582F0-875B-4190-A2FB-3B6D0A8D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923925"/>
            <a:ext cx="9582150" cy="4591050"/>
          </a:xfrm>
        </p:spPr>
        <p:txBody>
          <a:bodyPr>
            <a:noAutofit/>
          </a:bodyPr>
          <a:lstStyle/>
          <a:p>
            <a:pPr algn="just"/>
            <a:r>
              <a:rPr lang="es-UY" sz="3200" b="1" dirty="0">
                <a:highlight>
                  <a:srgbClr val="C0C0C0"/>
                </a:highlight>
              </a:rPr>
              <a:t>Sectores beneficiados : </a:t>
            </a:r>
          </a:p>
          <a:p>
            <a:pPr marL="0" indent="0" algn="just">
              <a:buNone/>
            </a:pPr>
            <a:r>
              <a:rPr lang="es-UY" sz="3200" b="1" dirty="0"/>
              <a:t>Carne</a:t>
            </a:r>
            <a:r>
              <a:rPr lang="es-UY" sz="3200" dirty="0"/>
              <a:t> exportaciones del MERCOSUR crecerán entre 30% / 64% </a:t>
            </a:r>
          </a:p>
          <a:p>
            <a:pPr marL="0" indent="0" algn="just">
              <a:buNone/>
            </a:pPr>
            <a:r>
              <a:rPr lang="es-UY" sz="3200" b="1" dirty="0"/>
              <a:t>Servicios a las empresas: </a:t>
            </a:r>
            <a:r>
              <a:rPr lang="es-UY" sz="3200" dirty="0"/>
              <a:t>exportaciones del MERCOSUR crecerán entre 6,5% y 9%</a:t>
            </a:r>
          </a:p>
          <a:p>
            <a:pPr algn="just"/>
            <a:r>
              <a:rPr lang="es-UY" sz="3200" b="1" dirty="0">
                <a:highlight>
                  <a:srgbClr val="C0C0C0"/>
                </a:highlight>
              </a:rPr>
              <a:t>Incertidumbre : </a:t>
            </a:r>
            <a:r>
              <a:rPr lang="es-UY" sz="3200" dirty="0"/>
              <a:t>Lácteos </a:t>
            </a:r>
          </a:p>
          <a:p>
            <a:pPr marL="0" indent="0" algn="just">
              <a:buNone/>
            </a:pPr>
            <a:r>
              <a:rPr lang="es-UY" sz="3200" dirty="0"/>
              <a:t>exportaciones de la UE a MERCOSUR crecerán entre 91% y 121% </a:t>
            </a:r>
          </a:p>
          <a:p>
            <a:pPr marL="0" indent="0" algn="just">
              <a:buNone/>
            </a:pPr>
            <a:r>
              <a:rPr lang="es-UY" sz="3200" dirty="0"/>
              <a:t>exportaciones de MERCOSUR a UE crecerán entre 18% y 165%		</a:t>
            </a:r>
          </a:p>
        </p:txBody>
      </p:sp>
    </p:spTree>
    <p:extLst>
      <p:ext uri="{BB962C8B-B14F-4D97-AF65-F5344CB8AC3E}">
        <p14:creationId xmlns:p14="http://schemas.microsoft.com/office/powerpoint/2010/main" val="251408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01582F0-875B-4190-A2FB-3B6D0A8D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83" y="733425"/>
            <a:ext cx="9720967" cy="53816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UY" sz="2800" b="1" dirty="0">
                <a:highlight>
                  <a:srgbClr val="C0C0C0"/>
                </a:highlight>
              </a:rPr>
              <a:t>Impactos negativos</a:t>
            </a:r>
            <a:r>
              <a:rPr lang="es-UY" sz="2800" dirty="0">
                <a:highlight>
                  <a:srgbClr val="C0C0C0"/>
                </a:highlight>
              </a:rPr>
              <a:t>: </a:t>
            </a:r>
          </a:p>
          <a:p>
            <a:pPr marL="0" indent="0" algn="just">
              <a:buNone/>
            </a:pPr>
            <a:r>
              <a:rPr lang="es-UY" sz="2800" b="1" dirty="0"/>
              <a:t>Industria</a:t>
            </a:r>
            <a:r>
              <a:rPr lang="es-UY" sz="2800" dirty="0"/>
              <a:t> X de UE a MCS  74.3% / X de MCS a UE 7.9</a:t>
            </a:r>
          </a:p>
          <a:p>
            <a:pPr marL="0" indent="0" algn="just">
              <a:buNone/>
            </a:pPr>
            <a:r>
              <a:rPr lang="es-UY" sz="2800" b="1" dirty="0"/>
              <a:t>Textiles: </a:t>
            </a:r>
            <a:r>
              <a:rPr lang="es-UY" sz="2800" dirty="0"/>
              <a:t>Fuerte incremento de X de UE: entre 311% y 424%  (Aranceles previos altos y flexibilización de reglas de origen)</a:t>
            </a:r>
          </a:p>
          <a:p>
            <a:pPr marL="0" indent="0" algn="just">
              <a:buNone/>
            </a:pPr>
            <a:r>
              <a:rPr lang="es-UY" sz="2800" b="1" dirty="0"/>
              <a:t>Maquinaria: </a:t>
            </a:r>
            <a:r>
              <a:rPr lang="es-UY" sz="2800" dirty="0"/>
              <a:t>exportaciones de la UE crecerán entre 78% y 100%. Exportaciones de MERCOSUR entre 17% y 22%. </a:t>
            </a:r>
          </a:p>
          <a:p>
            <a:pPr marL="0" indent="0" algn="just">
              <a:buNone/>
            </a:pPr>
            <a:r>
              <a:rPr lang="es-UY" sz="2800" b="1" dirty="0"/>
              <a:t>Vehículos y autopartes: </a:t>
            </a:r>
            <a:r>
              <a:rPr lang="es-UY" sz="2800" dirty="0"/>
              <a:t>exportaciones de la UE crecerán entre 95% y 114%. Contracción del producto MERCOSUR en el sector entre 1,8% y 3,2%. </a:t>
            </a:r>
          </a:p>
          <a:p>
            <a:pPr marL="0" indent="0" algn="just">
              <a:buNone/>
            </a:pPr>
            <a:r>
              <a:rPr lang="es-UY" sz="2800" b="1" dirty="0"/>
              <a:t>Química y farmacéutica: </a:t>
            </a:r>
            <a:r>
              <a:rPr lang="es-UY" sz="2800" dirty="0"/>
              <a:t>exportaciones de la UE crecerán 47%, exportaciones de MERCOSUR 13%.</a:t>
            </a:r>
          </a:p>
        </p:txBody>
      </p:sp>
    </p:spTree>
    <p:extLst>
      <p:ext uri="{BB962C8B-B14F-4D97-AF65-F5344CB8AC3E}">
        <p14:creationId xmlns:p14="http://schemas.microsoft.com/office/powerpoint/2010/main" val="610057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31ED7-EFF7-4A82-B054-E56B87F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8442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IMPACTOS en UY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53EF5-4A62-4704-A2D5-8DF4B2AE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5" y="2009775"/>
            <a:ext cx="9787475" cy="4781550"/>
          </a:xfrm>
        </p:spPr>
        <p:txBody>
          <a:bodyPr>
            <a:normAutofit/>
          </a:bodyPr>
          <a:lstStyle/>
          <a:p>
            <a:r>
              <a:rPr lang="es-ES" sz="2400" dirty="0"/>
              <a:t>En un escenario ambicioso las </a:t>
            </a:r>
            <a:r>
              <a:rPr lang="es-ES" sz="2400" b="1" dirty="0"/>
              <a:t>exportaciones</a:t>
            </a:r>
            <a:r>
              <a:rPr lang="es-ES" sz="2400" dirty="0"/>
              <a:t> de UY aumentarían un 0.7% para 2032</a:t>
            </a:r>
          </a:p>
          <a:p>
            <a:r>
              <a:rPr lang="es-ES" sz="2400" b="1" dirty="0"/>
              <a:t>Crecimiento de PBI</a:t>
            </a:r>
            <a:r>
              <a:rPr lang="es-ES" sz="2400" dirty="0"/>
              <a:t>: 0.2% / 0.4%</a:t>
            </a:r>
          </a:p>
          <a:p>
            <a:r>
              <a:rPr lang="es-ES" sz="2400" dirty="0">
                <a:highlight>
                  <a:srgbClr val="C0C0C0"/>
                </a:highlight>
              </a:rPr>
              <a:t>Mayor beneficio en el sector </a:t>
            </a:r>
            <a:r>
              <a:rPr lang="es-ES" sz="2400" b="1" dirty="0">
                <a:highlight>
                  <a:srgbClr val="C0C0C0"/>
                </a:highlight>
              </a:rPr>
              <a:t>cárnico</a:t>
            </a:r>
            <a:r>
              <a:rPr lang="es-ES" sz="2400" dirty="0">
                <a:highlight>
                  <a:srgbClr val="C0C0C0"/>
                </a:highlight>
              </a:rPr>
              <a:t>: crecimiento de los resultados del sector entre 2.1% y 4.%</a:t>
            </a:r>
          </a:p>
          <a:p>
            <a:pPr marL="0" indent="0">
              <a:buNone/>
            </a:pPr>
            <a:r>
              <a:rPr lang="es-ES" sz="2400" dirty="0"/>
              <a:t>	Cuota de 99 mil toneladas al año, carne fresca y carne congelada. 	Arancel de 7.5% en 5 años</a:t>
            </a:r>
          </a:p>
          <a:p>
            <a:pPr marL="0" indent="0">
              <a:buNone/>
            </a:pPr>
            <a:r>
              <a:rPr lang="es-ES" sz="2400" dirty="0"/>
              <a:t>	Eliminación de arancel de exportación en marco de cuota Hilton. </a:t>
            </a:r>
          </a:p>
          <a:p>
            <a:pPr marL="0" indent="0">
              <a:buNone/>
            </a:pPr>
            <a:r>
              <a:rPr lang="es-ES" sz="2400" dirty="0"/>
              <a:t>	Beneficio de ahorro por pago de aranceles depende de la distribución de cuotas. Según estimación MEF 40 – 70 millones de dólares anuales, 15 millones extra por Hilton. </a:t>
            </a:r>
          </a:p>
        </p:txBody>
      </p:sp>
    </p:spTree>
    <p:extLst>
      <p:ext uri="{BB962C8B-B14F-4D97-AF65-F5344CB8AC3E}">
        <p14:creationId xmlns:p14="http://schemas.microsoft.com/office/powerpoint/2010/main" val="15035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31ED7-EFF7-4A82-B054-E56B87F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15747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UY" dirty="0"/>
              <a:t>IMPACTOS en UY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53EF5-4A62-4704-A2D5-8DF4B2AE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0" y="2362200"/>
            <a:ext cx="9435050" cy="4105275"/>
          </a:xfrm>
        </p:spPr>
        <p:txBody>
          <a:bodyPr>
            <a:normAutofit/>
          </a:bodyPr>
          <a:lstStyle/>
          <a:p>
            <a:r>
              <a:rPr lang="es-ES" sz="2400" dirty="0">
                <a:highlight>
                  <a:srgbClr val="C0C0C0"/>
                </a:highlight>
              </a:rPr>
              <a:t>Afectación del sector Lácteo: </a:t>
            </a:r>
          </a:p>
          <a:p>
            <a:pPr marL="0" indent="0">
              <a:buNone/>
            </a:pPr>
            <a:r>
              <a:rPr lang="es-ES" sz="2400" dirty="0"/>
              <a:t>Crecimiento de exportaciones de UE en queso, leche en polvo y fórmula. </a:t>
            </a:r>
          </a:p>
          <a:p>
            <a:r>
              <a:rPr lang="es-ES" sz="2400" dirty="0">
                <a:highlight>
                  <a:srgbClr val="C0C0C0"/>
                </a:highlight>
              </a:rPr>
              <a:t>Bebida</a:t>
            </a:r>
            <a:r>
              <a:rPr lang="es-ES" sz="2400" dirty="0"/>
              <a:t> –  contracción del producto entre1.4% y -1.8% sector vitivinícola </a:t>
            </a:r>
          </a:p>
          <a:p>
            <a:r>
              <a:rPr lang="es-ES" sz="2400" dirty="0">
                <a:highlight>
                  <a:srgbClr val="C0C0C0"/>
                </a:highlight>
              </a:rPr>
              <a:t>Química</a:t>
            </a:r>
            <a:r>
              <a:rPr lang="es-ES" sz="2400" dirty="0"/>
              <a:t> caída de exportaciones 1.3% y 2.2%  / output 1.2% y 1.9%</a:t>
            </a:r>
          </a:p>
          <a:p>
            <a:r>
              <a:rPr lang="es-ES" sz="2400" dirty="0">
                <a:highlight>
                  <a:srgbClr val="C0C0C0"/>
                </a:highlight>
              </a:rPr>
              <a:t>Vehículos y equipamiento de transporte: </a:t>
            </a:r>
            <a:r>
              <a:rPr lang="es-ES" sz="2400" dirty="0"/>
              <a:t>-11.5% /-14%</a:t>
            </a:r>
          </a:p>
          <a:p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68312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1FB73-DC50-BB43-BC46-166DE2DD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98" y="228543"/>
            <a:ext cx="7729728" cy="182885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ES_tradnl" dirty="0"/>
              <a:t>Compras públicas	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AEFA465-3A26-429A-9721-88B69295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5" y="2373088"/>
            <a:ext cx="10515600" cy="4048032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s-UY" dirty="0"/>
              <a:t>Tópico renegociado por Lula en Brasil. </a:t>
            </a:r>
          </a:p>
          <a:p>
            <a:pPr algn="just"/>
            <a:r>
              <a:rPr lang="es-ES" dirty="0"/>
              <a:t>Apertura inédita de las compras públicas por parte de MERCOSUR. MERCOSUR no firmó Acuerdo multilateral de OMC y MERCOSUR cuenta con política regional de compras públicas que está vigente para Brasil y Uruguay en forma bilateral. </a:t>
            </a:r>
          </a:p>
          <a:p>
            <a:pPr algn="just"/>
            <a:r>
              <a:rPr lang="es-ES" dirty="0"/>
              <a:t>Brasil abre a competencia europea las compras públicas del nivel subnacional. </a:t>
            </a:r>
          </a:p>
          <a:p>
            <a:pPr algn="just"/>
            <a:r>
              <a:rPr lang="es-ES" dirty="0"/>
              <a:t>Se reconoce trato nacional y principio de no discriminación. </a:t>
            </a:r>
          </a:p>
          <a:p>
            <a:pPr algn="just"/>
            <a:r>
              <a:rPr lang="es-UY" dirty="0"/>
              <a:t>Uruguay preserva principal política de compras públicas para desarrollo.</a:t>
            </a:r>
          </a:p>
          <a:p>
            <a:pPr algn="just"/>
            <a:r>
              <a:rPr lang="es-UY" dirty="0"/>
              <a:t>Uruguay abre compras de Presidencia, Ministerios, Legislativo, Judicial, Cortes, Consejos y servicios descentralizados, Banca pública, Institutos, Universidades</a:t>
            </a:r>
          </a:p>
          <a:p>
            <a:pPr algn="just"/>
            <a:r>
              <a:rPr lang="es-UY" dirty="0"/>
              <a:t>Compromiso de realizar consultas internas con los gobiernos departamentales 2 años después de vigencia del acuerdo, para ampliar la cobertura del acuerdo al nivel subnacional </a:t>
            </a:r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2949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072A1D-09A7-4A7A-832F-FB8B1EAF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951326"/>
            <a:ext cx="10287000" cy="281593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419" sz="18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</a:rPr>
              <a:t>Indicaciones geográficas</a:t>
            </a:r>
            <a:r>
              <a:rPr lang="es-419" sz="18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</a:rPr>
              <a:t>: Mejoras significativas para productos europeos: 355 denominaciones de IG de UE  (alimentos, vinos, bebidas) estarán protegidas en MERCOSUR. MERCOSUR incluye 200 IG (quesos, vinos, bebidas, alimentos)  </a:t>
            </a:r>
            <a:endParaRPr lang="es-ES" sz="1800" dirty="0">
              <a:solidFill>
                <a:schemeClr val="tx1">
                  <a:lumMod val="10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</a:rPr>
              <a:t>Obras literarias protegidas por 70 años como opcional.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</a:rPr>
              <a:t>No hay protecciones específicas para datos de prueba.</a:t>
            </a:r>
          </a:p>
          <a:p>
            <a:pPr marL="0" indent="0">
              <a:buNone/>
            </a:pPr>
            <a:endParaRPr lang="es-UY" sz="1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152028F-BCBD-4D79-8D02-71474C80C860}"/>
              </a:ext>
            </a:extLst>
          </p:cNvPr>
          <p:cNvSpPr txBox="1">
            <a:spLocks/>
          </p:cNvSpPr>
          <p:nvPr/>
        </p:nvSpPr>
        <p:spPr>
          <a:xfrm>
            <a:off x="2350198" y="228544"/>
            <a:ext cx="6596375" cy="54038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Propiedad intelectual.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2CD7580-3586-489B-AF0D-E280A88F9199}"/>
              </a:ext>
            </a:extLst>
          </p:cNvPr>
          <p:cNvSpPr txBox="1">
            <a:spLocks/>
          </p:cNvSpPr>
          <p:nvPr/>
        </p:nvSpPr>
        <p:spPr>
          <a:xfrm>
            <a:off x="2350197" y="2539905"/>
            <a:ext cx="6596375" cy="54038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Servicios e inversiones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5A69DD-C36F-4E55-8A36-EB055F44C7C2}"/>
              </a:ext>
            </a:extLst>
          </p:cNvPr>
          <p:cNvSpPr txBox="1"/>
          <p:nvPr/>
        </p:nvSpPr>
        <p:spPr>
          <a:xfrm>
            <a:off x="789711" y="3213080"/>
            <a:ext cx="10827326" cy="486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10000"/>
                  </a:schemeClr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419" sz="1800" b="1" dirty="0"/>
              <a:t>Definición de servicios públicos: </a:t>
            </a:r>
            <a:r>
              <a:rPr lang="es-UY" sz="1800" dirty="0"/>
              <a:t>misma fórmula narrativa para la definición de los servicios que quedan excluidos: servicios prestados o actividades realizadas en ejercicio de facultades gubernamentales, o cualquier servicio prestado o actividad realizada sin fines comerciales ni en competencia con uno o más proveedores de servicios o inversionistas. </a:t>
            </a:r>
            <a:endParaRPr lang="es-419" sz="1800" dirty="0"/>
          </a:p>
          <a:p>
            <a:r>
              <a:rPr lang="es-UY" sz="1800" b="1" dirty="0"/>
              <a:t>Establecimiento</a:t>
            </a:r>
            <a:r>
              <a:rPr lang="es-UY" sz="1800" dirty="0"/>
              <a:t>: Trato Nacional y Acceso a Mercados. </a:t>
            </a:r>
          </a:p>
          <a:p>
            <a:r>
              <a:rPr lang="es-UY" sz="1800" b="1" dirty="0"/>
              <a:t>Servicios Financieros, Comercio Electrónico y Servicios Telecomunicaciones</a:t>
            </a:r>
          </a:p>
          <a:p>
            <a:r>
              <a:rPr lang="es-ES" sz="1800" b="1" dirty="0"/>
              <a:t>E</a:t>
            </a:r>
            <a:r>
              <a:rPr lang="es-UY" sz="1800" b="1" dirty="0"/>
              <a:t>mpresas públicas: </a:t>
            </a:r>
            <a:r>
              <a:rPr lang="es-UY" sz="1800" dirty="0"/>
              <a:t>Obligación de operar bajo consideraciones comerciales en sus compras o ventas.</a:t>
            </a:r>
          </a:p>
          <a:p>
            <a:pPr marL="0" indent="0">
              <a:buNone/>
            </a:pPr>
            <a:r>
              <a:rPr lang="es-UY" sz="1800" dirty="0"/>
              <a:t>	Brasil y Argentina negociaron la excepción de las empresas de carácter sub federal de las obligaciones de 	este capítulo. Argentina: dejan por fuera a una lista taxativa de empresas que incluyen empresas de 	energías, satélites y banca. </a:t>
            </a:r>
          </a:p>
          <a:p>
            <a:pPr marL="0" indent="0">
              <a:buNone/>
            </a:pPr>
            <a:r>
              <a:rPr lang="es-UY" sz="1800" dirty="0"/>
              <a:t>	No se conoce ninguna excepción específica por parte de Uruguay. </a:t>
            </a:r>
            <a:endParaRPr lang="es-419" sz="1800" dirty="0"/>
          </a:p>
          <a:p>
            <a:endParaRPr lang="es-419" sz="1800" dirty="0"/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3490555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1FB73-DC50-BB43-BC46-166DE2DD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8252"/>
            <a:ext cx="7729728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_tradnl" dirty="0"/>
              <a:t>Comercio y desarrollo sostenible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AEFA465-3A26-429A-9721-88B69295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9560"/>
            <a:ext cx="11179630" cy="4735067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es-419" sz="2400" dirty="0">
              <a:solidFill>
                <a:schemeClr val="tx1">
                  <a:lumMod val="10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419" sz="2400" dirty="0">
                <a:solidFill>
                  <a:schemeClr val="tx1">
                    <a:lumMod val="10000"/>
                  </a:schemeClr>
                </a:solidFill>
                <a:latin typeface="+mj-lt"/>
              </a:rPr>
              <a:t>Artículo 2: derecho a regular. Partes se esforzarán por mejorar marco normativo de protección ambiental y laboral.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+mj-lt"/>
              </a:rPr>
              <a:t>Gestión responsable de cadenas de suministro a través de conducta empresarial responsable y prácticas responsabilidad social corporativa. Mención instrumentos voluntarios de regulación ETN.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UY" sz="2400" dirty="0">
                <a:solidFill>
                  <a:schemeClr val="tx1">
                    <a:lumMod val="10000"/>
                  </a:schemeClr>
                </a:solidFill>
                <a:latin typeface="+mj-lt"/>
              </a:rPr>
              <a:t>Creación de Subcomité y Puntos de Contacto. No modifican estructuralmente la posición de gobiernos que debilitan los derechos laborales o empresas que los vulneran. Crítica sobre institucionalidad débil del diálogo social.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s-419" sz="2400" dirty="0">
                <a:solidFill>
                  <a:schemeClr val="tx1">
                    <a:lumMod val="10000"/>
                  </a:schemeClr>
                </a:solidFill>
                <a:latin typeface="+mj-lt"/>
              </a:rPr>
              <a:t>Acuerdo de Paris como elemento esencial. TLC se suspende si alguna parte abandona el Acuerdo de Paris.</a:t>
            </a:r>
          </a:p>
          <a:p>
            <a:endParaRPr lang="es-UY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803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984E6E0-86A9-407B-8F9B-EE59CF56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581"/>
            <a:ext cx="10515600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UY" dirty="0"/>
              <a:t>Discusiones abiertas en relación al TLC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441C38-7BBC-4328-86AD-EB9C524B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762125"/>
            <a:ext cx="7702261" cy="593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Y" sz="2400" dirty="0"/>
              <a:t>Déficit democrático del proceso de negociación. Falta de estudios de impactos del lado del Mercosur. Escasez de diálogo social en el proceso. </a:t>
            </a:r>
          </a:p>
          <a:p>
            <a:pPr marL="0" indent="0" algn="just">
              <a:buNone/>
            </a:pPr>
            <a:r>
              <a:rPr lang="es-UY" sz="2400" dirty="0"/>
              <a:t>El acuerdo comercial profundiza la matriz de producción y exportación centrada en bienes de origen primario y limita la capacidad de generar dinámicas de diversificación productiva. </a:t>
            </a:r>
          </a:p>
          <a:p>
            <a:pPr algn="just"/>
            <a:r>
              <a:rPr lang="es-UY" sz="2400" dirty="0"/>
              <a:t>Profundiza el patrón de desarrollo e inserción internacional con base en la producción primaria: impactos en la dinámica de desarrollo, la justicia ambiental, social y de género. </a:t>
            </a:r>
          </a:p>
          <a:p>
            <a:pPr algn="just"/>
            <a:r>
              <a:rPr lang="es-ES" sz="2400" dirty="0"/>
              <a:t>D</a:t>
            </a:r>
            <a:r>
              <a:rPr lang="es-UY" sz="2400" dirty="0" err="1"/>
              <a:t>ébiles</a:t>
            </a:r>
            <a:r>
              <a:rPr lang="es-UY" sz="2400" dirty="0"/>
              <a:t> e inciertas disposiciones con relación a la cooperación. </a:t>
            </a:r>
          </a:p>
          <a:p>
            <a:pPr marL="0" indent="0" algn="just">
              <a:buNone/>
            </a:pPr>
            <a:endParaRPr lang="es-UY" sz="1400" dirty="0"/>
          </a:p>
        </p:txBody>
      </p:sp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8D17318C-DD00-4171-9E48-63A99819E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30" y="1981761"/>
            <a:ext cx="2586860" cy="43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6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2442EBF-6625-493E-BC7A-A1DC46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581"/>
            <a:ext cx="10515600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UY" dirty="0"/>
              <a:t>Discusiones abiertas en relación al TLC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0441C38-7BBC-4328-86AD-EB9C524B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49" y="2038350"/>
            <a:ext cx="10239375" cy="5732929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Comercio intrarregional ofrece mejores condiciones para generación de empleo, tiene mayores encadenamientos en la economía, y desarrolla sectores con mejores condiciones de negociación de relaciones laborales con mayores niveles de derechos. </a:t>
            </a:r>
            <a:endParaRPr lang="es-ES" dirty="0"/>
          </a:p>
          <a:p>
            <a:pPr algn="just"/>
            <a:r>
              <a:rPr lang="es-ES" sz="2800" dirty="0"/>
              <a:t>Potencial tendencia desintegradora del acuerdo. </a:t>
            </a:r>
          </a:p>
          <a:p>
            <a:pPr algn="just"/>
            <a:r>
              <a:rPr lang="es-ES" sz="2800" dirty="0"/>
              <a:t>Éxito de las negociaciones reafirma credibilidad del proceso de integración. </a:t>
            </a:r>
          </a:p>
          <a:p>
            <a:pPr marL="0" indent="0">
              <a:buNone/>
            </a:pPr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66539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E7C51-A007-7742-8326-5F5E0F9B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640" y="390968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2AD7E-80E9-7A4C-A8E8-9EBB0850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47" y="1935093"/>
            <a:ext cx="10384103" cy="47851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sz="3200" b="1" dirty="0"/>
              <a:t>Acuerdo Marco Interregional de Cooperación 1995</a:t>
            </a:r>
            <a:r>
              <a:rPr lang="es-ES_tradnl" sz="3200" dirty="0"/>
              <a:t>. Lanzamiento del proceso. 2000 instalación del Comité de Negociaciones Birregionales. </a:t>
            </a:r>
          </a:p>
          <a:p>
            <a:pPr algn="just"/>
            <a:r>
              <a:rPr lang="es-ES_tradnl" sz="3200" dirty="0"/>
              <a:t>Estrategia de inserción internacional de la UE: </a:t>
            </a:r>
            <a:r>
              <a:rPr lang="es-ES_tradnl" sz="3200" b="1" dirty="0"/>
              <a:t>impulso de Acuerdos de Asociación a partir de 1994/1995</a:t>
            </a:r>
            <a:r>
              <a:rPr lang="es-ES_tradnl" sz="3200" dirty="0"/>
              <a:t>. </a:t>
            </a:r>
          </a:p>
          <a:p>
            <a:pPr algn="just"/>
            <a:r>
              <a:rPr lang="es-UY" sz="3200" b="1" dirty="0"/>
              <a:t>”Una Europa Global”</a:t>
            </a:r>
            <a:r>
              <a:rPr lang="es-UY" sz="3200" dirty="0"/>
              <a:t>: competir en el mundo. Una contribución a la Estrategia de crecimiento y empleo de la UE” (2006): apertura de mercados, regulación de la propiedad intelectual, comercio de servicios, compras públicas e inversiones. </a:t>
            </a:r>
          </a:p>
          <a:p>
            <a:pPr algn="just"/>
            <a:r>
              <a:rPr lang="es-UY" sz="3200" dirty="0"/>
              <a:t>UE disputa del mercado regional con </a:t>
            </a:r>
            <a:r>
              <a:rPr lang="es-UY" sz="3200" b="1" dirty="0"/>
              <a:t>Estados Unidos. </a:t>
            </a:r>
            <a:r>
              <a:rPr lang="es-ES_tradnl" sz="3200" dirty="0"/>
              <a:t>Impulso al bilateralismo a partir de </a:t>
            </a:r>
            <a:r>
              <a:rPr lang="es-ES_tradnl" sz="3200" b="1" dirty="0"/>
              <a:t>estancamiento de Ronda Doha OMC</a:t>
            </a:r>
            <a:r>
              <a:rPr lang="es-ES_tradnl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277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F3BBF-F04A-0BEA-1827-86F3BAB2C1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ES" dirty="0"/>
              <a:t>Desafíos para la inserción internacional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4765CA-3021-DEDE-F7C7-3D54AB04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601" y="2097717"/>
            <a:ext cx="9672765" cy="3945636"/>
          </a:xfrm>
        </p:spPr>
        <p:txBody>
          <a:bodyPr>
            <a:normAutofit/>
          </a:bodyPr>
          <a:lstStyle/>
          <a:p>
            <a:r>
              <a:rPr lang="es-UY" sz="2800" dirty="0"/>
              <a:t>La discusión sobre inserción internacional es una discusión sobre el modelo de desarrollo y la democracia. </a:t>
            </a:r>
          </a:p>
          <a:p>
            <a:r>
              <a:rPr lang="es-UY" sz="2800" dirty="0"/>
              <a:t>El análisis debe superar por mucho la mirada sobre la balanza comercial. El impacto del comercio excede al balance de importaciones / exportaciones. </a:t>
            </a:r>
          </a:p>
          <a:p>
            <a:r>
              <a:rPr lang="es-UY" sz="2800" dirty="0"/>
              <a:t>Mirada al impacto de las obligaciones internacionales sobre el espacio para las políticas públicas enfocadas al desarrollo con justicia social, económica y ambiental. </a:t>
            </a:r>
          </a:p>
          <a:p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37278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7F5B3-046B-4F4B-A7DA-5D3E3618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4484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79FFEB-DF1F-5043-A055-B903978D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415" y="2218806"/>
            <a:ext cx="9885145" cy="413471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4000"/>
              </a:lnSpc>
            </a:pPr>
            <a:r>
              <a:rPr lang="es-UY" sz="3200" dirty="0"/>
              <a:t>En el </a:t>
            </a:r>
            <a:r>
              <a:rPr lang="es-UY" sz="3200" b="1" dirty="0"/>
              <a:t>MERCOSUR. 1995 – 1999 / 2000 </a:t>
            </a:r>
            <a:r>
              <a:rPr lang="es-UY" sz="3200" dirty="0"/>
              <a:t>momento inicial de </a:t>
            </a:r>
            <a:r>
              <a:rPr lang="es-UY" sz="3200" b="1" dirty="0"/>
              <a:t>conformación de estructura institucional</a:t>
            </a:r>
            <a:r>
              <a:rPr lang="es-UY" sz="3200" dirty="0"/>
              <a:t>. 	</a:t>
            </a:r>
          </a:p>
          <a:p>
            <a:pPr algn="just">
              <a:lnSpc>
                <a:spcPct val="104000"/>
              </a:lnSpc>
            </a:pPr>
            <a:r>
              <a:rPr lang="es-ES_tradnl" sz="3200" b="1" dirty="0"/>
              <a:t>MERCOSUR </a:t>
            </a:r>
            <a:r>
              <a:rPr lang="es-ES_tradnl" sz="3200" dirty="0"/>
              <a:t>progresista, mirada sobre la asimetría en las relaciones comerciales con el Norte (No al ALCA). 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b="1" dirty="0"/>
              <a:t> Establece </a:t>
            </a:r>
            <a:r>
              <a:rPr lang="es-ES_tradnl" sz="3200" dirty="0"/>
              <a:t>orientaciones para la negociación (2004 -2005): 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dirty="0"/>
              <a:t>- Trato especial y diferenciado.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dirty="0"/>
              <a:t>- Acceso a mercado agrícola</a:t>
            </a:r>
          </a:p>
          <a:p>
            <a:pPr marL="0" indent="0" algn="just">
              <a:lnSpc>
                <a:spcPct val="104000"/>
              </a:lnSpc>
              <a:buNone/>
            </a:pPr>
            <a:r>
              <a:rPr lang="es-ES_tradnl" sz="3200" dirty="0"/>
              <a:t>- Espacio para políticas de desarrollo productivo e industrial.</a:t>
            </a:r>
          </a:p>
          <a:p>
            <a:pPr marL="228600" lvl="1" indent="0">
              <a:buNone/>
            </a:pPr>
            <a:endParaRPr lang="es-ES_tradnl" dirty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888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A3E1C-868B-9D46-BF6A-4F5B1E24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606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021E4-6BB3-974A-80FF-F3390EEB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58" y="2046097"/>
            <a:ext cx="10648950" cy="5305425"/>
          </a:xfrm>
        </p:spPr>
        <p:txBody>
          <a:bodyPr>
            <a:noAutofit/>
          </a:bodyPr>
          <a:lstStyle/>
          <a:p>
            <a:pPr algn="just"/>
            <a:r>
              <a:rPr lang="es-UY" sz="2800" b="1" dirty="0"/>
              <a:t>2004 primer intercambio de ofertas </a:t>
            </a:r>
            <a:r>
              <a:rPr lang="es-UY" sz="2800" dirty="0"/>
              <a:t>y primera suspensión de las negociaciones. </a:t>
            </a:r>
            <a:r>
              <a:rPr lang="es-ES_tradnl" sz="2800" dirty="0"/>
              <a:t>Para UE, MERCOSUR no liberalizaba suficiente vs. Para MERCOSUR UE no ofrecía acceso a mercado agrícola.  </a:t>
            </a:r>
          </a:p>
          <a:p>
            <a:pPr algn="just"/>
            <a:r>
              <a:rPr lang="es-ES_tradnl" sz="2800" b="1" dirty="0"/>
              <a:t>2010</a:t>
            </a:r>
            <a:r>
              <a:rPr lang="es-ES_tradnl" sz="2800" dirty="0"/>
              <a:t> relanzamiento: IV Cumbre Unión Europea  - América Latina</a:t>
            </a:r>
          </a:p>
          <a:p>
            <a:pPr algn="just"/>
            <a:r>
              <a:rPr lang="es-ES_tradnl" sz="2800" b="1" dirty="0"/>
              <a:t>2014</a:t>
            </a:r>
            <a:r>
              <a:rPr lang="es-ES_tradnl" sz="2800" dirty="0"/>
              <a:t> nuevo relanzamiento. Líneas rojas de MERCOSUR: </a:t>
            </a:r>
          </a:p>
          <a:p>
            <a:pPr lvl="1" algn="just"/>
            <a:r>
              <a:rPr lang="es-ES_tradnl" sz="2800" dirty="0"/>
              <a:t>TED</a:t>
            </a:r>
          </a:p>
          <a:p>
            <a:pPr lvl="1" algn="just"/>
            <a:r>
              <a:rPr lang="es-ES_tradnl" sz="2800" dirty="0"/>
              <a:t>Exclusión de productos europeos subsidiados. </a:t>
            </a:r>
          </a:p>
          <a:p>
            <a:pPr lvl="1" algn="just"/>
            <a:r>
              <a:rPr lang="es-ES_tradnl" sz="2800" dirty="0"/>
              <a:t>Mecanismos para neutralizar la ayuda interna.</a:t>
            </a:r>
          </a:p>
          <a:p>
            <a:pPr lvl="1" algn="just"/>
            <a:r>
              <a:rPr lang="es-ES_tradnl" sz="2800" dirty="0"/>
              <a:t>Preservación de políticas de la industria naciente. </a:t>
            </a:r>
          </a:p>
        </p:txBody>
      </p:sp>
    </p:spTree>
    <p:extLst>
      <p:ext uri="{BB962C8B-B14F-4D97-AF65-F5344CB8AC3E}">
        <p14:creationId xmlns:p14="http://schemas.microsoft.com/office/powerpoint/2010/main" val="368271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A3E1C-868B-9D46-BF6A-4F5B1E24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1377"/>
            <a:ext cx="7729728" cy="1188720"/>
          </a:xfrm>
          <a:solidFill>
            <a:schemeClr val="accent2"/>
          </a:solidFill>
        </p:spPr>
        <p:txBody>
          <a:bodyPr/>
          <a:lstStyle/>
          <a:p>
            <a:r>
              <a:rPr lang="es-ES_tradnl" dirty="0"/>
              <a:t>Un poco de historia: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021E4-6BB3-974A-80FF-F3390EEB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58" y="1629537"/>
            <a:ext cx="10648950" cy="5305425"/>
          </a:xfrm>
        </p:spPr>
        <p:txBody>
          <a:bodyPr>
            <a:noAutofit/>
          </a:bodyPr>
          <a:lstStyle/>
          <a:p>
            <a:pPr lvl="1" algn="just"/>
            <a:endParaRPr lang="es-ES_tradnl" sz="2800" dirty="0"/>
          </a:p>
          <a:p>
            <a:pPr algn="just"/>
            <a:r>
              <a:rPr lang="es-UY" sz="2800" b="1" dirty="0"/>
              <a:t>2016 relanzamiento. </a:t>
            </a:r>
          </a:p>
          <a:p>
            <a:pPr marL="0" indent="0" algn="just">
              <a:buNone/>
            </a:pPr>
            <a:r>
              <a:rPr lang="es-UY" sz="2800" dirty="0"/>
              <a:t>Trump (2016), el nacionalismo económico y el fin de la era del megarregionalismo. </a:t>
            </a:r>
          </a:p>
          <a:p>
            <a:pPr marL="0" indent="0" algn="just">
              <a:buNone/>
            </a:pPr>
            <a:r>
              <a:rPr lang="es-UY" sz="2800" dirty="0"/>
              <a:t>Repolitización de las negociaciones (</a:t>
            </a:r>
            <a:r>
              <a:rPr lang="es-UY" sz="2800" dirty="0">
                <a:hlinkClick r:id="rId2"/>
              </a:rPr>
              <a:t>Sanahuja, 2019</a:t>
            </a:r>
            <a:r>
              <a:rPr lang="es-UY" sz="2800" dirty="0"/>
              <a:t>): negociación UE-Mercosur como una coalición de defensa del orden liberal internacional y enfrentamiento al nacionalismo económico. </a:t>
            </a:r>
          </a:p>
          <a:p>
            <a:pPr marL="0" indent="0" algn="just">
              <a:buNone/>
            </a:pPr>
            <a:r>
              <a:rPr lang="es-UY" sz="2800" dirty="0"/>
              <a:t>Vuelta de la retórica de apertura comercial en MCS, victoria de Macri (2015), destitución de Dilma </a:t>
            </a:r>
            <a:r>
              <a:rPr lang="es-UY" sz="2800" dirty="0" err="1"/>
              <a:t>Rouseff</a:t>
            </a:r>
            <a:r>
              <a:rPr lang="es-UY" sz="2800" dirty="0"/>
              <a:t> (2016). Respuesta a indicios de guerra comercial y proteccionismos. </a:t>
            </a:r>
          </a:p>
        </p:txBody>
      </p:sp>
    </p:spTree>
    <p:extLst>
      <p:ext uri="{BB962C8B-B14F-4D97-AF65-F5344CB8AC3E}">
        <p14:creationId xmlns:p14="http://schemas.microsoft.com/office/powerpoint/2010/main" val="50502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27BEE-4A61-FC47-A795-0A1D57D3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648" y="589084"/>
            <a:ext cx="7729728" cy="86907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ES_tradnl" dirty="0"/>
              <a:t>Primera firma: 2019</a:t>
            </a:r>
          </a:p>
        </p:txBody>
      </p:sp>
      <p:pic>
        <p:nvPicPr>
          <p:cNvPr id="6" name="Elementos multimedia en línea 5" title="El audio de Jorge Faurie: quebrado en llanto, informó a Macri el acuerdo Mercosur-Unión Europea">
            <a:hlinkClick r:id="" action="ppaction://media"/>
            <a:extLst>
              <a:ext uri="{FF2B5EF4-FFF2-40B4-BE49-F238E27FC236}">
                <a16:creationId xmlns:a16="http://schemas.microsoft.com/office/drawing/2014/main" id="{E302B20C-B3B4-4B38-921D-B91531B9AE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0648" y="1696915"/>
            <a:ext cx="7647381" cy="43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2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43B3A-7397-43A4-A98A-9F3A70A4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46" y="1362808"/>
            <a:ext cx="9601200" cy="3094893"/>
          </a:xfrm>
        </p:spPr>
        <p:txBody>
          <a:bodyPr>
            <a:normAutofit fontScale="92500"/>
          </a:bodyPr>
          <a:lstStyle/>
          <a:p>
            <a:r>
              <a:rPr lang="es-ES" sz="2800" dirty="0"/>
              <a:t>Se firmó un acuerdo en principio para un acuerdo de libre comercio en junio de 2019. </a:t>
            </a:r>
          </a:p>
          <a:p>
            <a:r>
              <a:rPr lang="es-ES" sz="2800" dirty="0"/>
              <a:t>En 2020 se incorporarían un capítulo político y de cooperación. </a:t>
            </a:r>
          </a:p>
          <a:p>
            <a:r>
              <a:rPr lang="es-ES" sz="2800" dirty="0"/>
              <a:t>Inicia proceso de revisión legal mientras existen incertidumbres sobre el proceso de aprobación y la posible vigencia provisional. </a:t>
            </a:r>
            <a:r>
              <a:rPr lang="es-ES" sz="2800" b="1" i="1" dirty="0"/>
              <a:t>Spoiler </a:t>
            </a:r>
            <a:r>
              <a:rPr lang="es-ES" sz="2800" b="1" i="1" dirty="0" err="1"/>
              <a:t>alert</a:t>
            </a:r>
            <a:r>
              <a:rPr lang="es-ES" sz="2800" b="1" dirty="0"/>
              <a:t>: </a:t>
            </a:r>
            <a:r>
              <a:rPr lang="es-ES" sz="2800" dirty="0"/>
              <a:t>la revisión legal significó en los hechos la continuidad del proceso de negociación. Nunca se firmó el texto definitivo. </a:t>
            </a:r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64858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EDD6F9-03D7-4394-AFAE-D57637A0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854"/>
            <a:ext cx="10515600" cy="4822948"/>
          </a:xfrm>
        </p:spPr>
        <p:txBody>
          <a:bodyPr>
            <a:normAutofit/>
          </a:bodyPr>
          <a:lstStyle/>
          <a:p>
            <a:r>
              <a:rPr lang="es-ES" sz="2800" dirty="0"/>
              <a:t>Pandemia por COVID. </a:t>
            </a:r>
          </a:p>
          <a:p>
            <a:r>
              <a:rPr lang="es-ES" sz="2800" dirty="0"/>
              <a:t>Jair </a:t>
            </a:r>
            <a:r>
              <a:rPr lang="es-ES" sz="2800" dirty="0" err="1"/>
              <a:t>Bolsonaro</a:t>
            </a:r>
            <a:r>
              <a:rPr lang="es-ES" sz="2800" dirty="0"/>
              <a:t> asumió la presidencia en enero de 2019. Creciente polémica sobre su gestión en política ambiental y sanitaria. </a:t>
            </a:r>
          </a:p>
          <a:p>
            <a:r>
              <a:rPr lang="es-ES" sz="2800" dirty="0"/>
              <a:t>Crecen las resistencias en sectores agricultores europeos, principalmente Francia. </a:t>
            </a:r>
          </a:p>
          <a:p>
            <a:r>
              <a:rPr lang="es-ES" sz="2800" dirty="0"/>
              <a:t>Anuncio de “</a:t>
            </a:r>
            <a:r>
              <a:rPr lang="es-ES" sz="2800" dirty="0" err="1"/>
              <a:t>Side</a:t>
            </a:r>
            <a:r>
              <a:rPr lang="es-ES" sz="2800" dirty="0"/>
              <a:t> </a:t>
            </a:r>
            <a:r>
              <a:rPr lang="es-ES" sz="2800" dirty="0" err="1"/>
              <a:t>Letter</a:t>
            </a:r>
            <a:r>
              <a:rPr lang="es-ES" sz="2800" dirty="0"/>
              <a:t>” de la UE sobre asuntos ambientales. </a:t>
            </a:r>
          </a:p>
          <a:p>
            <a:r>
              <a:rPr lang="es-ES" sz="2800" dirty="0"/>
              <a:t>Durante la campaña electoral para la presidencia de Brasil, Lula y Celso </a:t>
            </a:r>
            <a:r>
              <a:rPr lang="es-ES" sz="2800" dirty="0" err="1"/>
              <a:t>Amorim</a:t>
            </a:r>
            <a:r>
              <a:rPr lang="es-ES" sz="2800" dirty="0"/>
              <a:t> muestran perspectiva crítica con relación a la asimetría del acuerdo. Preocupaciones sobre compras públicas, política industrial, propiedad intelectual y transferencia de tecnología. </a:t>
            </a:r>
          </a:p>
          <a:p>
            <a:endParaRPr lang="es-UY" sz="2800" dirty="0"/>
          </a:p>
        </p:txBody>
      </p:sp>
    </p:spTree>
    <p:extLst>
      <p:ext uri="{BB962C8B-B14F-4D97-AF65-F5344CB8AC3E}">
        <p14:creationId xmlns:p14="http://schemas.microsoft.com/office/powerpoint/2010/main" val="1375043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2086</Words>
  <Application>Microsoft Office PowerPoint</Application>
  <PresentationFormat>Panorámica</PresentationFormat>
  <Paragraphs>186</Paragraphs>
  <Slides>30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 Black</vt:lpstr>
      <vt:lpstr>Calibri</vt:lpstr>
      <vt:lpstr>Century Gothic</vt:lpstr>
      <vt:lpstr>Corbel</vt:lpstr>
      <vt:lpstr>Wingdings</vt:lpstr>
      <vt:lpstr>Letras en madera</vt:lpstr>
      <vt:lpstr>Acuerdo  MERCOSUR – Unión Europea </vt:lpstr>
      <vt:lpstr>Particularidades del acuerdo </vt:lpstr>
      <vt:lpstr>Un poco de historia: </vt:lpstr>
      <vt:lpstr>Un poco de historia: </vt:lpstr>
      <vt:lpstr>Un poco de historia: </vt:lpstr>
      <vt:lpstr>Un poco de historia: </vt:lpstr>
      <vt:lpstr>Primera firma: 2019</vt:lpstr>
      <vt:lpstr>Presentación de PowerPoint</vt:lpstr>
      <vt:lpstr>Presentación de PowerPoint</vt:lpstr>
      <vt:lpstr>Presentación de PowerPoint</vt:lpstr>
      <vt:lpstr>Firma de diciembre de 2024</vt:lpstr>
      <vt:lpstr>Presentación de PowerPoint</vt:lpstr>
      <vt:lpstr>Alcance del acuerdo. </vt:lpstr>
      <vt:lpstr>Presentación de PowerPoint</vt:lpstr>
      <vt:lpstr>Contenidos: comercio de bienes </vt:lpstr>
      <vt:lpstr>Contenidos: comercio de bienes I </vt:lpstr>
      <vt:lpstr>Presentación de PowerPoint</vt:lpstr>
      <vt:lpstr>Eliminación o restricción de derechos a las exportaciones. </vt:lpstr>
      <vt:lpstr>Impactos potenciales del acuerdo  LSE  </vt:lpstr>
      <vt:lpstr>Presentación de PowerPoint</vt:lpstr>
      <vt:lpstr>Presentación de PowerPoint</vt:lpstr>
      <vt:lpstr>Presentación de PowerPoint</vt:lpstr>
      <vt:lpstr>IMPACTOS en UY </vt:lpstr>
      <vt:lpstr>IMPACTOS en UY </vt:lpstr>
      <vt:lpstr>Compras públicas </vt:lpstr>
      <vt:lpstr>Presentación de PowerPoint</vt:lpstr>
      <vt:lpstr>Comercio y desarrollo sostenible</vt:lpstr>
      <vt:lpstr>Discusiones abiertas en relación al TLC</vt:lpstr>
      <vt:lpstr>Discusiones abiertas en relación al TLC</vt:lpstr>
      <vt:lpstr>Desafíos para la inserción internacional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Barreto</dc:creator>
  <cp:lastModifiedBy>Martin Costa</cp:lastModifiedBy>
  <cp:revision>6</cp:revision>
  <dcterms:created xsi:type="dcterms:W3CDTF">2025-10-21T20:45:30Z</dcterms:created>
  <dcterms:modified xsi:type="dcterms:W3CDTF">2025-10-28T19:31:29Z</dcterms:modified>
</cp:coreProperties>
</file>