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9"/>
  </p:notesMasterIdLst>
  <p:sldIdLst>
    <p:sldId id="256" r:id="rId2"/>
    <p:sldId id="260" r:id="rId3"/>
    <p:sldId id="298" r:id="rId4"/>
    <p:sldId id="319" r:id="rId5"/>
    <p:sldId id="320" r:id="rId6"/>
    <p:sldId id="321" r:id="rId7"/>
    <p:sldId id="322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06" r:id="rId18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53" autoAdjust="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19/10/2025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19/10/2025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19/10/2025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19/10/2025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19/10/2025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19/10/2025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19/10/2025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19/10/2025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2636912"/>
            <a:ext cx="8062912" cy="1368152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/>
            </a:r>
            <a:br>
              <a:rPr lang="es-UY" sz="4800" b="1" dirty="0" smtClean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ÓRGANO DE ADMINISTRACIÓN Y REPRESENTACIÓN DE LA SA</a:t>
            </a:r>
            <a:br>
              <a:rPr lang="es-UY" sz="4800" b="1" dirty="0" smtClean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8062912" cy="2834904"/>
          </a:xfrm>
        </p:spPr>
        <p:txBody>
          <a:bodyPr>
            <a:normAutofit fontScale="92500" lnSpcReduction="10000"/>
          </a:bodyPr>
          <a:lstStyle/>
          <a:p>
            <a:endParaRPr lang="es-UY" dirty="0" smtClean="0"/>
          </a:p>
          <a:p>
            <a:endParaRPr lang="es-UY" dirty="0" smtClean="0"/>
          </a:p>
          <a:p>
            <a:endParaRPr lang="es-UY" dirty="0"/>
          </a:p>
          <a:p>
            <a:pPr algn="ctr"/>
            <a:r>
              <a:rPr lang="es-UY" sz="3400" dirty="0" smtClean="0"/>
              <a:t>Derecho Comercial 1</a:t>
            </a:r>
          </a:p>
          <a:p>
            <a:pPr algn="ctr"/>
            <a:endParaRPr lang="es-UY" sz="3400" dirty="0" smtClean="0"/>
          </a:p>
          <a:p>
            <a:pPr algn="ctr"/>
            <a:r>
              <a:rPr lang="es-UY" sz="3400" dirty="0" smtClean="0"/>
              <a:t>Virginia Machado Martinez</a:t>
            </a:r>
          </a:p>
          <a:p>
            <a:pPr algn="ctr"/>
            <a:endParaRPr lang="es-UY" sz="3400" dirty="0" smtClean="0"/>
          </a:p>
          <a:p>
            <a:pPr algn="ctr"/>
            <a:endParaRPr lang="es-UY" sz="3400" dirty="0" smtClean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32500" lnSpcReduction="20000"/>
          </a:bodyPr>
          <a:lstStyle/>
          <a:p>
            <a:pPr marL="0" lvl="0" indent="0" algn="just">
              <a:buNone/>
            </a:pPr>
            <a:r>
              <a:rPr lang="es-ES" sz="10400" b="1" dirty="0" smtClean="0"/>
              <a:t>Prohibición de contratar con la SA (art. 388)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Remisión al art. 84 </a:t>
            </a:r>
            <a:r>
              <a:rPr lang="es-UY" sz="8000" dirty="0" smtClean="0"/>
              <a:t>LSC.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Si se celebra </a:t>
            </a:r>
            <a:r>
              <a:rPr lang="es-UY" sz="8000" dirty="0"/>
              <a:t>un contrato que se relacione con la actividad normal de la </a:t>
            </a:r>
            <a:r>
              <a:rPr lang="es-UY" sz="8000" dirty="0" smtClean="0"/>
              <a:t>sociedad: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7600" dirty="0" smtClean="0"/>
              <a:t>El administrador </a:t>
            </a:r>
            <a:r>
              <a:rPr lang="es-UY" sz="7600" dirty="0"/>
              <a:t>debe ponerlo en conocimiento de la próxima </a:t>
            </a:r>
            <a:r>
              <a:rPr lang="es-UY" sz="7600" dirty="0" smtClean="0"/>
              <a:t>asamblea.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7600" dirty="0" smtClean="0"/>
              <a:t>Si es d</a:t>
            </a:r>
            <a:r>
              <a:rPr lang="es-UY" sz="8000" dirty="0" smtClean="0"/>
              <a:t>irector</a:t>
            </a:r>
            <a:r>
              <a:rPr lang="es-UY" sz="8000" dirty="0"/>
              <a:t>: debe comunicarlo al directorio</a:t>
            </a:r>
            <a:r>
              <a:rPr lang="es-UY" sz="80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Si se trata de </a:t>
            </a:r>
            <a:r>
              <a:rPr lang="es-UY" sz="8000" dirty="0"/>
              <a:t>un contrato que </a:t>
            </a:r>
            <a:r>
              <a:rPr lang="es-UY" sz="8000" dirty="0" smtClean="0"/>
              <a:t>no </a:t>
            </a:r>
            <a:r>
              <a:rPr lang="es-UY" sz="8000" dirty="0"/>
              <a:t>se </a:t>
            </a:r>
            <a:r>
              <a:rPr lang="es-UY" sz="8000" dirty="0" smtClean="0"/>
              <a:t>relaciona </a:t>
            </a:r>
            <a:r>
              <a:rPr lang="es-UY" sz="8000" dirty="0"/>
              <a:t>con la actividad normal de la sociedad</a:t>
            </a:r>
            <a:r>
              <a:rPr lang="es-UY" sz="8000" dirty="0" smtClean="0"/>
              <a:t>: se </a:t>
            </a:r>
            <a:r>
              <a:rPr lang="es-UY" sz="8000" dirty="0"/>
              <a:t>puede celebrar con autorización previa de una asamblea de accionistas, </a:t>
            </a:r>
            <a:r>
              <a:rPr lang="es-UY" sz="8000" dirty="0" smtClean="0"/>
              <a:t>si no el contrato es nulo absolutamente.</a:t>
            </a:r>
            <a:endParaRPr lang="es-ES" sz="8000" dirty="0"/>
          </a:p>
        </p:txBody>
      </p:sp>
    </p:spTree>
    <p:extLst>
      <p:ext uri="{BB962C8B-B14F-4D97-AF65-F5344CB8AC3E}">
        <p14:creationId xmlns:p14="http://schemas.microsoft.com/office/powerpoint/2010/main" val="1886244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ES" sz="3200" b="1" dirty="0" smtClean="0"/>
              <a:t>Concurrencia con la SA (art. 389)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El principio general es que el administrador o director no pude competir con la SA.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Excepción, que exista autorización expresa de la asamblea de accionistas.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Si viola esta obligación, es responsable, se viola el deber de lealtad. Es una manifestación de este deber.</a:t>
            </a:r>
            <a:endParaRPr lang="es-ES" sz="2900" dirty="0"/>
          </a:p>
        </p:txBody>
      </p:sp>
    </p:spTree>
    <p:extLst>
      <p:ext uri="{BB962C8B-B14F-4D97-AF65-F5344CB8AC3E}">
        <p14:creationId xmlns:p14="http://schemas.microsoft.com/office/powerpoint/2010/main" val="269069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ES" sz="3200" b="1" dirty="0" smtClean="0"/>
              <a:t>Comité ejecutivo (art. 390)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Se trata de un órgano eventual con los integrantes del directorio o con directores delegados, designados por los directores.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La función de este órgano es la gestión de los negocios ordinarios.</a:t>
            </a:r>
            <a:endParaRPr lang="es-ES" sz="2900" dirty="0"/>
          </a:p>
        </p:txBody>
      </p:sp>
    </p:spTree>
    <p:extLst>
      <p:ext uri="{BB962C8B-B14F-4D97-AF65-F5344CB8AC3E}">
        <p14:creationId xmlns:p14="http://schemas.microsoft.com/office/powerpoint/2010/main" val="211790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buNone/>
            </a:pPr>
            <a:r>
              <a:rPr lang="es-ES" sz="3700" b="1" dirty="0" smtClean="0"/>
              <a:t>Responsabilidad de Directores (arts. 391 y ss</a:t>
            </a:r>
            <a:r>
              <a:rPr lang="es-ES" sz="3700" b="1" dirty="0"/>
              <a:t>.</a:t>
            </a:r>
            <a:r>
              <a:rPr lang="es-ES" sz="3700" b="1" dirty="0" smtClean="0"/>
              <a:t>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Legitimados pasivos: el administrador o los directores (</a:t>
            </a:r>
            <a:r>
              <a:rPr lang="es-UY" sz="2900" dirty="0" smtClean="0"/>
              <a:t>solidarios, sin importar los hechos, salvo exención).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¿Frente a quienes responden? Sociedad, accionistas y terceros</a:t>
            </a:r>
            <a:r>
              <a:rPr lang="es-UY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Naturaleza de la responsabilidad.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Causales de responsabilidad: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500" dirty="0" smtClean="0"/>
              <a:t>violación </a:t>
            </a:r>
            <a:r>
              <a:rPr lang="es-UY" sz="2500" dirty="0"/>
              <a:t>de la ley, estatuto o reglamento,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500" dirty="0" smtClean="0"/>
              <a:t>mal </a:t>
            </a:r>
            <a:r>
              <a:rPr lang="es-UY" sz="2500" dirty="0"/>
              <a:t>desempeño del cargo en los términos del art. 83 (violación del deber de lealtad y diligencia de </a:t>
            </a:r>
            <a:r>
              <a:rPr lang="es-UY" sz="2500" dirty="0" smtClean="0"/>
              <a:t>un </a:t>
            </a:r>
            <a:r>
              <a:rPr lang="es-UY" sz="2900" dirty="0" smtClean="0"/>
              <a:t>buen </a:t>
            </a:r>
            <a:r>
              <a:rPr lang="es-UY" sz="2900" dirty="0"/>
              <a:t>hombre de negocios). </a:t>
            </a:r>
            <a:endParaRPr lang="es-UY" sz="29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Abuso </a:t>
            </a:r>
            <a:r>
              <a:rPr lang="es-UY" sz="2900" dirty="0"/>
              <a:t>de funciones.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Tipo </a:t>
            </a:r>
            <a:r>
              <a:rPr lang="es-UY" sz="2900" dirty="0"/>
              <a:t>de responsabilidad: subjetiva (dolo o culpa grave).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b="1" dirty="0" smtClean="0"/>
              <a:t>Exención</a:t>
            </a:r>
            <a:r>
              <a:rPr lang="es-UY" sz="2900" dirty="0"/>
              <a:t>: quienes hayan votado en contra y hayan dejado constancia de su oposición en el acta o </a:t>
            </a:r>
            <a:r>
              <a:rPr lang="es-UY" sz="2900" dirty="0" smtClean="0"/>
              <a:t>hayan comunicado </a:t>
            </a:r>
            <a:r>
              <a:rPr lang="es-UY" sz="2900" dirty="0"/>
              <a:t>fehacientemente su oposición a la sociedad dentro de los </a:t>
            </a:r>
            <a:r>
              <a:rPr lang="es-UY" sz="2900" dirty="0" smtClean="0"/>
              <a:t>diez </a:t>
            </a:r>
            <a:r>
              <a:rPr lang="es-UY" sz="2900" dirty="0"/>
              <a:t>días de haberse adoptado </a:t>
            </a:r>
            <a:r>
              <a:rPr lang="es-UY" sz="2900" dirty="0" smtClean="0"/>
              <a:t>la resolución </a:t>
            </a:r>
            <a:r>
              <a:rPr lang="es-UY" sz="2900" dirty="0"/>
              <a:t>o de la fecha en que se tomó conocimiento de la misma.</a:t>
            </a:r>
            <a:endParaRPr lang="es-ES" sz="2900" dirty="0"/>
          </a:p>
        </p:txBody>
      </p:sp>
    </p:spTree>
    <p:extLst>
      <p:ext uri="{BB962C8B-B14F-4D97-AF65-F5344CB8AC3E}">
        <p14:creationId xmlns:p14="http://schemas.microsoft.com/office/powerpoint/2010/main" val="46991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70000" lnSpcReduction="20000"/>
          </a:bodyPr>
          <a:lstStyle/>
          <a:p>
            <a:pPr marL="0" lvl="0" indent="0" algn="just">
              <a:buNone/>
            </a:pPr>
            <a:r>
              <a:rPr lang="es-ES" sz="3700" b="1" dirty="0" smtClean="0"/>
              <a:t>Responsabilidad de Directores (arts. 391 y ss</a:t>
            </a:r>
            <a:r>
              <a:rPr lang="es-ES" sz="3700" b="1" dirty="0"/>
              <a:t>.</a:t>
            </a:r>
            <a:r>
              <a:rPr lang="es-ES" sz="3700" b="1" dirty="0" smtClean="0"/>
              <a:t>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La abstención </a:t>
            </a:r>
            <a:r>
              <a:rPr lang="es-UY" sz="2900" dirty="0"/>
              <a:t>o ausencia injustificada no libera de responsabilidad</a:t>
            </a:r>
            <a:r>
              <a:rPr lang="es-UY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Si el opositor no hubiera comparecido a la reunión debe solicitar su reconsideración. Si no se </a:t>
            </a:r>
            <a:r>
              <a:rPr lang="es-UY" sz="2900" dirty="0" smtClean="0"/>
              <a:t>reconsidera, debe </a:t>
            </a:r>
            <a:r>
              <a:rPr lang="es-UY" sz="2900" dirty="0"/>
              <a:t>comunicar fehacientemente su oposición.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 smtClean="0"/>
              <a:t>Si </a:t>
            </a:r>
            <a:r>
              <a:rPr lang="es-UY" sz="2900" dirty="0"/>
              <a:t>los actos o hechos no fueron resueltos en sesión de directorio, no es responsable quien no participó</a:t>
            </a:r>
            <a:r>
              <a:rPr lang="es-UY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De todas formas debe comunicar su oposición</a:t>
            </a:r>
            <a:r>
              <a:rPr lang="es-UY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b="1" smtClean="0"/>
              <a:t>Extinción (392 LSC):</a:t>
            </a:r>
            <a:r>
              <a:rPr lang="es-UY" sz="2900" smtClean="0"/>
              <a:t> </a:t>
            </a:r>
            <a:r>
              <a:rPr lang="es-UY" sz="2900" dirty="0" smtClean="0"/>
              <a:t>por </a:t>
            </a:r>
            <a:r>
              <a:rPr lang="es-UY" sz="2900" dirty="0"/>
              <a:t>aprobación de la </a:t>
            </a:r>
            <a:r>
              <a:rPr lang="es-UY" sz="2900" dirty="0" smtClean="0"/>
              <a:t>gestión</a:t>
            </a:r>
            <a:r>
              <a:rPr lang="es-UY" sz="2900" dirty="0"/>
              <a:t> </a:t>
            </a:r>
            <a:r>
              <a:rPr lang="es-UY" sz="2900" dirty="0" smtClean="0"/>
              <a:t>o renuncia </a:t>
            </a:r>
            <a:r>
              <a:rPr lang="es-UY" sz="2900" dirty="0"/>
              <a:t>expresa o transacción resueltas en </a:t>
            </a:r>
            <a:r>
              <a:rPr lang="es-UY" sz="2900" dirty="0" smtClean="0"/>
              <a:t>asamblea </a:t>
            </a:r>
            <a:r>
              <a:rPr lang="es-UY" sz="2900" dirty="0"/>
              <a:t>en el que se haya incluido su consideración en el orden del día y se </a:t>
            </a:r>
            <a:r>
              <a:rPr lang="es-UY" sz="2900" dirty="0" smtClean="0"/>
              <a:t>hayan planteado </a:t>
            </a:r>
            <a:r>
              <a:rPr lang="es-UY" sz="2900" dirty="0"/>
              <a:t>los actos o hechos concretamente y no haya oposición del 5 % del capital integrado</a:t>
            </a:r>
            <a:r>
              <a:rPr lang="es-UY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900" dirty="0"/>
              <a:t>No se extingue si la responsabilidad </a:t>
            </a:r>
            <a:r>
              <a:rPr lang="es-UY" sz="2900" dirty="0" smtClean="0"/>
              <a:t>que se </a:t>
            </a:r>
            <a:r>
              <a:rPr lang="es-UY" sz="2900" dirty="0"/>
              <a:t>generó por violación a la ley o en caso de liquidación concursal</a:t>
            </a:r>
            <a:r>
              <a:rPr lang="es-UY" sz="29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900" dirty="0"/>
          </a:p>
        </p:txBody>
      </p:sp>
    </p:spTree>
    <p:extLst>
      <p:ext uri="{BB962C8B-B14F-4D97-AF65-F5344CB8AC3E}">
        <p14:creationId xmlns:p14="http://schemas.microsoft.com/office/powerpoint/2010/main" val="287392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70000" lnSpcReduction="20000"/>
          </a:bodyPr>
          <a:lstStyle/>
          <a:p>
            <a:pPr marL="0" lvl="0" indent="0" algn="just">
              <a:buNone/>
            </a:pPr>
            <a:r>
              <a:rPr lang="es-ES" sz="3700" b="1" dirty="0" smtClean="0"/>
              <a:t>Acción social de responsabilidad  (arts. 393 a 395)</a:t>
            </a:r>
          </a:p>
          <a:p>
            <a:pPr marL="0" lvl="0" indent="0" algn="just">
              <a:buNone/>
            </a:pPr>
            <a:endParaRPr lang="es-ES" sz="31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/>
              <a:t>La acción social de responsabilidad la ejerce la sociedad.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1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Para </a:t>
            </a:r>
            <a:r>
              <a:rPr lang="es-UY" sz="3100" dirty="0"/>
              <a:t>que la sociedad ejerza la acción social debe ser resuelta por una asamblea </a:t>
            </a:r>
            <a:r>
              <a:rPr lang="es-UY" sz="3100" dirty="0" smtClean="0"/>
              <a:t>de accionistas.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La </a:t>
            </a:r>
            <a:r>
              <a:rPr lang="es-UY" sz="3100" dirty="0"/>
              <a:t>asamblea puede adoptar la decisión aún cuando no figure en el orden del día</a:t>
            </a:r>
            <a:r>
              <a:rPr lang="es-UY" sz="31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La </a:t>
            </a:r>
            <a:r>
              <a:rPr lang="es-UY" sz="3100" dirty="0"/>
              <a:t>asamblea que resuelve promover la acción de responsabilidad presupone la remoción </a:t>
            </a:r>
            <a:r>
              <a:rPr lang="es-UY" sz="3100" dirty="0" smtClean="0"/>
              <a:t>del cargo </a:t>
            </a:r>
            <a:r>
              <a:rPr lang="es-UY" sz="3100" dirty="0"/>
              <a:t>del administrador y la designación de sustitutos. Los nuevos administradores o </a:t>
            </a:r>
            <a:r>
              <a:rPr lang="es-UY" sz="3100" dirty="0" smtClean="0"/>
              <a:t>directorio son </a:t>
            </a:r>
            <a:r>
              <a:rPr lang="es-UY" sz="3100" dirty="0"/>
              <a:t>quienes promuevan la acción en vía judicial.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1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Si </a:t>
            </a:r>
            <a:r>
              <a:rPr lang="es-UY" sz="3100" dirty="0"/>
              <a:t>la sociedad está en liquidación la promueve el liquidador (art. 393</a:t>
            </a:r>
            <a:r>
              <a:rPr lang="es-UY" sz="3100" dirty="0" smtClean="0"/>
              <a:t>). Si </a:t>
            </a:r>
            <a:r>
              <a:rPr lang="es-UY" sz="3100" dirty="0"/>
              <a:t>está concursada, </a:t>
            </a:r>
            <a:r>
              <a:rPr lang="es-UY" sz="3100" dirty="0" smtClean="0"/>
              <a:t>el síndico </a:t>
            </a:r>
            <a:r>
              <a:rPr lang="es-UY" sz="3100" dirty="0"/>
              <a:t>o el interventor (art. 52 Ley 18.387</a:t>
            </a:r>
            <a:r>
              <a:rPr lang="es-UY" sz="3100" dirty="0" smtClean="0"/>
              <a:t>).</a:t>
            </a:r>
            <a:endParaRPr lang="es-UY" sz="3100" dirty="0"/>
          </a:p>
        </p:txBody>
      </p:sp>
    </p:spTree>
    <p:extLst>
      <p:ext uri="{BB962C8B-B14F-4D97-AF65-F5344CB8AC3E}">
        <p14:creationId xmlns:p14="http://schemas.microsoft.com/office/powerpoint/2010/main" val="1512818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62500" lnSpcReduction="20000"/>
          </a:bodyPr>
          <a:lstStyle/>
          <a:p>
            <a:pPr marL="0" lvl="0" indent="0" algn="just">
              <a:buNone/>
            </a:pPr>
            <a:r>
              <a:rPr lang="es-ES" sz="3800" b="1" dirty="0" smtClean="0"/>
              <a:t>Acción social de responsabilidad  (arts. 393 a 395)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500" dirty="0" smtClean="0"/>
              <a:t>Si </a:t>
            </a:r>
            <a:r>
              <a:rPr lang="es-UY" sz="3500" dirty="0"/>
              <a:t>la acción social de responsabilidad no la inicia la sociedad dentro de los 90 días </a:t>
            </a:r>
            <a:r>
              <a:rPr lang="es-UY" sz="3500" dirty="0" smtClean="0"/>
              <a:t>desde la decisión, </a:t>
            </a:r>
            <a:r>
              <a:rPr lang="es-UY" sz="3500" dirty="0"/>
              <a:t>la puede iniciar cualquier accionista que se opuso a </a:t>
            </a:r>
            <a:r>
              <a:rPr lang="es-UY" sz="3500" dirty="0" smtClean="0"/>
              <a:t>la extinción </a:t>
            </a:r>
            <a:r>
              <a:rPr lang="es-UY" sz="3500" dirty="0"/>
              <a:t>de la responsabilidad.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5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500" dirty="0" smtClean="0"/>
              <a:t>Los </a:t>
            </a:r>
            <a:r>
              <a:rPr lang="es-UY" sz="3500" dirty="0"/>
              <a:t>acreedores podrán iniciar la acción social de responsabilidad si la sociedad y los </a:t>
            </a:r>
            <a:r>
              <a:rPr lang="es-UY" sz="3500" dirty="0" smtClean="0"/>
              <a:t>accionistas no </a:t>
            </a:r>
            <a:r>
              <a:rPr lang="es-UY" sz="3500" dirty="0"/>
              <a:t>la han iniciado y a los solos efectos de reconstruir el patrimonio social insuficiente para </a:t>
            </a:r>
            <a:r>
              <a:rPr lang="es-UY" sz="3500" dirty="0" smtClean="0"/>
              <a:t>cubrir las </a:t>
            </a:r>
            <a:r>
              <a:rPr lang="es-UY" sz="3500" dirty="0"/>
              <a:t>deudas sociales como consecuencia de los actos u omisiones generadores </a:t>
            </a:r>
            <a:r>
              <a:rPr lang="es-UY" sz="3500" dirty="0" smtClean="0"/>
              <a:t>de responsabilidad.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5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500" dirty="0" smtClean="0"/>
              <a:t>Es diferente la acción individual de responsabilidad: no prevista en la LSC (sí art. 31 SAS que también abarca administrador de hecho, igual anteproyecto de reforma LSC): se trata de reclamar el daño directo sufrido por el accionista o el tercero en su patrimonio, derivado de la conducta del administrador.</a:t>
            </a:r>
            <a:endParaRPr lang="es-UY" sz="3500" dirty="0"/>
          </a:p>
        </p:txBody>
      </p:sp>
    </p:spTree>
    <p:extLst>
      <p:ext uri="{BB962C8B-B14F-4D97-AF65-F5344CB8AC3E}">
        <p14:creationId xmlns:p14="http://schemas.microsoft.com/office/powerpoint/2010/main" val="13865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 smtClean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 smtClean="0"/>
          </a:p>
          <a:p>
            <a:pPr marL="64008" indent="0" algn="ctr">
              <a:buNone/>
            </a:pPr>
            <a:r>
              <a:rPr lang="es-UY" sz="4000" dirty="0" smtClean="0"/>
              <a:t>¡¡Muchas gracias!!</a:t>
            </a:r>
          </a:p>
          <a:p>
            <a:pPr marL="64008" indent="0" algn="ctr">
              <a:buNone/>
            </a:pPr>
            <a:endParaRPr lang="es-UY" sz="4000" dirty="0" smtClean="0"/>
          </a:p>
          <a:p>
            <a:pPr marL="64008" indent="0" algn="ctr">
              <a:buNone/>
            </a:pPr>
            <a:r>
              <a:rPr lang="es-UY" sz="4000" dirty="0" smtClean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32795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5052" y="449288"/>
            <a:ext cx="8291264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es-ES" sz="3600" b="1" dirty="0" smtClean="0"/>
              <a:t>ÓRGANO DE ADMINISTRACIÓN Y REPRESENTACIÓN EN LA SA</a:t>
            </a:r>
          </a:p>
          <a:p>
            <a:pPr marL="0" lvl="0" indent="0">
              <a:buNone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Órgano de Administración: Administrador o Directorio.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En el estatuto puede indicar que la </a:t>
            </a:r>
            <a:r>
              <a:rPr lang="es-UY" dirty="0"/>
              <a:t>asamblea </a:t>
            </a:r>
            <a:r>
              <a:rPr lang="es-UY" dirty="0" smtClean="0"/>
              <a:t>resolverá entre </a:t>
            </a:r>
            <a:r>
              <a:rPr lang="es-UY" dirty="0"/>
              <a:t>una u otra forma </a:t>
            </a:r>
            <a:r>
              <a:rPr lang="es-UY" dirty="0" smtClean="0"/>
              <a:t>y el </a:t>
            </a:r>
            <a:r>
              <a:rPr lang="es-UY" dirty="0"/>
              <a:t>número de miembros</a:t>
            </a:r>
            <a:r>
              <a:rPr lang="es-UY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En SA abiertas siempre: directorio y respeto de normas específicas de gobierno corporativo.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Órgano de representación: el administrador o el presidente del directorio </a:t>
            </a:r>
            <a:r>
              <a:rPr lang="es-UY" dirty="0"/>
              <a:t>(se puede pactar </a:t>
            </a:r>
            <a:r>
              <a:rPr lang="es-UY" dirty="0" smtClean="0"/>
              <a:t>en contrario).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Los integrantes son designados por la asamblea.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ES" sz="2800" b="1" dirty="0" smtClean="0"/>
              <a:t>Condiciones para ser administrador o director de SA</a:t>
            </a:r>
            <a:endParaRPr lang="es-ES" sz="2800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Personas </a:t>
            </a:r>
            <a:r>
              <a:rPr lang="es-UY" sz="2200" dirty="0"/>
              <a:t>físicas o </a:t>
            </a:r>
            <a:r>
              <a:rPr lang="es-UY" sz="2200" dirty="0" smtClean="0"/>
              <a:t>jurídicas.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Accionistas </a:t>
            </a:r>
            <a:r>
              <a:rPr lang="es-UY" sz="2200" dirty="0"/>
              <a:t>o no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Capaces </a:t>
            </a:r>
            <a:r>
              <a:rPr lang="es-UY" sz="2200" dirty="0"/>
              <a:t>para el ejercicio del comercio y que no lo tengan prohibido o </a:t>
            </a:r>
            <a:r>
              <a:rPr lang="es-UY" sz="2200" dirty="0" smtClean="0"/>
              <a:t>estén inhabilitados</a:t>
            </a:r>
            <a:r>
              <a:rPr lang="es-UY" sz="2200" dirty="0"/>
              <a:t>. </a:t>
            </a:r>
            <a:endParaRPr lang="es-UY" sz="22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Cesan </a:t>
            </a:r>
            <a:r>
              <a:rPr lang="es-UY" sz="2200" dirty="0"/>
              <a:t>en los cargos por incapacidad, prohibición o </a:t>
            </a:r>
            <a:r>
              <a:rPr lang="es-UY" sz="2200" dirty="0" smtClean="0"/>
              <a:t>inhabilitación superviniente</a:t>
            </a:r>
            <a:r>
              <a:rPr lang="es-UY" sz="22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Funcionarios de AIN no pueden ser administradores ni integrar directorios.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953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buNone/>
            </a:pPr>
            <a:r>
              <a:rPr lang="es-ES" sz="2800" b="1" dirty="0" smtClean="0"/>
              <a:t>Suplencias y vacancias</a:t>
            </a:r>
            <a:endParaRPr lang="es-ES" sz="2800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El estatuto </a:t>
            </a:r>
            <a:r>
              <a:rPr lang="es-UY" sz="2200" dirty="0"/>
              <a:t>establece régimen de suplencias o vacancias</a:t>
            </a:r>
            <a:r>
              <a:rPr lang="es-UY" sz="2200" dirty="0" smtClean="0"/>
              <a:t>. En </a:t>
            </a:r>
            <a:r>
              <a:rPr lang="es-UY" sz="2200" dirty="0"/>
              <a:t>defecto de previsión </a:t>
            </a:r>
            <a:r>
              <a:rPr lang="es-UY" sz="2200" dirty="0" smtClean="0"/>
              <a:t>rige el </a:t>
            </a:r>
            <a:r>
              <a:rPr lang="es-UY" sz="2200" dirty="0"/>
              <a:t>art. 379 </a:t>
            </a:r>
            <a:r>
              <a:rPr lang="es-UY" sz="2200" dirty="0" smtClean="0"/>
              <a:t>LSC.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En caso de vacancia </a:t>
            </a:r>
            <a:r>
              <a:rPr lang="es-UY" sz="2200" dirty="0"/>
              <a:t>en el cargo de administrador</a:t>
            </a:r>
            <a:r>
              <a:rPr lang="es-UY" sz="2200" dirty="0" smtClean="0"/>
              <a:t>: </a:t>
            </a:r>
            <a:endParaRPr lang="es-UY" sz="26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100" dirty="0"/>
              <a:t>E</a:t>
            </a:r>
            <a:r>
              <a:rPr lang="es-UY" sz="2100" dirty="0" smtClean="0"/>
              <a:t>l </a:t>
            </a:r>
            <a:r>
              <a:rPr lang="es-UY" sz="2100" dirty="0"/>
              <a:t>órgano de control interno designa al sustituto provisorio.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100" dirty="0"/>
              <a:t>E</a:t>
            </a:r>
            <a:r>
              <a:rPr lang="es-UY" sz="2100" dirty="0" smtClean="0"/>
              <a:t>n </a:t>
            </a:r>
            <a:r>
              <a:rPr lang="es-UY" sz="2100" dirty="0"/>
              <a:t>ausencia de órgano de control interno, cualquier accionista </a:t>
            </a:r>
            <a:r>
              <a:rPr lang="es-UY" sz="2100" dirty="0" smtClean="0"/>
              <a:t>puede </a:t>
            </a:r>
            <a:r>
              <a:rPr lang="es-UY" sz="2100" dirty="0"/>
              <a:t>pedir </a:t>
            </a:r>
            <a:r>
              <a:rPr lang="es-UY" sz="2100" dirty="0" smtClean="0"/>
              <a:t>a la AIN que </a:t>
            </a:r>
            <a:r>
              <a:rPr lang="es-UY" sz="2100" dirty="0"/>
              <a:t>designe al sustituto provisorio entre los accionistas mayoritarios.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100" dirty="0" smtClean="0"/>
              <a:t>El sustituto </a:t>
            </a:r>
            <a:r>
              <a:rPr lang="es-UY" sz="2100" dirty="0"/>
              <a:t>provisorio convoca a una asamblea extraordinaria, dentro del plazo de </a:t>
            </a:r>
            <a:r>
              <a:rPr lang="es-UY" sz="2100" dirty="0" smtClean="0"/>
              <a:t>60 </a:t>
            </a:r>
            <a:r>
              <a:rPr lang="es-UY" sz="2100" dirty="0"/>
              <a:t>días, </a:t>
            </a:r>
            <a:r>
              <a:rPr lang="es-UY" sz="2100" dirty="0" smtClean="0"/>
              <a:t>para designar </a:t>
            </a:r>
            <a:r>
              <a:rPr lang="es-UY" sz="2100" dirty="0"/>
              <a:t>al sustituto definitivo. El provisorio sólo puede realizar actos de gestión urgentes</a:t>
            </a:r>
            <a:r>
              <a:rPr lang="es-UY" sz="21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/>
              <a:t>Vacancia en el cargo de director: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El </a:t>
            </a:r>
            <a:r>
              <a:rPr lang="es-UY" dirty="0"/>
              <a:t>resto de los </a:t>
            </a:r>
            <a:r>
              <a:rPr lang="es-UY" dirty="0" smtClean="0"/>
              <a:t>directores designan al sustituto, que actúa </a:t>
            </a:r>
            <a:r>
              <a:rPr lang="es-UY" dirty="0"/>
              <a:t>hasta la próxima asamblea.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A </a:t>
            </a:r>
            <a:r>
              <a:rPr lang="es-UY" dirty="0"/>
              <a:t>falta de acuerdo entre </a:t>
            </a:r>
            <a:r>
              <a:rPr lang="es-UY" sz="2100" dirty="0"/>
              <a:t>los directores o si la vacancia es de todos o la mayoría de los cargos, </a:t>
            </a:r>
            <a:r>
              <a:rPr lang="es-UY" sz="2100" dirty="0" smtClean="0"/>
              <a:t>se aplica </a:t>
            </a:r>
            <a:r>
              <a:rPr lang="es-UY" sz="2100" dirty="0"/>
              <a:t>el régimen de vacancia del administrador.</a:t>
            </a: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307705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85000" lnSpcReduction="20000"/>
          </a:bodyPr>
          <a:lstStyle/>
          <a:p>
            <a:pPr marL="0" lvl="0" indent="0" algn="just">
              <a:buNone/>
            </a:pPr>
            <a:r>
              <a:rPr lang="es-ES" sz="2800" b="1" dirty="0" smtClean="0"/>
              <a:t>Duración, reelección, posesión del cargo (art. 380)</a:t>
            </a:r>
            <a:endParaRPr lang="es-ES" sz="2800" dirty="0" smtClean="0"/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La duración en el cargo la dispone el estatuto. Si </a:t>
            </a:r>
            <a:r>
              <a:rPr lang="es-UY" sz="2200" dirty="0"/>
              <a:t>el contrato no prevé </a:t>
            </a:r>
            <a:r>
              <a:rPr lang="es-UY" sz="2200" dirty="0" smtClean="0"/>
              <a:t>esto la LSC dispone un </a:t>
            </a:r>
            <a:r>
              <a:rPr lang="es-UY" sz="2200" dirty="0"/>
              <a:t>año desde su designación</a:t>
            </a:r>
            <a:r>
              <a:rPr lang="es-UY" sz="2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Permanencia </a:t>
            </a:r>
            <a:r>
              <a:rPr lang="es-UY" sz="2200" dirty="0"/>
              <a:t>en el cargo hasta su reemplazo salvo incapacidad, prohibición o inhabilitación</a:t>
            </a:r>
            <a:r>
              <a:rPr lang="es-UY" sz="2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Puede haber reelección. No prohibición ni limitación a ello.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/>
              <a:t>Los cesantes recaban la aceptación del cargo de los designados. Plazo 15 días desde la asamblea</a:t>
            </a:r>
            <a:r>
              <a:rPr lang="es-UY" sz="2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/>
              <a:t>En caso de vacancia del administrador o director, la aceptación la recaba quien presidió la asamblea.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Los </a:t>
            </a:r>
            <a:r>
              <a:rPr lang="es-UY" sz="2200" dirty="0"/>
              <a:t>designados deben manifestar su aceptación dentro de los </a:t>
            </a:r>
            <a:r>
              <a:rPr lang="es-UY" sz="2200" dirty="0" smtClean="0"/>
              <a:t>cinco </a:t>
            </a:r>
            <a:r>
              <a:rPr lang="es-UY" sz="2200" dirty="0"/>
              <a:t>días hábiles </a:t>
            </a:r>
            <a:r>
              <a:rPr lang="es-UY" sz="2200" dirty="0" smtClean="0"/>
              <a:t>siguientes. Se </a:t>
            </a:r>
            <a:r>
              <a:rPr lang="es-UY" sz="2200" dirty="0"/>
              <a:t>admite el pacto en contrario</a:t>
            </a:r>
            <a:r>
              <a:rPr lang="es-UY" sz="22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200" dirty="0"/>
              <a:t>La omisión de los deberes impuestos por la norma es causa de responsabilidad.</a:t>
            </a:r>
            <a:endParaRPr lang="es-ES" sz="2100" dirty="0"/>
          </a:p>
        </p:txBody>
      </p:sp>
    </p:spTree>
    <p:extLst>
      <p:ext uri="{BB962C8B-B14F-4D97-AF65-F5344CB8AC3E}">
        <p14:creationId xmlns:p14="http://schemas.microsoft.com/office/powerpoint/2010/main" val="380738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70000" lnSpcReduction="20000"/>
          </a:bodyPr>
          <a:lstStyle/>
          <a:p>
            <a:pPr marL="0" lvl="0" indent="0" algn="just">
              <a:buNone/>
            </a:pPr>
            <a:r>
              <a:rPr lang="es-ES" sz="3400" b="1" dirty="0" smtClean="0"/>
              <a:t>Remoción y renuncia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Se trata de cargos esencialmente revocables </a:t>
            </a:r>
            <a:r>
              <a:rPr lang="es-UY" sz="3100" dirty="0"/>
              <a:t>en cualquier momento y </a:t>
            </a:r>
            <a:r>
              <a:rPr lang="es-UY" sz="3100" dirty="0" smtClean="0"/>
              <a:t>sin </a:t>
            </a:r>
            <a:r>
              <a:rPr lang="es-UY" sz="3100" dirty="0"/>
              <a:t>expresión de </a:t>
            </a:r>
            <a:r>
              <a:rPr lang="es-UY" sz="3100" dirty="0" smtClean="0"/>
              <a:t>causa.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Quién </a:t>
            </a:r>
            <a:r>
              <a:rPr lang="es-UY" sz="3100" dirty="0"/>
              <a:t>revoca </a:t>
            </a:r>
            <a:r>
              <a:rPr lang="es-UY" sz="3100" dirty="0" smtClean="0"/>
              <a:t>es la asamblea. Si </a:t>
            </a:r>
            <a:r>
              <a:rPr lang="es-UY" sz="3100" dirty="0"/>
              <a:t>los designaron los titulares de una serie de acciones o de acciones preferidas, los debe </a:t>
            </a:r>
            <a:r>
              <a:rPr lang="es-UY" sz="3100" dirty="0" smtClean="0"/>
              <a:t>revocar mediante una asamblea especial, </a:t>
            </a:r>
            <a:r>
              <a:rPr lang="es-UY" sz="3100" dirty="0"/>
              <a:t>salvo que en una asamblea se vote una acción de responsabilidad </a:t>
            </a:r>
            <a:r>
              <a:rPr lang="es-UY" sz="3100" dirty="0" smtClean="0"/>
              <a:t>o sobrevenga </a:t>
            </a:r>
            <a:r>
              <a:rPr lang="es-UY" sz="3100" dirty="0"/>
              <a:t>una causal de incapacidad, prohibición o inhabilitación</a:t>
            </a:r>
            <a:r>
              <a:rPr lang="es-UY" sz="31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3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En cuanto a la renuncia: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500" dirty="0" smtClean="0"/>
              <a:t>Si se trata de un director se </a:t>
            </a:r>
            <a:r>
              <a:rPr lang="es-UY" sz="2500" dirty="0"/>
              <a:t>presenta ante el </a:t>
            </a:r>
            <a:r>
              <a:rPr lang="es-UY" sz="2500" dirty="0" smtClean="0"/>
              <a:t>directorio, que debe aceptarla, salvo </a:t>
            </a:r>
            <a:r>
              <a:rPr lang="es-UY" sz="2500" dirty="0"/>
              <a:t>que afecte el funcionamiento regular del </a:t>
            </a:r>
            <a:r>
              <a:rPr lang="es-UY" sz="2500" dirty="0" smtClean="0"/>
              <a:t>mismo. Si </a:t>
            </a:r>
            <a:r>
              <a:rPr lang="es-UY" sz="2500" dirty="0"/>
              <a:t>afecta el funcionamiento del directorio, continúa en el cargo hasta que la próxima asamblea </a:t>
            </a:r>
            <a:r>
              <a:rPr lang="es-UY" sz="2500" dirty="0" smtClean="0"/>
              <a:t>se pronuncie.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500" dirty="0" smtClean="0"/>
              <a:t>Si se trata de un administrador (art. 204 LSC) pueden </a:t>
            </a:r>
            <a:r>
              <a:rPr lang="es-UY" sz="2500" dirty="0"/>
              <a:t>renunciar en cualquier </a:t>
            </a:r>
            <a:r>
              <a:rPr lang="es-UY" sz="2500" dirty="0" smtClean="0"/>
              <a:t>tiempo. Si </a:t>
            </a:r>
            <a:r>
              <a:rPr lang="es-UY" sz="2500" dirty="0"/>
              <a:t>es intempestiva o dolosa, serán civilmente responsables</a:t>
            </a:r>
            <a:r>
              <a:rPr lang="es-UY" sz="25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3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3100" dirty="0" smtClean="0"/>
              <a:t>¿Director rehén?</a:t>
            </a:r>
            <a:endParaRPr lang="es-ES" sz="3100" dirty="0"/>
          </a:p>
        </p:txBody>
      </p:sp>
    </p:spTree>
    <p:extLst>
      <p:ext uri="{BB962C8B-B14F-4D97-AF65-F5344CB8AC3E}">
        <p14:creationId xmlns:p14="http://schemas.microsoft.com/office/powerpoint/2010/main" val="165681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s-ES" sz="3100" b="1" dirty="0" smtClean="0"/>
              <a:t>Remuneración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Se dispone en el estatuto </a:t>
            </a:r>
            <a:r>
              <a:rPr lang="es-UY" sz="2600" dirty="0"/>
              <a:t>o </a:t>
            </a:r>
            <a:r>
              <a:rPr lang="es-UY" sz="2600" dirty="0" smtClean="0"/>
              <a:t>lo resuelve la </a:t>
            </a:r>
            <a:r>
              <a:rPr lang="es-UY" sz="2600" dirty="0"/>
              <a:t>asamblea </a:t>
            </a:r>
            <a:r>
              <a:rPr lang="es-UY" sz="2600" dirty="0" smtClean="0"/>
              <a:t>(</a:t>
            </a:r>
            <a:r>
              <a:rPr lang="es-UY" sz="2600" dirty="0"/>
              <a:t>art. 342.2</a:t>
            </a:r>
            <a:r>
              <a:rPr lang="es-UY" sz="26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La LSC determina un tope de retribución (de ello está excluido el sueldo </a:t>
            </a:r>
            <a:r>
              <a:rPr lang="es-UY" sz="2600" dirty="0"/>
              <a:t>y otras remuneraciones por el desempeño </a:t>
            </a:r>
            <a:r>
              <a:rPr lang="es-UY" sz="2600" dirty="0" smtClean="0"/>
              <a:t>de funciones </a:t>
            </a:r>
            <a:r>
              <a:rPr lang="es-UY" sz="2600" dirty="0"/>
              <a:t>técnico administrativas de carácter permanente):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Administradores: 10 % de las ganancias.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Directores en conjunto: 25 %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Si no se distribuyen dividendos: 5 % incrementándose </a:t>
            </a:r>
            <a:r>
              <a:rPr lang="es-UY" sz="2200" dirty="0"/>
              <a:t>proporcionalmente a la distribución.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40639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25000" lnSpcReduction="20000"/>
          </a:bodyPr>
          <a:lstStyle/>
          <a:p>
            <a:pPr marL="0" lvl="0" indent="0" algn="just">
              <a:buNone/>
            </a:pPr>
            <a:r>
              <a:rPr lang="es-ES" sz="10400" b="1" dirty="0" smtClean="0"/>
              <a:t>Directorio régimen de reunión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Lo fija el estatuto o en su defecto, </a:t>
            </a:r>
            <a:r>
              <a:rPr lang="es-UY" sz="8000" dirty="0"/>
              <a:t>lo acuerdan sus </a:t>
            </a:r>
            <a:r>
              <a:rPr lang="es-UY" sz="8000" dirty="0" smtClean="0"/>
              <a:t>integrantes.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toda </a:t>
            </a:r>
            <a:r>
              <a:rPr lang="es-UY" sz="8000" dirty="0"/>
              <a:t>vez que lo requiera un director. El presidente del directorio convoca. Plazo para la convocatoria: </a:t>
            </a:r>
            <a:r>
              <a:rPr lang="es-UY" sz="8000" dirty="0" smtClean="0"/>
              <a:t>5 días </a:t>
            </a:r>
            <a:r>
              <a:rPr lang="es-UY" sz="8000" dirty="0"/>
              <a:t>de recibido el pedido. Si el presidente no convoca, puede convocarlo cualquiera de los directores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S.A</a:t>
            </a:r>
            <a:r>
              <a:rPr lang="es-UY" sz="8000" dirty="0" smtClean="0"/>
              <a:t>. abiertas: </a:t>
            </a:r>
            <a:r>
              <a:rPr lang="es-UY" sz="8000" dirty="0"/>
              <a:t>se reúnen, por lo menos, una vez al mes</a:t>
            </a:r>
            <a:r>
              <a:rPr lang="es-UY" sz="80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Quórum de asistencia: mayoría absoluta de sus integrantes </a:t>
            </a:r>
            <a:r>
              <a:rPr lang="es-UY" sz="8000" dirty="0" smtClean="0"/>
              <a:t>(se modificó art. 386 LSC, mitad más uno, causaba problemas, art</a:t>
            </a:r>
            <a:r>
              <a:rPr lang="es-UY" sz="8000" dirty="0"/>
              <a:t>. 724 Ley 19.924 del </a:t>
            </a:r>
            <a:r>
              <a:rPr lang="es-UY" sz="8000" dirty="0" smtClean="0"/>
              <a:t>30/12/20</a:t>
            </a:r>
            <a:r>
              <a:rPr lang="es-UY" sz="8000" dirty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Quórum </a:t>
            </a:r>
            <a:r>
              <a:rPr lang="es-UY" sz="8000" dirty="0"/>
              <a:t>de votación: mayoría simple de votos de presentes, salvo cuando la ley o el estatuto exijan </a:t>
            </a:r>
            <a:r>
              <a:rPr lang="es-UY" sz="8000" dirty="0" smtClean="0"/>
              <a:t>una mayoría </a:t>
            </a:r>
            <a:r>
              <a:rPr lang="es-UY" sz="8000" dirty="0"/>
              <a:t>superior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En caso de empate, el Presidente tiene doble </a:t>
            </a:r>
            <a:r>
              <a:rPr lang="es-UY" sz="8000" dirty="0" smtClean="0"/>
              <a:t>voto.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Voto </a:t>
            </a:r>
            <a:r>
              <a:rPr lang="es-UY" sz="8000" dirty="0"/>
              <a:t>en blanco </a:t>
            </a:r>
            <a:r>
              <a:rPr lang="es-UY" sz="8000" dirty="0" smtClean="0"/>
              <a:t>o abstención </a:t>
            </a:r>
            <a:r>
              <a:rPr lang="es-UY" sz="8000" dirty="0"/>
              <a:t>se reputa como voto en contra, salvo que la abstención se deba a </a:t>
            </a:r>
            <a:r>
              <a:rPr lang="es-UY" sz="8000" dirty="0" smtClean="0"/>
              <a:t>una obligación </a:t>
            </a:r>
            <a:r>
              <a:rPr lang="es-UY" sz="8000" dirty="0"/>
              <a:t>legal.</a:t>
            </a:r>
            <a:endParaRPr lang="es-ES" sz="8000" dirty="0"/>
          </a:p>
        </p:txBody>
      </p:sp>
    </p:spTree>
    <p:extLst>
      <p:ext uri="{BB962C8B-B14F-4D97-AF65-F5344CB8AC3E}">
        <p14:creationId xmlns:p14="http://schemas.microsoft.com/office/powerpoint/2010/main" val="3544221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72336"/>
          </a:xfrm>
        </p:spPr>
        <p:txBody>
          <a:bodyPr>
            <a:normAutofit fontScale="32500" lnSpcReduction="20000"/>
          </a:bodyPr>
          <a:lstStyle/>
          <a:p>
            <a:pPr marL="0" lvl="0" indent="0" algn="just">
              <a:buNone/>
            </a:pPr>
            <a:r>
              <a:rPr lang="es-ES" sz="10400" b="1" dirty="0" smtClean="0"/>
              <a:t>Conflicto de intereses (art. 387)</a:t>
            </a:r>
          </a:p>
          <a:p>
            <a:pPr marL="0" lvl="0" indent="0" algn="just">
              <a:buNone/>
            </a:pPr>
            <a:endParaRPr lang="es-ES" sz="2800" dirty="0" smtClean="0"/>
          </a:p>
          <a:p>
            <a:pPr marL="0" lvl="0" indent="0" algn="just">
              <a:buNone/>
            </a:pPr>
            <a:endParaRPr lang="es-ES" sz="28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Director con interés contrario al de la </a:t>
            </a:r>
            <a:r>
              <a:rPr lang="es-UY" sz="8000" dirty="0" smtClean="0"/>
              <a:t>sociedad debe </a:t>
            </a:r>
            <a:r>
              <a:rPr lang="es-UY" sz="8000" dirty="0"/>
              <a:t>ponerlo en conocimiento del directorio y órgano de contralor interno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 smtClean="0"/>
              <a:t>Debe </a:t>
            </a:r>
            <a:r>
              <a:rPr lang="es-UY" sz="8000" dirty="0"/>
              <a:t>abstenerse de intervenir cuando se traten y resuelva</a:t>
            </a:r>
            <a:r>
              <a:rPr lang="es-UY" sz="8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En caso de violación de la </a:t>
            </a:r>
            <a:r>
              <a:rPr lang="es-UY" sz="8000" dirty="0" smtClean="0"/>
              <a:t>prohibición es responsable frente </a:t>
            </a:r>
            <a:r>
              <a:rPr lang="es-UY" sz="8000" dirty="0"/>
              <a:t>a la </a:t>
            </a:r>
            <a:r>
              <a:rPr lang="es-UY" sz="8000" dirty="0" smtClean="0"/>
              <a:t>sociedad por los daños ocasionados.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sz="8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sz="8000" dirty="0"/>
              <a:t>Administrador con interés contrario al de la </a:t>
            </a:r>
            <a:r>
              <a:rPr lang="es-UY" sz="8000" dirty="0" smtClean="0"/>
              <a:t>sociedad: debe </a:t>
            </a:r>
            <a:r>
              <a:rPr lang="es-UY" sz="8000" dirty="0"/>
              <a:t>abstenerse de realizar el negocio, salvo autorización de la asamblea.</a:t>
            </a:r>
            <a:endParaRPr lang="es-ES" sz="8000" dirty="0"/>
          </a:p>
        </p:txBody>
      </p:sp>
    </p:spTree>
    <p:extLst>
      <p:ext uri="{BB962C8B-B14F-4D97-AF65-F5344CB8AC3E}">
        <p14:creationId xmlns:p14="http://schemas.microsoft.com/office/powerpoint/2010/main" val="3307514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2009</TotalTime>
  <Words>1648</Words>
  <Application>Microsoft Office PowerPoint</Application>
  <PresentationFormat>Presentación en pantalla (4:3)</PresentationFormat>
  <Paragraphs>175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1" baseType="lpstr">
      <vt:lpstr>Arial</vt:lpstr>
      <vt:lpstr>Calibri</vt:lpstr>
      <vt:lpstr>Wingdings</vt:lpstr>
      <vt:lpstr>Claridad</vt:lpstr>
      <vt:lpstr>                                               ÓRGANO DE ADMINISTRACIÓN Y REPRESENTACIÓN DE LA SA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248</cp:revision>
  <dcterms:created xsi:type="dcterms:W3CDTF">2017-06-07T22:24:11Z</dcterms:created>
  <dcterms:modified xsi:type="dcterms:W3CDTF">2025-10-19T15:30:17Z</dcterms:modified>
</cp:coreProperties>
</file>