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4"/>
  </p:notesMasterIdLst>
  <p:sldIdLst>
    <p:sldId id="256" r:id="rId2"/>
    <p:sldId id="291" r:id="rId3"/>
    <p:sldId id="259" r:id="rId4"/>
    <p:sldId id="293" r:id="rId5"/>
    <p:sldId id="292" r:id="rId6"/>
    <p:sldId id="287" r:id="rId7"/>
    <p:sldId id="260" r:id="rId8"/>
    <p:sldId id="261" r:id="rId9"/>
    <p:sldId id="262" r:id="rId10"/>
    <p:sldId id="288" r:id="rId11"/>
    <p:sldId id="289" r:id="rId12"/>
    <p:sldId id="286" r:id="rId13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2" autoAdjust="0"/>
    <p:restoredTop sz="94635" autoAdjust="0"/>
  </p:normalViewPr>
  <p:slideViewPr>
    <p:cSldViewPr>
      <p:cViewPr>
        <p:scale>
          <a:sx n="70" d="100"/>
          <a:sy n="70" d="100"/>
        </p:scale>
        <p:origin x="1380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2850E-3A22-4042-B708-0F14740D8480}" type="datetimeFigureOut">
              <a:rPr lang="es-VE" smtClean="0"/>
              <a:t>11/10/2025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3000B8-24A4-4BC0-A4F3-84524C9B2F43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61248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UY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3000B8-24A4-4BC0-A4F3-84524C9B2F43}" type="slidenum">
              <a:rPr lang="es-VE" smtClean="0"/>
              <a:t>8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063517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D9EA9-3A6A-4480-B4A0-DD2CF456BC85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72E34-7462-4E7F-B929-8F12823A140B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ACD53-2F42-4CE7-BB36-A23AB7C450B5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1871B-9EDE-40DB-8AF8-69D4C6D1F1EA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F503B-B857-43C2-843D-977E555EA148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C5D8B5-8836-455F-AD2E-3507CEEB3DC7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860FDF-592E-4ADD-8F9D-CF04005EFE00}" type="datetime1">
              <a:rPr lang="es-VE" smtClean="0"/>
              <a:t>11/10/2025</a:t>
            </a:fld>
            <a:endParaRPr lang="es-V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805F7-A004-489D-9817-04CF40890734}" type="datetime1">
              <a:rPr lang="es-VE" smtClean="0"/>
              <a:t>11/10/2025</a:t>
            </a:fld>
            <a:endParaRPr lang="es-V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EBFA8-EC89-49A3-8FF2-6DC70FC552B7}" type="datetime1">
              <a:rPr lang="es-VE" smtClean="0"/>
              <a:t>11/10/2025</a:t>
            </a:fld>
            <a:endParaRPr lang="es-V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11A6CF-3707-4DF6-90B3-3A14A63F3D9E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B73F9-6020-4188-BAA9-D4812AD15707}" type="datetime1">
              <a:rPr lang="es-VE" smtClean="0"/>
              <a:t>11/10/2025</a:t>
            </a:fld>
            <a:endParaRPr lang="es-V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24B091D-4663-423A-82BC-7B8243895D6F}" type="datetime1">
              <a:rPr lang="es-VE" smtClean="0"/>
              <a:t>11/10/2025</a:t>
            </a:fld>
            <a:endParaRPr lang="es-V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24CD056-F091-4204-9A17-0B1631C67F85}" type="slidenum">
              <a:rPr lang="es-VE" smtClean="0"/>
              <a:t>‹Nº›</a:t>
            </a:fld>
            <a:endParaRPr lang="es-V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1844824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>
                <a:solidFill>
                  <a:schemeClr val="tx1"/>
                </a:solidFill>
              </a:rPr>
              <a:t/>
            </a:r>
            <a:br>
              <a:rPr lang="es-UY" sz="4800" b="1" dirty="0">
                <a:solidFill>
                  <a:schemeClr val="tx1"/>
                </a:solidFill>
              </a:rPr>
            </a:br>
            <a:r>
              <a:rPr lang="es-UY" sz="4800" b="1" dirty="0"/>
              <a:t>IMPUGNACIÓN DE RESOLUCIONES DE ASAMBLEAS</a:t>
            </a:r>
            <a:endParaRPr lang="es-VE" sz="4800" b="1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2924944"/>
            <a:ext cx="8062912" cy="2834904"/>
          </a:xfrm>
        </p:spPr>
        <p:txBody>
          <a:bodyPr>
            <a:normAutofit fontScale="85000" lnSpcReduction="20000"/>
          </a:bodyPr>
          <a:lstStyle/>
          <a:p>
            <a:endParaRPr lang="es-UY" dirty="0"/>
          </a:p>
          <a:p>
            <a:endParaRPr lang="es-UY" dirty="0"/>
          </a:p>
          <a:p>
            <a:endParaRPr lang="es-UY" dirty="0"/>
          </a:p>
          <a:p>
            <a:pPr algn="ctr"/>
            <a:r>
              <a:rPr lang="es-UY" sz="3400" dirty="0"/>
              <a:t>Derecho </a:t>
            </a:r>
            <a:r>
              <a:rPr lang="es-UY" sz="3400" dirty="0" smtClean="0"/>
              <a:t>Comercial </a:t>
            </a:r>
            <a:r>
              <a:rPr lang="es-UY" sz="3400" dirty="0"/>
              <a:t>- Fder </a:t>
            </a:r>
            <a:r>
              <a:rPr lang="es-UY" sz="3400" dirty="0" err="1"/>
              <a:t>UdelaR</a:t>
            </a:r>
            <a:endParaRPr lang="es-UY" sz="3400" dirty="0"/>
          </a:p>
          <a:p>
            <a:pPr algn="ctr"/>
            <a:endParaRPr lang="es-UY" sz="3400" dirty="0"/>
          </a:p>
          <a:p>
            <a:pPr algn="ctr"/>
            <a:r>
              <a:rPr lang="es-UY" sz="3400" dirty="0" smtClean="0"/>
              <a:t>2024</a:t>
            </a:r>
            <a:endParaRPr lang="es-UY" sz="3400" dirty="0"/>
          </a:p>
          <a:p>
            <a:pPr algn="ctr"/>
            <a:r>
              <a:rPr lang="es-UY" sz="3400" dirty="0"/>
              <a:t>Virginia </a:t>
            </a:r>
            <a:r>
              <a:rPr lang="es-UY" sz="3400" dirty="0" smtClean="0"/>
              <a:t>Machado Martinez</a:t>
            </a:r>
            <a:endParaRPr lang="es-UY" sz="3400" dirty="0"/>
          </a:p>
          <a:p>
            <a:pPr algn="ctr"/>
            <a:endParaRPr lang="es-UY" sz="3400" dirty="0"/>
          </a:p>
        </p:txBody>
      </p:sp>
    </p:spTree>
    <p:extLst>
      <p:ext uri="{BB962C8B-B14F-4D97-AF65-F5344CB8AC3E}">
        <p14:creationId xmlns:p14="http://schemas.microsoft.com/office/powerpoint/2010/main" val="36729790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fontScale="92500" lnSpcReduction="2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Relación entre acción de impugnación y acción de nulidad: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si la causal es la violación a la ley cualquiera sea el resultado de la acción de impugnación, las partes mantienen el derecho de recurrir a la acción ordinaria de nulidad 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la acción ordinaria de nulidad no podrá iniciarse hasta tanto culmine el proceso de impugnación o vencidos los 90 días para promoverlo.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a diferencias de lo que sucede en la acción de impugnación, la sentencia que acoge la pretensión de nulidad tiene efectos hacia atrás, </a:t>
            </a:r>
            <a:r>
              <a:rPr lang="es-UY" i="1" dirty="0"/>
              <a:t>ex </a:t>
            </a:r>
            <a:r>
              <a:rPr lang="es-UY" i="1" dirty="0" err="1"/>
              <a:t>tunc</a:t>
            </a:r>
            <a:r>
              <a:rPr lang="es-UY" i="1" dirty="0"/>
              <a:t>, </a:t>
            </a:r>
            <a:r>
              <a:rPr lang="es-UY" dirty="0"/>
              <a:t>vuelven las cosas al estado anterior a la resolución, como si nunca hubiera existido.</a:t>
            </a:r>
          </a:p>
          <a:p>
            <a:pPr lvl="1"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Si la resolución impugnada es revocada por una asamblea posterior, no podrá iniciarse la acción o no podrá continuar el proceso. Sin embargo, subsiste la responsabilidad por los efectos producidos.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Art. 372: responsabilidad del accionista por su voto. Los accionistas que voten favorablemente la resolución que haya sido impugnada y quede sin efectos, responden por los daños que ella haya ocasionado. Solo para impugnación.</a:t>
            </a:r>
          </a:p>
        </p:txBody>
      </p:sp>
    </p:spTree>
    <p:extLst>
      <p:ext uri="{BB962C8B-B14F-4D97-AF65-F5344CB8AC3E}">
        <p14:creationId xmlns:p14="http://schemas.microsoft.com/office/powerpoint/2010/main" val="3120740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40288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UY" sz="3600" spc="-100" dirty="0">
                <a:solidFill>
                  <a:srgbClr val="D2533C"/>
                </a:solidFill>
                <a:ea typeface="+mj-ea"/>
                <a:cs typeface="+mj-cs"/>
              </a:rPr>
              <a:t>Impugnación de resoluciones del órgano de administración: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No está prevista expresamente en la LSC</a:t>
            </a:r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Discusión doctrinaria con dos grandes posiciones: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corresponde la aplicación analógica de las normas sobre impugnación de resoluciones de asambleas.</a:t>
            </a:r>
          </a:p>
          <a:p>
            <a:pPr lvl="2" algn="just">
              <a:buFont typeface="Wingdings" pitchFamily="2" charset="2"/>
              <a:buChar char="Ø"/>
            </a:pPr>
            <a:r>
              <a:rPr lang="es-UY" dirty="0"/>
              <a:t>no corresponde la aplicación analógica porque se trata de órganos distintos. Entre estos autores hay quienes sostienen que es suficiente con el régimen agravado y exigente de responsabilidad de los administradores de la SA y otros, que, además, entienden que siempre existe la posibilidad de recurrir a la acción de nulidad, pues se trata de actos jurídicos.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lvl="1" algn="just">
              <a:buFont typeface="Wingdings" pitchFamily="2" charset="2"/>
              <a:buChar char="Ø"/>
            </a:pPr>
            <a:r>
              <a:rPr lang="es-UY" dirty="0"/>
              <a:t>La reforma propuesta de la ley 16.060 resuelve expresamente la discusión: admite expresamente la posibilidad de impugnar con el mismo procedimiento tanto las resoluciones de órgano de gobierno  de órgano de administración (arts. 33bis y 33ter de la reforma).</a:t>
            </a:r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  <a:p>
            <a:pPr lvl="2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3751413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978136"/>
          </a:xfrm>
        </p:spPr>
        <p:txBody>
          <a:bodyPr/>
          <a:lstStyle/>
          <a:p>
            <a:pPr marL="64008" indent="0">
              <a:buNone/>
            </a:pPr>
            <a:endParaRPr lang="es-UY" dirty="0"/>
          </a:p>
          <a:p>
            <a:pPr marL="64008" indent="0">
              <a:buNone/>
            </a:pPr>
            <a:endParaRPr lang="es-UY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endParaRPr lang="es-UY" sz="4000" dirty="0"/>
          </a:p>
          <a:p>
            <a:pPr marL="64008" indent="0" algn="ctr">
              <a:buNone/>
            </a:pPr>
            <a:r>
              <a:rPr lang="es-UY" sz="4800" spc="-100" dirty="0">
                <a:solidFill>
                  <a:srgbClr val="D2533C"/>
                </a:solidFill>
                <a:ea typeface="+mj-ea"/>
                <a:cs typeface="+mj-cs"/>
              </a:rPr>
              <a:t>¡¡Muchas gracias!!</a:t>
            </a:r>
          </a:p>
          <a:p>
            <a:pPr marL="64008" indent="0" algn="ctr">
              <a:buNone/>
            </a:pPr>
            <a:endParaRPr lang="es-UY" sz="4000" dirty="0"/>
          </a:p>
        </p:txBody>
      </p:sp>
    </p:spTree>
    <p:extLst>
      <p:ext uri="{BB962C8B-B14F-4D97-AF65-F5344CB8AC3E}">
        <p14:creationId xmlns:p14="http://schemas.microsoft.com/office/powerpoint/2010/main" val="3320200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UY" dirty="0" smtClean="0"/>
              <a:t>Esquema de clase y bibliografía básica recomendada</a:t>
            </a:r>
            <a:endParaRPr lang="es-UY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dirty="0" smtClean="0"/>
              <a:t>Esquema</a:t>
            </a:r>
            <a:endParaRPr lang="es-UY" dirty="0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 smtClean="0"/>
              <a:t>Concepto de acción de impugnación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 smtClean="0"/>
              <a:t>Diferencias entre acción de impugnación y nulidad. </a:t>
            </a:r>
            <a:endParaRPr lang="es-ES" sz="1425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 smtClean="0"/>
              <a:t>Causales de la acción de impugnación, referencia a jurisprudencia.</a:t>
            </a:r>
            <a:endParaRPr lang="es-ES" sz="1425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 smtClean="0"/>
              <a:t>Cuestiones procesales</a:t>
            </a:r>
            <a:r>
              <a:rPr lang="es-ES" sz="1425" i="1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 smtClean="0"/>
              <a:t>Breve mención a viabilidad de impugnación de resoluciones de directorio y proyecto de reforma de LSC.</a:t>
            </a:r>
            <a:endParaRPr lang="es-ES" sz="1425" dirty="0"/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UY" dirty="0" smtClean="0"/>
              <a:t>Bibliografía básica recomendada para comprender el tema</a:t>
            </a:r>
            <a:endParaRPr lang="es-UY" dirty="0"/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1600" dirty="0" smtClean="0"/>
              <a:t>GERMÁN</a:t>
            </a:r>
            <a:r>
              <a:rPr lang="es-ES" sz="1600" dirty="0"/>
              <a:t>, Daniel, </a:t>
            </a:r>
            <a:r>
              <a:rPr lang="es-ES" sz="1600" i="1" dirty="0"/>
              <a:t>Impugnación y nulidad de resoluciones de asambleas por contrarias a le ley y al orden público. Análisis comparativo de las legislaciones española y uruguaya</a:t>
            </a:r>
            <a:r>
              <a:rPr lang="es-ES" sz="1600" i="1" dirty="0" smtClean="0"/>
              <a:t>.</a:t>
            </a:r>
            <a:r>
              <a:rPr lang="es-ES" sz="1600" dirty="0" smtClean="0"/>
              <a:t>.</a:t>
            </a:r>
            <a:endParaRPr lang="es-UY" sz="1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1600" dirty="0"/>
              <a:t>JIMÉNEZ DE ARÉCHAGA, Mercedes, “Análisis de la jurisprudencia nacional acerca de la acción de impugnación de actos y decisiones asamblearias en las sociedades comerciales”, </a:t>
            </a:r>
            <a:r>
              <a:rPr lang="es-UY" sz="1600" i="1" dirty="0"/>
              <a:t>Anuario de Derecho Comercial</a:t>
            </a:r>
            <a:r>
              <a:rPr lang="es-UY" sz="1600" dirty="0"/>
              <a:t>, tomo </a:t>
            </a:r>
            <a:r>
              <a:rPr lang="es-UY" sz="1600" dirty="0" smtClean="0"/>
              <a:t>8.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_tradnl" sz="1600" dirty="0" smtClean="0"/>
              <a:t>LAPIQUE</a:t>
            </a:r>
            <a:r>
              <a:rPr lang="es-ES_tradnl" sz="1600" dirty="0"/>
              <a:t>, Luis, </a:t>
            </a:r>
            <a:r>
              <a:rPr lang="es-ES_tradnl" sz="1600" i="1" dirty="0"/>
              <a:t>El Accionista en la Sociedad Anónima</a:t>
            </a:r>
            <a:r>
              <a:rPr lang="es-ES_tradnl" sz="1600" i="1" dirty="0" smtClean="0"/>
              <a:t>.</a:t>
            </a:r>
            <a:endParaRPr lang="es-UY" sz="16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600" dirty="0" smtClean="0"/>
              <a:t>LÓPEZ, Carlos. </a:t>
            </a:r>
            <a:r>
              <a:rPr lang="es-UY" sz="1600" dirty="0"/>
              <a:t>“Impugnación de resoluciones de asamblea y de directorio”, </a:t>
            </a:r>
            <a:r>
              <a:rPr lang="es-UY" sz="1600" i="1" dirty="0"/>
              <a:t>Ley de Sociedades Comerciales. Estudios a los 25 años de su </a:t>
            </a:r>
            <a:r>
              <a:rPr lang="es-UY" sz="1600" i="1" dirty="0" smtClean="0"/>
              <a:t>vigencia</a:t>
            </a:r>
            <a:r>
              <a:rPr lang="es-UY" sz="16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1400" dirty="0" smtClean="0"/>
              <a:t>MACHADO MARTINEZ, Virginia</a:t>
            </a:r>
            <a:r>
              <a:rPr lang="es-UY" sz="1400" dirty="0" smtClean="0"/>
              <a:t>, </a:t>
            </a:r>
            <a:r>
              <a:rPr lang="es-UY" sz="1400" i="1" dirty="0" smtClean="0"/>
              <a:t>La viabilidad de la acción de impugnación de resoluciones  del órgano de administración de la sociedad anónima</a:t>
            </a:r>
            <a:r>
              <a:rPr lang="es-UY" sz="1400" dirty="0" smtClean="0"/>
              <a:t>.</a:t>
            </a:r>
            <a:endParaRPr lang="es-UY" sz="14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UY" sz="1400" dirty="0" smtClean="0"/>
              <a:t>PÉREZ </a:t>
            </a:r>
            <a:r>
              <a:rPr lang="es-UY" sz="1400" dirty="0"/>
              <a:t>IDIARTEGARAY, Saúl, “De </a:t>
            </a:r>
            <a:r>
              <a:rPr lang="es-UY" sz="1400" dirty="0" smtClean="0"/>
              <a:t>la </a:t>
            </a:r>
            <a:r>
              <a:rPr lang="es-UY" sz="1400" dirty="0"/>
              <a:t>impugnación de las resoluciones de las asambleas”, </a:t>
            </a:r>
            <a:r>
              <a:rPr lang="es-UY" sz="1400" i="1" dirty="0"/>
              <a:t>Análisis exegético de la ley 16.060. Sociedades Comerciales</a:t>
            </a:r>
            <a:r>
              <a:rPr lang="es-UY" sz="1400" dirty="0"/>
              <a:t>, tomo </a:t>
            </a:r>
            <a:r>
              <a:rPr lang="es-UY" sz="1400" dirty="0" smtClean="0"/>
              <a:t>II.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 smtClean="0"/>
              <a:t>RIPPE</a:t>
            </a:r>
            <a:r>
              <a:rPr lang="es-ES" sz="1400" dirty="0"/>
              <a:t>, </a:t>
            </a:r>
            <a:r>
              <a:rPr lang="es-ES" sz="1400" dirty="0" err="1"/>
              <a:t>Siegbert</a:t>
            </a:r>
            <a:r>
              <a:rPr lang="es-ES" sz="1400" dirty="0"/>
              <a:t>, </a:t>
            </a:r>
            <a:r>
              <a:rPr lang="es-ES" sz="1400" i="1" dirty="0"/>
              <a:t>Sociedades Comerciales</a:t>
            </a:r>
            <a:r>
              <a:rPr lang="es-ES" sz="1400" dirty="0" smtClean="0"/>
              <a:t>.</a:t>
            </a:r>
            <a:endParaRPr lang="es-UY" sz="1400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00" dirty="0" smtClean="0"/>
              <a:t>RODRIGUEZ, </a:t>
            </a:r>
            <a:r>
              <a:rPr lang="es-ES" sz="1400" dirty="0" err="1" smtClean="0"/>
              <a:t>Nuri</a:t>
            </a:r>
            <a:r>
              <a:rPr lang="es-ES" sz="1400" dirty="0" smtClean="0"/>
              <a:t> </a:t>
            </a:r>
            <a:r>
              <a:rPr lang="es-ES_tradnl" sz="1400" dirty="0"/>
              <a:t>y LÓPEZ RODRÍGUEZ, Carlos, </a:t>
            </a:r>
            <a:r>
              <a:rPr lang="es-ES_tradnl" sz="1400" i="1" dirty="0"/>
              <a:t>Manual de Derecho Comercial Uruguayo, </a:t>
            </a:r>
            <a:r>
              <a:rPr lang="es-ES_tradnl" sz="1400" dirty="0"/>
              <a:t>tomo 4, volumen 4</a:t>
            </a:r>
            <a:r>
              <a:rPr lang="es-ES_tradnl" sz="1400" dirty="0" smtClean="0"/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759061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es-UY" dirty="0" smtClean="0"/>
              <a:t>Regulada por artículos 365 a 374 de la Ley de Sociedades Comerciales 16.060 (</a:t>
            </a:r>
            <a:r>
              <a:rPr lang="es-UY" sz="2400" dirty="0" smtClean="0"/>
              <a:t>LSC).</a:t>
            </a: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Dos tipos de acciones, es fundamental poder diferenciarlas: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 smtClean="0"/>
              <a:t>Impugnación </a:t>
            </a:r>
            <a:r>
              <a:rPr lang="es-UY" dirty="0"/>
              <a:t>por tres causales, regulada en detalle en la </a:t>
            </a:r>
            <a:r>
              <a:rPr lang="es-UY" dirty="0" smtClean="0"/>
              <a:t>LSC</a:t>
            </a:r>
            <a:r>
              <a:rPr lang="es-UY" dirty="0"/>
              <a:t>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Ordinaria de nulidad por violación a la ley, regulada en el CC 1559 y ss.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es-UY" dirty="0"/>
          </a:p>
          <a:p>
            <a:pPr marL="64008" indent="0">
              <a:buNone/>
            </a:pPr>
            <a:endParaRPr lang="es-VE" dirty="0"/>
          </a:p>
        </p:txBody>
      </p:sp>
    </p:spTree>
    <p:extLst>
      <p:ext uri="{BB962C8B-B14F-4D97-AF65-F5344CB8AC3E}">
        <p14:creationId xmlns:p14="http://schemas.microsoft.com/office/powerpoint/2010/main" val="3773351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es-UY" dirty="0"/>
              <a:t>Diferencias entre acción de impugnación y acción de nulidad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UY" dirty="0"/>
              <a:t>Acción de impugnación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/>
              <a:t>Procede contra resoluciones que sean violatorias de la ley, del estatuto o del reglamento, que sean lesivas del interés social o de los derechos de los accionistas (art. 365 LSC).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/>
              <a:t>Tramita por la vía del procedimiento extraordinario (art. 18 LSC), con determinadas particularidades, se trata de un proceso especialísimo.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425" dirty="0"/>
              <a:t>Efectos de la sentencia: </a:t>
            </a:r>
            <a:r>
              <a:rPr lang="es-ES" sz="1425" i="1" dirty="0"/>
              <a:t>ex nunc.</a:t>
            </a:r>
            <a:endParaRPr lang="es-ES" sz="1425" dirty="0"/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s-UY" dirty="0"/>
              <a:t>Acción ordinaria de nulidad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sz="1575" dirty="0"/>
              <a:t>Procede contra resoluciones violatorias de la ley (inciso 3 del art. 370 LSC), es aplicable a todo acto jurídico cuando carezca de los elementos esenciales, sea contrario a las normas prohibitivas (art. 8 del CC), a las imperativas o a las normas de orden público (art. 11 del CC).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575" dirty="0"/>
              <a:t>Tramita por vía ordinaria (arts. 337 a 345 CGP).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sz="1575" dirty="0"/>
              <a:t>Efectos de la sentencia: </a:t>
            </a:r>
            <a:r>
              <a:rPr lang="es-ES" sz="1575" i="1" dirty="0"/>
              <a:t>ex tunc.</a:t>
            </a:r>
            <a:endParaRPr lang="es-ES" sz="1575" dirty="0"/>
          </a:p>
          <a:p>
            <a:pPr>
              <a:buFont typeface="Wingdings" panose="05000000000000000000" pitchFamily="2" charset="2"/>
              <a:buChar char="ü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9133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EF1EFFEB-F2F8-0CD1-9EC8-F7910D50D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712296"/>
          </a:xfrm>
        </p:spPr>
        <p:txBody>
          <a:bodyPr/>
          <a:lstStyle/>
          <a:p>
            <a:pPr marL="0" indent="0" algn="just">
              <a:buNone/>
            </a:pPr>
            <a:r>
              <a:rPr lang="es-UY" sz="3600" spc="-100" dirty="0">
                <a:solidFill>
                  <a:srgbClr val="D2533C"/>
                </a:solidFill>
                <a:ea typeface="+mj-ea"/>
                <a:cs typeface="+mj-cs"/>
              </a:rPr>
              <a:t>Causales de la acción de impugnación: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Resoluciones violatorias de la ley.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Resoluciones violatorias del contrato social o del reglamento.</a:t>
            </a:r>
          </a:p>
          <a:p>
            <a:pPr lvl="1" algn="just">
              <a:buFont typeface="Wingdings" panose="05000000000000000000" pitchFamily="2" charset="2"/>
              <a:buChar char="Ø"/>
            </a:pPr>
            <a:r>
              <a:rPr lang="es-UY" dirty="0"/>
              <a:t>Resoluciones lesivas del interés social o del derecho de los accionistas.</a:t>
            </a:r>
          </a:p>
          <a:p>
            <a:pPr marL="274320" lvl="1" indent="0" algn="just">
              <a:buNone/>
            </a:pPr>
            <a:endParaRPr lang="es-UY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es-UY" dirty="0"/>
              <a:t>Art. 365: </a:t>
            </a:r>
            <a:r>
              <a:rPr lang="es-UY" i="1" dirty="0"/>
              <a:t>(Impugnación). Cualquier resolución de la asamblea que se adopte contra la ley, el contrato social o los reglamentos, o que fuera lesiva del interés social o de los derechos de los accionistas como tales, podrá ser impugnada según las normas de esta Sub-Sección, sin perjuicio de la acción ordinaria de nulidad que corresponda por violaciones a la ley. </a:t>
            </a:r>
          </a:p>
          <a:p>
            <a:pPr marL="274320" lvl="1" indent="0" algn="just">
              <a:buNone/>
            </a:pPr>
            <a:endParaRPr lang="es-UY" sz="2000" dirty="0"/>
          </a:p>
          <a:p>
            <a:pPr marL="0" indent="0">
              <a:buNone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14457833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052736"/>
            <a:ext cx="8229600" cy="5328592"/>
          </a:xfrm>
        </p:spPr>
        <p:txBody>
          <a:bodyPr>
            <a:normAutofit fontScale="92500"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es-UY" dirty="0"/>
              <a:t>Se atacan las resoluciones de la asamblea, </a:t>
            </a:r>
            <a:r>
              <a:rPr lang="es-UY" dirty="0" smtClean="0"/>
              <a:t>una, </a:t>
            </a:r>
            <a:r>
              <a:rPr lang="es-UY" dirty="0"/>
              <a:t>varias o todas, dependerá de la causa de fondo o de forma que justifique la acción.</a:t>
            </a:r>
          </a:p>
          <a:p>
            <a:pPr algn="just"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Se impugnan o anulan resoluciones de asambleas por cuestiones formales, como: incumplimiento de las normas relativas a la constitución del órgano o a la formación de las mayorías (quórum, publicidad, orden del día, lugar de celebración).</a:t>
            </a:r>
          </a:p>
          <a:p>
            <a:pPr>
              <a:buFont typeface="Wingdings" pitchFamily="2" charset="2"/>
              <a:buChar char="Ø"/>
            </a:pPr>
            <a:endParaRPr lang="es-UY" dirty="0"/>
          </a:p>
          <a:p>
            <a:pPr algn="just">
              <a:buFont typeface="Wingdings" pitchFamily="2" charset="2"/>
              <a:buChar char="Ø"/>
            </a:pPr>
            <a:r>
              <a:rPr lang="es-UY" dirty="0"/>
              <a:t> Se impugnan o anulan resoluciones de asambleas por cuestiones de fondo, como: violación de derechos de los accionistas (información, dividendos, preservación del valor de la participación del accionista </a:t>
            </a:r>
            <a:r>
              <a:rPr lang="es-UY" dirty="0" smtClean="0"/>
              <a:t>ante </a:t>
            </a:r>
            <a:r>
              <a:rPr lang="es-UY" dirty="0"/>
              <a:t>aumentos de KI -jurisprudencia argentina-).</a:t>
            </a:r>
          </a:p>
        </p:txBody>
      </p:sp>
    </p:spTree>
    <p:extLst>
      <p:ext uri="{BB962C8B-B14F-4D97-AF65-F5344CB8AC3E}">
        <p14:creationId xmlns:p14="http://schemas.microsoft.com/office/powerpoint/2010/main" val="307404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188640"/>
            <a:ext cx="8229600" cy="5976664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 algn="just">
              <a:buNone/>
            </a:pPr>
            <a:r>
              <a:rPr lang="es-UY" sz="3600" spc="-100" dirty="0" smtClean="0">
                <a:solidFill>
                  <a:srgbClr val="D2533C"/>
                </a:solidFill>
                <a:ea typeface="+mj-ea"/>
                <a:cs typeface="+mj-cs"/>
              </a:rPr>
              <a:t>Cuestiones procesales</a:t>
            </a:r>
          </a:p>
          <a:p>
            <a:pPr marL="64008" indent="0" algn="just">
              <a:buNone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sz="2400" dirty="0"/>
              <a:t>Acción de impugnación: proceso </a:t>
            </a:r>
            <a:r>
              <a:rPr lang="es-UY" dirty="0"/>
              <a:t>extraordinario (art. 18 LSC), con las particularidades dispuestas por los artículos 368 a 370</a:t>
            </a:r>
            <a:r>
              <a:rPr lang="es-UY" dirty="0" smtClean="0"/>
              <a:t>:</a:t>
            </a:r>
          </a:p>
          <a:p>
            <a:pPr marL="955548" lvl="2" indent="-342900" algn="just">
              <a:buFont typeface="Wingdings" pitchFamily="2" charset="2"/>
              <a:buChar char="Ø"/>
            </a:pPr>
            <a:r>
              <a:rPr lang="es-UY" dirty="0" smtClean="0"/>
              <a:t>Se </a:t>
            </a:r>
            <a:r>
              <a:rPr lang="es-UY" dirty="0"/>
              <a:t>presenta la demanda dentro del plazo de caducidad de 90 días contados a partir de la clausura de la Asamblea en la que se aprobó la resolución o de la última publicación de la resolución, si correspondiera.	</a:t>
            </a:r>
          </a:p>
          <a:p>
            <a:pPr marL="955548" lvl="2" indent="-342900" algn="just">
              <a:buFont typeface="Wingdings" pitchFamily="2" charset="2"/>
              <a:buChar char="Ø"/>
            </a:pPr>
            <a:r>
              <a:rPr lang="es-UY" dirty="0"/>
              <a:t>Se acumulan todas las pretensiones que existieran. En estos casos, los impugnantes deben designar un procurador común en el plazo de 10 días.</a:t>
            </a:r>
          </a:p>
          <a:p>
            <a:pPr marL="955548" lvl="2" indent="-342900" algn="just">
              <a:buFont typeface="Wingdings" pitchFamily="2" charset="2"/>
              <a:buChar char="Ø"/>
            </a:pPr>
            <a:r>
              <a:rPr lang="es-UY" dirty="0"/>
              <a:t>Vencido el plazo de 90 días, se da traslado de la demanda, ordenando la publicación de edictos por tres días, por los que se llama a los interesados en coadyuvar con los accionantes o con la SA, dentro del plazo de 15 días a contar desde la última publicación</a:t>
            </a:r>
          </a:p>
          <a:p>
            <a:pPr marL="64008" indent="0">
              <a:buNone/>
            </a:pPr>
            <a:endParaRPr lang="es-VE" sz="2400" dirty="0"/>
          </a:p>
        </p:txBody>
      </p:sp>
    </p:spTree>
    <p:extLst>
      <p:ext uri="{BB962C8B-B14F-4D97-AF65-F5344CB8AC3E}">
        <p14:creationId xmlns:p14="http://schemas.microsoft.com/office/powerpoint/2010/main" val="29732498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836712"/>
            <a:ext cx="8424936" cy="5256584"/>
          </a:xfrm>
        </p:spPr>
        <p:txBody>
          <a:bodyPr>
            <a:normAutofit lnSpcReduction="10000"/>
          </a:bodyPr>
          <a:lstStyle/>
          <a:p>
            <a:pPr marL="406908" indent="-342900" algn="just">
              <a:buFont typeface="Wingdings" pitchFamily="2" charset="2"/>
              <a:buChar char="Ø"/>
            </a:pPr>
            <a:r>
              <a:rPr lang="es-UY" dirty="0" smtClean="0"/>
              <a:t>Legitimación </a:t>
            </a:r>
            <a:r>
              <a:rPr lang="es-UY" dirty="0"/>
              <a:t>activa: 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accionistas </a:t>
            </a:r>
            <a:r>
              <a:rPr lang="es-UY" dirty="0" smtClean="0"/>
              <a:t>ausentes, que </a:t>
            </a:r>
            <a:r>
              <a:rPr lang="es-UY" dirty="0"/>
              <a:t>se hayan abstenido de votar o hayan votado en blanco.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accionistas disidentes.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accionistas que votaron favorablemente con consentimiento viciado.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director o administrador (si quien impugna es el representante de la SA se debe designar un representante para la SA, </a:t>
            </a:r>
            <a:r>
              <a:rPr lang="es-UY" dirty="0" smtClean="0"/>
              <a:t>art. 369</a:t>
            </a:r>
            <a:r>
              <a:rPr lang="es-UY" dirty="0"/>
              <a:t>). 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síndico o integrantes de la Comisión Fiscal.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AIN.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para el caso de la acción de nulidad cualquiera tiene legitimación activa (art. 1560 y 1561 CC).</a:t>
            </a:r>
          </a:p>
          <a:p>
            <a:pPr marL="681228" lvl="1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Legitimación pasiva: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La SA en cualquiera de las dos acciones.</a:t>
            </a:r>
            <a:endParaRPr lang="es-UY" sz="2400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b="1" u="sng" dirty="0"/>
          </a:p>
          <a:p>
            <a:pPr algn="just">
              <a:buFont typeface="Wingdings" panose="05000000000000000000" pitchFamily="2" charset="2"/>
              <a:buChar char="Ø"/>
            </a:pPr>
            <a:endParaRPr lang="es-UY" b="1" u="sng" dirty="0"/>
          </a:p>
          <a:p>
            <a:pPr lvl="1"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>
              <a:buFont typeface="Wingdings" panose="05000000000000000000" pitchFamily="2" charset="2"/>
              <a:buChar char="Ø"/>
            </a:pPr>
            <a:endParaRPr lang="es-UY" sz="2400" dirty="0"/>
          </a:p>
          <a:p>
            <a:pPr marL="64008" indent="0">
              <a:buNone/>
            </a:pPr>
            <a:endParaRPr lang="es-UY" sz="2400" dirty="0"/>
          </a:p>
        </p:txBody>
      </p:sp>
    </p:spTree>
    <p:extLst>
      <p:ext uri="{BB962C8B-B14F-4D97-AF65-F5344CB8AC3E}">
        <p14:creationId xmlns:p14="http://schemas.microsoft.com/office/powerpoint/2010/main" val="1102613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435280" cy="5832648"/>
          </a:xfrm>
        </p:spPr>
        <p:txBody>
          <a:bodyPr>
            <a:normAutofit/>
          </a:bodyPr>
          <a:lstStyle/>
          <a:p>
            <a:pPr marL="406908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El artículo 368 LSC permite que se suspendan preventivamente los efectos de la resolución impugnada, de oficio o a solicitud de parte. En este último caso, se trata de una medida </a:t>
            </a:r>
            <a:r>
              <a:rPr lang="es-UY" dirty="0" smtClean="0"/>
              <a:t>cautelar (o provisional) </a:t>
            </a:r>
            <a:r>
              <a:rPr lang="es-UY" dirty="0"/>
              <a:t>y por ello, debe cumplirse con los requisitos del CGP (arts. 311 a 317). El Juez podrá resolver la medida sin oír a la contraparte.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UY" dirty="0"/>
          </a:p>
          <a:p>
            <a:pPr marL="406908" indent="-342900" algn="just">
              <a:buFont typeface="Wingdings" pitchFamily="2" charset="2"/>
              <a:buChar char="Ø"/>
            </a:pPr>
            <a:r>
              <a:rPr lang="es-UY" dirty="0"/>
              <a:t>Efectos de la sentencia que acoge la acción de impugnación: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obliga a todos los accionistas.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no afecta derechos de terceros de buena fe.</a:t>
            </a:r>
          </a:p>
          <a:p>
            <a:pPr marL="681228" lvl="1" indent="-342900" algn="just">
              <a:buFont typeface="Wingdings" pitchFamily="2" charset="2"/>
              <a:buChar char="Ø"/>
            </a:pPr>
            <a:r>
              <a:rPr lang="es-UY" dirty="0"/>
              <a:t>sus efectos son hacia adelante </a:t>
            </a:r>
            <a:r>
              <a:rPr lang="es-UY" i="1" dirty="0"/>
              <a:t>ex nunc </a:t>
            </a:r>
            <a:r>
              <a:rPr lang="es-UY" dirty="0"/>
              <a:t>y no hacia atrás. Según </a:t>
            </a:r>
            <a:r>
              <a:rPr lang="es-UY" dirty="0" err="1"/>
              <a:t>Rippe</a:t>
            </a:r>
            <a:r>
              <a:rPr lang="es-UY" dirty="0"/>
              <a:t>: como una derogación.</a:t>
            </a:r>
          </a:p>
          <a:p>
            <a:pPr marL="406908" indent="-342900" algn="just">
              <a:buFont typeface="Wingdings" pitchFamily="2" charset="2"/>
              <a:buChar char="Ø"/>
            </a:pP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2723820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dad">
  <a:themeElements>
    <a:clrScheme name="Claridad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da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1572</TotalTime>
  <Words>1292</Words>
  <Application>Microsoft Office PowerPoint</Application>
  <PresentationFormat>Presentación en pantalla (4:3)</PresentationFormat>
  <Paragraphs>100</Paragraphs>
  <Slides>12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Wingdings</vt:lpstr>
      <vt:lpstr>Claridad</vt:lpstr>
      <vt:lpstr>                                             IMPUGNACIÓN DE RESOLUCIONES DE ASAMBLEAS</vt:lpstr>
      <vt:lpstr>Esquema de clase y bibliografía básica recomendada</vt:lpstr>
      <vt:lpstr>Presentación de PowerPoint</vt:lpstr>
      <vt:lpstr>Diferencias entre acción de impugnación y acción de nulidad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CALIFICACIÓN DEL CONCURSO</dc:title>
  <dc:creator>Virginia</dc:creator>
  <cp:lastModifiedBy>Virginia Machado Martinez</cp:lastModifiedBy>
  <cp:revision>118</cp:revision>
  <dcterms:created xsi:type="dcterms:W3CDTF">2017-06-07T22:24:11Z</dcterms:created>
  <dcterms:modified xsi:type="dcterms:W3CDTF">2025-10-11T15:06:18Z</dcterms:modified>
</cp:coreProperties>
</file>