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3"/>
  </p:notesMasterIdLst>
  <p:sldIdLst>
    <p:sldId id="256" r:id="rId2"/>
    <p:sldId id="259" r:id="rId3"/>
    <p:sldId id="290" r:id="rId4"/>
    <p:sldId id="287" r:id="rId5"/>
    <p:sldId id="260" r:id="rId6"/>
    <p:sldId id="261" r:id="rId7"/>
    <p:sldId id="291" r:id="rId8"/>
    <p:sldId id="293" r:id="rId9"/>
    <p:sldId id="292" r:id="rId10"/>
    <p:sldId id="262" r:id="rId11"/>
    <p:sldId id="294" r:id="rId12"/>
    <p:sldId id="295" r:id="rId13"/>
    <p:sldId id="296" r:id="rId14"/>
    <p:sldId id="297" r:id="rId15"/>
    <p:sldId id="298" r:id="rId16"/>
    <p:sldId id="301" r:id="rId17"/>
    <p:sldId id="299" r:id="rId18"/>
    <p:sldId id="300" r:id="rId19"/>
    <p:sldId id="302" r:id="rId20"/>
    <p:sldId id="303" r:id="rId21"/>
    <p:sldId id="286" r:id="rId22"/>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94635" autoAdjust="0"/>
  </p:normalViewPr>
  <p:slideViewPr>
    <p:cSldViewPr>
      <p:cViewPr varScale="1">
        <p:scale>
          <a:sx n="69" d="100"/>
          <a:sy n="69" d="100"/>
        </p:scale>
        <p:origin x="141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11/10/2025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11/10/2025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11/10/2025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11/10/2025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11/10/2025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11/10/2025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11/10/2025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11/10/2025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700808"/>
            <a:ext cx="8062912" cy="1470025"/>
          </a:xfrm>
        </p:spPr>
        <p:txBody>
          <a:bodyPr>
            <a:noAutofit/>
          </a:bodyPr>
          <a:lstStyle/>
          <a:p>
            <a:pPr algn="ct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SA ÓRGANOS SOCIALES: ASAMBLEAS </a:t>
            </a:r>
            <a:r>
              <a:rPr lang="es-UY" sz="4800" b="1" dirty="0">
                <a:solidFill>
                  <a:schemeClr val="tx1"/>
                </a:solidFill>
              </a:rPr>
              <a:t>DE ACCIONISTAS</a:t>
            </a:r>
            <a:endParaRPr lang="es-VE" sz="4800" b="1" dirty="0">
              <a:solidFill>
                <a:schemeClr val="tx1"/>
              </a:solidFill>
            </a:endParaRPr>
          </a:p>
        </p:txBody>
      </p:sp>
      <p:sp>
        <p:nvSpPr>
          <p:cNvPr id="3" name="2 Subtítulo"/>
          <p:cNvSpPr>
            <a:spLocks noGrp="1"/>
          </p:cNvSpPr>
          <p:nvPr>
            <p:ph type="subTitle" idx="1"/>
          </p:nvPr>
        </p:nvSpPr>
        <p:spPr>
          <a:xfrm>
            <a:off x="539552" y="2924944"/>
            <a:ext cx="8062912" cy="2834904"/>
          </a:xfrm>
        </p:spPr>
        <p:txBody>
          <a:bodyPr>
            <a:normAutofit fontScale="92500" lnSpcReduction="10000"/>
          </a:bodyPr>
          <a:lstStyle/>
          <a:p>
            <a:endParaRPr lang="es-UY" dirty="0"/>
          </a:p>
          <a:p>
            <a:endParaRPr lang="es-UY" dirty="0"/>
          </a:p>
          <a:p>
            <a:endParaRPr lang="es-UY" dirty="0"/>
          </a:p>
          <a:p>
            <a:pPr algn="ctr"/>
            <a:r>
              <a:rPr lang="es-UY" sz="3400" dirty="0"/>
              <a:t>Derecho Comercial 1 - Fder UdelaR</a:t>
            </a:r>
          </a:p>
          <a:p>
            <a:pPr algn="ctr"/>
            <a:endParaRPr lang="es-UY" sz="3400" dirty="0"/>
          </a:p>
          <a:p>
            <a:pPr algn="ctr"/>
            <a:r>
              <a:rPr lang="es-UY" sz="3400" dirty="0"/>
              <a:t>Virginia Machado</a:t>
            </a:r>
          </a:p>
          <a:p>
            <a:pPr algn="ctr"/>
            <a:endParaRPr lang="es-UY" sz="3400" dirty="0"/>
          </a:p>
        </p:txBody>
      </p:sp>
    </p:spTree>
    <p:extLst>
      <p:ext uri="{BB962C8B-B14F-4D97-AF65-F5344CB8AC3E}">
        <p14:creationId xmlns:p14="http://schemas.microsoft.com/office/powerpoint/2010/main" val="3672979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a:bodyPr>
          <a:lstStyle/>
          <a:p>
            <a:pPr marL="64008" indent="0" algn="ctr">
              <a:spcBef>
                <a:spcPts val="0"/>
              </a:spcBef>
              <a:buNone/>
            </a:pPr>
            <a:r>
              <a:rPr lang="es-UY" b="1" dirty="0"/>
              <a:t>Asamblea ordinaria </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 asamblea ordinaria se reúne una vez al año, dentro de los 180 días desde el cierre del ejercicio económico (art. 344).</a:t>
            </a: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El artículo 342 indica taxativamente los puntos del orden del día a ser tratados:</a:t>
            </a:r>
            <a:endParaRPr lang="es-ES" sz="1900" dirty="0">
              <a:effectLst/>
              <a:ea typeface="Times New Roman" panose="02020603050405020304" pitchFamily="18" charset="0"/>
            </a:endParaRPr>
          </a:p>
          <a:p>
            <a:pPr lvl="2" algn="just">
              <a:spcBef>
                <a:spcPts val="0"/>
              </a:spcBef>
              <a:buFont typeface="Wingdings" panose="05000000000000000000" pitchFamily="2" charset="2"/>
              <a:buChar char="Ø"/>
              <a:tabLst>
                <a:tab pos="288290" algn="l"/>
                <a:tab pos="450215" algn="l"/>
              </a:tabLst>
            </a:pPr>
            <a:r>
              <a:rPr lang="es-ES" sz="2000" dirty="0">
                <a:effectLst/>
                <a:ea typeface="Times New Roman" panose="02020603050405020304" pitchFamily="18" charset="0"/>
              </a:rPr>
              <a:t>balance general de la sociedad;</a:t>
            </a:r>
          </a:p>
          <a:p>
            <a:pPr lvl="2" algn="just">
              <a:spcBef>
                <a:spcPts val="0"/>
              </a:spcBef>
              <a:buFont typeface="Wingdings" panose="05000000000000000000" pitchFamily="2" charset="2"/>
              <a:buChar char="Ø"/>
              <a:tabLst>
                <a:tab pos="288290" algn="l"/>
                <a:tab pos="450215" algn="l"/>
              </a:tabLst>
            </a:pPr>
            <a:r>
              <a:rPr lang="es-ES" sz="2000" dirty="0">
                <a:effectLst/>
                <a:ea typeface="Times New Roman" panose="02020603050405020304" pitchFamily="18" charset="0"/>
              </a:rPr>
              <a:t>el proyecto de distribución de utilidades;</a:t>
            </a:r>
          </a:p>
          <a:p>
            <a:pPr lvl="2" algn="just">
              <a:spcBef>
                <a:spcPts val="0"/>
              </a:spcBef>
              <a:buFont typeface="Wingdings" panose="05000000000000000000" pitchFamily="2" charset="2"/>
              <a:buChar char="Ø"/>
              <a:tabLst>
                <a:tab pos="288290" algn="l"/>
                <a:tab pos="450215" algn="l"/>
              </a:tabLst>
            </a:pPr>
            <a:r>
              <a:rPr lang="es-ES" sz="2000" dirty="0">
                <a:effectLst/>
                <a:ea typeface="Times New Roman" panose="02020603050405020304" pitchFamily="18" charset="0"/>
              </a:rPr>
              <a:t>la memoria del órgano de administración;</a:t>
            </a:r>
          </a:p>
          <a:p>
            <a:pPr lvl="2" algn="just">
              <a:spcBef>
                <a:spcPts val="0"/>
              </a:spcBef>
              <a:buFont typeface="Wingdings" panose="05000000000000000000" pitchFamily="2" charset="2"/>
              <a:buChar char="Ø"/>
              <a:tabLst>
                <a:tab pos="288290" algn="l"/>
                <a:tab pos="450215" algn="l"/>
              </a:tabLst>
            </a:pPr>
            <a:r>
              <a:rPr lang="es-ES" sz="2000" dirty="0">
                <a:effectLst/>
                <a:ea typeface="Times New Roman" panose="02020603050405020304" pitchFamily="18" charset="0"/>
              </a:rPr>
              <a:t>el informe del órgano de contralor (si la sociedad lo tuviere);</a:t>
            </a:r>
          </a:p>
          <a:p>
            <a:pPr lvl="2" algn="just">
              <a:spcBef>
                <a:spcPts val="0"/>
              </a:spcBef>
              <a:buFont typeface="Wingdings" panose="05000000000000000000" pitchFamily="2" charset="2"/>
              <a:buChar char="Ø"/>
              <a:tabLst>
                <a:tab pos="288290" algn="l"/>
                <a:tab pos="450215" algn="l"/>
              </a:tabLst>
            </a:pPr>
            <a:r>
              <a:rPr lang="es-ES" sz="2000" dirty="0">
                <a:effectLst/>
                <a:ea typeface="Times New Roman" panose="02020603050405020304" pitchFamily="18" charset="0"/>
              </a:rPr>
              <a:t>designa o remueve a los miembros del órgano de administración y de control interno, así como fija su retribución y considera y resuelve sobre su responsabilidad.</a:t>
            </a:r>
          </a:p>
          <a:p>
            <a:pPr lvl="2"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p:txBody>
      </p:sp>
    </p:spTree>
    <p:extLst>
      <p:ext uri="{BB962C8B-B14F-4D97-AF65-F5344CB8AC3E}">
        <p14:creationId xmlns:p14="http://schemas.microsoft.com/office/powerpoint/2010/main" val="3627238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a:bodyPr>
          <a:lstStyle/>
          <a:p>
            <a:pPr marL="64008" indent="0" algn="ctr">
              <a:spcBef>
                <a:spcPts val="0"/>
              </a:spcBef>
              <a:buNone/>
            </a:pPr>
            <a:r>
              <a:rPr lang="es-UY" b="1" dirty="0"/>
              <a:t>Asamblea ordinaria </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 asamblea no tiene competencias relativas a la gestión de la sociedad, pero: considerará o resolverá sobre: </a:t>
            </a:r>
            <a:r>
              <a:rPr lang="es-ES" i="1" dirty="0">
                <a:effectLst/>
                <a:ea typeface="Times New Roman" panose="02020603050405020304" pitchFamily="18" charset="0"/>
              </a:rPr>
              <a:t>toda otra medida relativa a la gestión de la sociedad que le competa resolver conforme a la ley y al contrato o que sometan a su decisión el administrador o el directorio, y la comisión fiscal o el síndico.</a:t>
            </a:r>
            <a:endParaRPr lang="es-UY"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 asamblea no tiene una competencia genérica o amplia, sino limitada y la gestión de los negocios le es ajena, salvo la excepción vista. </a:t>
            </a: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No es un órgano administrativo apto para resolver sobre cada una de las operaciones.</a:t>
            </a: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marL="406908" indent="-342900" algn="just">
              <a:buFont typeface="Wingdings" pitchFamily="2" charset="2"/>
              <a:buChar char="Ø"/>
            </a:pPr>
            <a:endParaRPr lang="es-UY" dirty="0"/>
          </a:p>
        </p:txBody>
      </p:sp>
    </p:spTree>
    <p:extLst>
      <p:ext uri="{BB962C8B-B14F-4D97-AF65-F5344CB8AC3E}">
        <p14:creationId xmlns:p14="http://schemas.microsoft.com/office/powerpoint/2010/main" val="436020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fontScale="92500" lnSpcReduction="20000"/>
          </a:bodyPr>
          <a:lstStyle/>
          <a:p>
            <a:pPr marL="64008" indent="0" algn="ctr">
              <a:spcBef>
                <a:spcPts val="0"/>
              </a:spcBef>
              <a:buNone/>
            </a:pPr>
            <a:r>
              <a:rPr lang="es-UY" b="1" dirty="0"/>
              <a:t>Asamblea extraordinaria </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 asamblea extraordinari</a:t>
            </a:r>
            <a:r>
              <a:rPr lang="es-ES" dirty="0">
                <a:ea typeface="Times New Roman" panose="02020603050405020304" pitchFamily="18" charset="0"/>
              </a:rPr>
              <a:t>a </a:t>
            </a:r>
            <a:r>
              <a:rPr lang="es-ES" dirty="0">
                <a:effectLst/>
                <a:latin typeface="Arial" panose="020B0604020202020204" pitchFamily="34" charset="0"/>
                <a:ea typeface="Times New Roman" panose="02020603050405020304" pitchFamily="18" charset="0"/>
              </a:rPr>
              <a:t>resuelve sobre todo aquello que no es competencia de la ordinaria, salvo que existan razones de urgencia y puede ser convocada en cualquier momento.</a:t>
            </a:r>
          </a:p>
          <a:p>
            <a:pPr algn="just">
              <a:spcBef>
                <a:spcPts val="0"/>
              </a:spcBef>
              <a:buFont typeface="Wingdings" panose="05000000000000000000" pitchFamily="2" charset="2"/>
              <a:buChar char="Ø"/>
              <a:tabLst>
                <a:tab pos="288290" algn="l"/>
                <a:tab pos="450215" algn="l"/>
              </a:tabLst>
            </a:pPr>
            <a:endParaRPr lang="es-ES" dirty="0">
              <a:latin typeface="Arial" panose="020B0604020202020204" pitchFamily="34" charset="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¿Cuáles son las razones de urgencia?</a:t>
            </a: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El artículo 343 indica los asuntos de su competencia, que se trata de cuestiones que modifican aspectos sustanciales de la sociedad:</a:t>
            </a:r>
          </a:p>
          <a:p>
            <a:pPr lvl="2"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cualquier modificación del estatuto;</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el</a:t>
            </a:r>
            <a:r>
              <a:rPr lang="es-ES" dirty="0">
                <a:effectLst/>
                <a:ea typeface="Times New Roman" panose="02020603050405020304" pitchFamily="18" charset="0"/>
              </a:rPr>
              <a:t> aumento del capital en el supuesto del artículo 284; </a:t>
            </a:r>
          </a:p>
          <a:p>
            <a:pPr lvl="2"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el reintegro del capital; </a:t>
            </a:r>
          </a:p>
          <a:p>
            <a:pPr lvl="2"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el aumento de capital integrado (discutido en doctrina);</a:t>
            </a:r>
          </a:p>
          <a:p>
            <a:pPr lvl="2"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el rescate, el reembolso y la amortización de acciones; </a:t>
            </a:r>
          </a:p>
          <a:p>
            <a:pPr lvl="2"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 fusión, transformación y escisión;</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la</a:t>
            </a:r>
            <a:r>
              <a:rPr lang="es-ES" dirty="0">
                <a:effectLst/>
                <a:ea typeface="Times New Roman" panose="02020603050405020304" pitchFamily="18" charset="0"/>
              </a:rPr>
              <a:t> disolución de la sociedad; </a:t>
            </a:r>
          </a:p>
          <a:p>
            <a:pPr lvl="2"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 designación, remoción y retribución del o de los liquidadores y los demás previstos en el artículo 179; </a:t>
            </a:r>
          </a:p>
          <a:p>
            <a:pPr lvl="2"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 emisión de debentures y partes beneficiarias y su conversión en acciones;</a:t>
            </a:r>
          </a:p>
          <a:p>
            <a:pPr lvl="2"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las limitaciones o suspensiones del derecho de preferencia conforme al artículo 330. </a:t>
            </a:r>
          </a:p>
          <a:p>
            <a:pPr lvl="2"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las hipótesis del art. 362.1 de la LSC</a:t>
            </a:r>
          </a:p>
          <a:p>
            <a:pPr lvl="2"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p:txBody>
      </p:sp>
    </p:spTree>
    <p:extLst>
      <p:ext uri="{BB962C8B-B14F-4D97-AF65-F5344CB8AC3E}">
        <p14:creationId xmlns:p14="http://schemas.microsoft.com/office/powerpoint/2010/main" val="1227637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fontScale="92500" lnSpcReduction="10000"/>
          </a:bodyPr>
          <a:lstStyle/>
          <a:p>
            <a:pPr marL="64008" indent="0" algn="ctr">
              <a:spcBef>
                <a:spcPts val="0"/>
              </a:spcBef>
              <a:buNone/>
            </a:pPr>
            <a:r>
              <a:rPr lang="es-UY" b="1" dirty="0"/>
              <a:t>Convocatoria a asamblea </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 asamblea puede ser convocada por distintos legitimados, determinados por el art. 344 LSC.</a:t>
            </a:r>
            <a:endParaRPr lang="es-ES" dirty="0">
              <a:effectLst/>
              <a:latin typeface="Arial" panose="020B0604020202020204" pitchFamily="34" charset="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latin typeface="Arial" panose="020B0604020202020204" pitchFamily="34" charset="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Legitimados originarios o naturales:</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órgano de administración o liquidación;</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órgano de control interno;</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accionistas que representen por lo menos el 20% del KI, si el estatuto no fijara un % menor. En este caso, se indicarán los temas a tratar y el órgano de administración o control convocará a la asamblea en un máximo de 45 días desde recibida la solicitud.</a:t>
            </a:r>
          </a:p>
          <a:p>
            <a:pPr lvl="2"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lvl="2"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Ante la omisión de los órganos de administración o control, se habilitan otros legitimados, derivados:</a:t>
            </a: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cualquiera de los directores o liquidadores;</a:t>
            </a: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cualquiera de los miembros de la comisión fiscal;</a:t>
            </a: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AIN;</a:t>
            </a: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judicialmente</a:t>
            </a:r>
          </a:p>
        </p:txBody>
      </p:sp>
    </p:spTree>
    <p:extLst>
      <p:ext uri="{BB962C8B-B14F-4D97-AF65-F5344CB8AC3E}">
        <p14:creationId xmlns:p14="http://schemas.microsoft.com/office/powerpoint/2010/main" val="3954039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fontScale="92500"/>
          </a:bodyPr>
          <a:lstStyle/>
          <a:p>
            <a:pPr marL="64008" indent="0" algn="ctr">
              <a:spcBef>
                <a:spcPts val="0"/>
              </a:spcBef>
              <a:buNone/>
            </a:pPr>
            <a:r>
              <a:rPr lang="es-UY" b="1" dirty="0"/>
              <a:t>Convocatoria a asamblea </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¿La asamblea se puede autoconvocar? La doctrina lo discutía.</a:t>
            </a: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El art. 723 de la ley 19.924 resolvió la cuestión, modificó el art. 348 LSC que hoy dispone que para SA cerradas no será necesaria la convocatoria, cuando asistan accionistas que representen el 100% del KI.</a:t>
            </a: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Esto habilita la </a:t>
            </a:r>
            <a:r>
              <a:rPr lang="es-ES" dirty="0" err="1">
                <a:effectLst/>
                <a:ea typeface="Times New Roman" panose="02020603050405020304" pitchFamily="18" charset="0"/>
              </a:rPr>
              <a:t>autoconvocatoria</a:t>
            </a:r>
            <a:r>
              <a:rPr lang="es-ES" dirty="0">
                <a:effectLst/>
                <a:ea typeface="Times New Roman" panose="02020603050405020304" pitchFamily="18" charset="0"/>
              </a:rPr>
              <a:t> de la asamblea.</a:t>
            </a: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Forma de realizar la convocatoria:</a:t>
            </a: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Publicaciones art. 345: por tres días en el Diario Oficial y en otro diario, con una anticipación mínima de diez días hábiles y no mayor de treinta corridos, segunda convocatoria una hora después. </a:t>
            </a: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Por notificación personal fehaciente si se trata de SA cerrada (art. 348).</a:t>
            </a: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La convocatoria debe contener la mención del carácter de la asamblea, fecha, lugar, hora de la reunión y orden del día.</a:t>
            </a: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p:txBody>
      </p:sp>
    </p:spTree>
    <p:extLst>
      <p:ext uri="{BB962C8B-B14F-4D97-AF65-F5344CB8AC3E}">
        <p14:creationId xmlns:p14="http://schemas.microsoft.com/office/powerpoint/2010/main" val="1714269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a:bodyPr>
          <a:lstStyle/>
          <a:p>
            <a:pPr marL="64008" indent="0" algn="ctr">
              <a:spcBef>
                <a:spcPts val="0"/>
              </a:spcBef>
              <a:buNone/>
            </a:pPr>
            <a:r>
              <a:rPr lang="es-UY" b="1" dirty="0"/>
              <a:t>Funcionamiento de la asamblea</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Orden del día (art. 358 LSC):</a:t>
            </a: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Regla </a:t>
            </a:r>
            <a:r>
              <a:rPr lang="es-ES" dirty="0" err="1">
                <a:ea typeface="Times New Roman" panose="02020603050405020304" pitchFamily="18" charset="0"/>
              </a:rPr>
              <a:t>gral.</a:t>
            </a:r>
            <a:r>
              <a:rPr lang="es-ES" dirty="0">
                <a:ea typeface="Times New Roman" panose="02020603050405020304" pitchFamily="18" charset="0"/>
              </a:rPr>
              <a:t>:</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 toda decisión sobre asuntos ajenos al orden del día será nula.</a:t>
            </a:r>
          </a:p>
          <a:p>
            <a:pPr lvl="2"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Excepción:</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 casos expresamente previstos por la ley: (a) responsabilidad y remoción de los administradores, directores, síndicos o integrantes de la comisión fiscal; (b) elección de quién firmará el acta; (c) creación de órgano de control interno, a pedido de accionistas que representen por lo menos un 20 % del KI (art. </a:t>
            </a:r>
            <a:r>
              <a:rPr lang="es-ES">
                <a:ea typeface="Times New Roman" panose="02020603050405020304" pitchFamily="18" charset="0"/>
              </a:rPr>
              <a:t>397).</a:t>
            </a:r>
            <a:endParaRPr lang="es-ES" dirty="0">
              <a:ea typeface="Times New Roman" panose="02020603050405020304" pitchFamily="18" charset="0"/>
            </a:endParaRP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cuando esté presente el 100% del capital con derecho a voto y la resolución se adopte por unanimidad.</a:t>
            </a: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p:txBody>
      </p:sp>
    </p:spTree>
    <p:extLst>
      <p:ext uri="{BB962C8B-B14F-4D97-AF65-F5344CB8AC3E}">
        <p14:creationId xmlns:p14="http://schemas.microsoft.com/office/powerpoint/2010/main" val="56717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fontScale="92500" lnSpcReduction="10000"/>
          </a:bodyPr>
          <a:lstStyle/>
          <a:p>
            <a:pPr marL="64008" indent="0" algn="ctr">
              <a:spcBef>
                <a:spcPts val="0"/>
              </a:spcBef>
              <a:buNone/>
            </a:pPr>
            <a:r>
              <a:rPr lang="es-UY" b="1" dirty="0"/>
              <a:t>Funcionamiento de la asamblea</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a:t>
            </a:r>
            <a:r>
              <a:rPr lang="es-ES" dirty="0">
                <a:ea typeface="Times New Roman" panose="02020603050405020304" pitchFamily="18" charset="0"/>
              </a:rPr>
              <a:t>Quiénes asisten a la asamblea</a:t>
            </a:r>
            <a:r>
              <a:rPr lang="es-ES" dirty="0">
                <a:effectLst/>
                <a:ea typeface="Times New Roman" panose="02020603050405020304" pitchFamily="18" charset="0"/>
              </a:rPr>
              <a:t>?</a:t>
            </a: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Los accionistas: pueden comparecer personalmente o a través de mandatario (en documento privado con firma certificada o mandato especial por carta simple), que no podrán ser administradores, directores, síndicos, integrantes de la comisión fiscal, gerentes y demás empleados de la SA.</a:t>
            </a:r>
          </a:p>
          <a:p>
            <a:pPr lvl="1"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Los administradores, directores, síndicos, miembros de la comisión fiscal: pueden asistir con voz pero si voto.</a:t>
            </a:r>
          </a:p>
          <a:p>
            <a:pPr lvl="1"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Técnicos o personal de dirección: podrá autorizarse su asistencia sin voto.</a:t>
            </a:r>
          </a:p>
          <a:p>
            <a:pPr lvl="1"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Asesor de accionista: puede asistir sin voz ni voto.</a:t>
            </a:r>
          </a:p>
          <a:p>
            <a:pPr lvl="1"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Fiduciario representante de obligacionistas o tenedores de partes beneficiarias: pueden asistir sin derecho a voto.</a:t>
            </a:r>
          </a:p>
          <a:p>
            <a:pPr lvl="1"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Presidencia de la asamblea: la asamblea es presidida por el administrador o presidente del directorio,</a:t>
            </a:r>
            <a:r>
              <a:rPr lang="es-ES" dirty="0">
                <a:ea typeface="Times New Roman" panose="02020603050405020304" pitchFamily="18" charset="0"/>
              </a:rPr>
              <a:t> salvo que el estatuto diga otra cosa o que se designe otra persona en la propia asamblea. Será asistido por un secretario designado.</a:t>
            </a: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p:txBody>
      </p:sp>
    </p:spTree>
    <p:extLst>
      <p:ext uri="{BB962C8B-B14F-4D97-AF65-F5344CB8AC3E}">
        <p14:creationId xmlns:p14="http://schemas.microsoft.com/office/powerpoint/2010/main" val="3965685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fontScale="92500" lnSpcReduction="20000"/>
          </a:bodyPr>
          <a:lstStyle/>
          <a:p>
            <a:pPr marL="64008" indent="0" algn="ctr">
              <a:spcBef>
                <a:spcPts val="0"/>
              </a:spcBef>
              <a:buNone/>
            </a:pPr>
            <a:r>
              <a:rPr lang="es-UY" b="1" dirty="0"/>
              <a:t>Funcionamiento de la asamblea</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Registro de accionistas: para asistir a la asamblea los accionistas deben registrarse en el Libro de Registro de Asistencia de Accionistas a Asambleas. En él se anota: nombre, clase, número y valor de las acciones y número de </a:t>
            </a:r>
            <a:r>
              <a:rPr lang="es-ES" dirty="0">
                <a:ea typeface="Times New Roman" panose="02020603050405020304" pitchFamily="18" charset="0"/>
              </a:rPr>
              <a:t>v</a:t>
            </a:r>
            <a:r>
              <a:rPr lang="es-ES" dirty="0">
                <a:effectLst/>
                <a:ea typeface="Times New Roman" panose="02020603050405020304" pitchFamily="18" charset="0"/>
              </a:rPr>
              <a:t>otos. Antes de iniciar la asamblea el accionista debe firmar. </a:t>
            </a: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Si es una SA con acciones al portador, el accionista deberá depositar sus acciones o certificados de depósito (art. 350), esta obligación no rige para titulares de acciones nominativas o escriturales, cuyo registro lleva la SA.</a:t>
            </a: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Quórums: corresponde distinguir en el quórum para sesionar válidamente y el quórum para tomar resoluciones válidas.</a:t>
            </a: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Quórum para sesionar válidamente:</a:t>
            </a:r>
          </a:p>
          <a:p>
            <a:pPr lvl="1" algn="just">
              <a:spcBef>
                <a:spcPts val="0"/>
              </a:spcBef>
              <a:buFont typeface="Wingdings" panose="05000000000000000000" pitchFamily="2" charset="2"/>
              <a:buChar char="Ø"/>
              <a:tabLst>
                <a:tab pos="288290" algn="l"/>
                <a:tab pos="450215" algn="l"/>
              </a:tabLst>
            </a:pPr>
            <a:r>
              <a:rPr lang="es-ES" u="sng" dirty="0">
                <a:ea typeface="Times New Roman" panose="02020603050405020304" pitchFamily="18" charset="0"/>
              </a:rPr>
              <a:t>asamblea ordinaria</a:t>
            </a:r>
            <a:r>
              <a:rPr lang="es-ES" dirty="0">
                <a:ea typeface="Times New Roman" panose="02020603050405020304" pitchFamily="18" charset="0"/>
              </a:rPr>
              <a:t>: </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primera convocatoria: </a:t>
            </a:r>
            <a:r>
              <a:rPr lang="es-MX" altLang="es-UY" dirty="0">
                <a:latin typeface="Arial Unicode MS" pitchFamily="32" charset="0"/>
                <a:cs typeface="Arial Unicode MS" pitchFamily="32" charset="0"/>
              </a:rPr>
              <a:t>presencia de accionistas que representen la mitad más uno de las acciones con derecho de voto.</a:t>
            </a:r>
          </a:p>
          <a:p>
            <a:pPr lvl="2" algn="just">
              <a:spcBef>
                <a:spcPts val="0"/>
              </a:spcBef>
              <a:buFont typeface="Wingdings" panose="05000000000000000000" pitchFamily="2" charset="2"/>
              <a:buChar char="Ø"/>
              <a:tabLst>
                <a:tab pos="288290" algn="l"/>
                <a:tab pos="450215" algn="l"/>
              </a:tabLst>
            </a:pPr>
            <a:r>
              <a:rPr lang="es-MX" altLang="es-UY" dirty="0">
                <a:latin typeface="Arial Unicode MS" pitchFamily="32" charset="0"/>
                <a:cs typeface="Arial Unicode MS" pitchFamily="32" charset="0"/>
              </a:rPr>
              <a:t>segunda convocatoria: cualquiera sea el número de presentes</a:t>
            </a:r>
          </a:p>
          <a:p>
            <a:pPr marL="365125" indent="-254000" eaLnBrk="1" hangingPunct="1">
              <a:lnSpc>
                <a:spcPct val="80000"/>
              </a:lnSpc>
              <a:spcBef>
                <a:spcPts val="650"/>
              </a:spcBef>
              <a:buSzPct val="80000"/>
              <a:defRPr/>
            </a:pPr>
            <a:endParaRPr lang="es-MX" altLang="es-UY" sz="2000" dirty="0">
              <a:latin typeface="Arial Unicode MS" pitchFamily="32" charset="0"/>
              <a:cs typeface="Arial Unicode MS" pitchFamily="32" charset="0"/>
            </a:endParaRPr>
          </a:p>
          <a:p>
            <a:pPr lvl="1"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p:txBody>
      </p:sp>
    </p:spTree>
    <p:extLst>
      <p:ext uri="{BB962C8B-B14F-4D97-AF65-F5344CB8AC3E}">
        <p14:creationId xmlns:p14="http://schemas.microsoft.com/office/powerpoint/2010/main" val="2647853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a:bodyPr>
          <a:lstStyle/>
          <a:p>
            <a:pPr marL="64008" indent="0" algn="ctr">
              <a:spcBef>
                <a:spcPts val="0"/>
              </a:spcBef>
              <a:buNone/>
            </a:pPr>
            <a:r>
              <a:rPr lang="es-UY" b="1" dirty="0"/>
              <a:t>Funcionamiento de la asamblea</a:t>
            </a:r>
          </a:p>
          <a:p>
            <a:pPr marL="64008" indent="0" algn="ctr">
              <a:spcBef>
                <a:spcPts val="0"/>
              </a:spcBef>
              <a:buNone/>
            </a:pPr>
            <a:endParaRPr lang="es-UY" b="1" dirty="0"/>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Quórum para sesionar válidamente:</a:t>
            </a: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lvl="1" algn="just">
              <a:spcBef>
                <a:spcPts val="0"/>
              </a:spcBef>
              <a:buFont typeface="Wingdings" panose="05000000000000000000" pitchFamily="2" charset="2"/>
              <a:buChar char="Ø"/>
              <a:tabLst>
                <a:tab pos="288290" algn="l"/>
                <a:tab pos="450215" algn="l"/>
              </a:tabLst>
            </a:pPr>
            <a:r>
              <a:rPr lang="es-ES" u="sng" dirty="0">
                <a:ea typeface="Times New Roman" panose="02020603050405020304" pitchFamily="18" charset="0"/>
              </a:rPr>
              <a:t>asamblea extraordinaria</a:t>
            </a:r>
            <a:r>
              <a:rPr lang="es-ES" dirty="0">
                <a:ea typeface="Times New Roman" panose="02020603050405020304" pitchFamily="18" charset="0"/>
              </a:rPr>
              <a:t>: </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primera convocatoria: presencia de accionistas que representen el 60% de las acciones con derecho de voto (el estatuto puede establecer quórums mayor).</a:t>
            </a:r>
          </a:p>
          <a:p>
            <a:pPr lvl="2" algn="just">
              <a:spcBef>
                <a:spcPts val="0"/>
              </a:spcBef>
              <a:buFont typeface="Wingdings" panose="05000000000000000000" pitchFamily="2" charset="2"/>
              <a:buChar char="Ø"/>
              <a:tabLst>
                <a:tab pos="288290" algn="l"/>
                <a:tab pos="450215" algn="l"/>
              </a:tabLst>
            </a:pPr>
            <a:r>
              <a:rPr lang="es-MX" altLang="es-UY" dirty="0">
                <a:latin typeface="Arial Unicode MS" pitchFamily="32" charset="0"/>
                <a:cs typeface="Arial Unicode MS" pitchFamily="32" charset="0"/>
              </a:rPr>
              <a:t>segunda convocatoria: </a:t>
            </a:r>
            <a:r>
              <a:rPr lang="es-ES" altLang="es-UY" dirty="0">
                <a:latin typeface="Arial Unicode MS" pitchFamily="32" charset="0"/>
                <a:cs typeface="Arial Unicode MS" pitchFamily="32" charset="0"/>
              </a:rPr>
              <a:t>concurrencia de accionistas que representen el 40% de las acciones con derecho de voto, salvo que el estatuto exija quórum distinto.</a:t>
            </a:r>
          </a:p>
          <a:p>
            <a:pPr lvl="2" algn="just">
              <a:spcBef>
                <a:spcPts val="0"/>
              </a:spcBef>
              <a:buFont typeface="Wingdings" panose="05000000000000000000" pitchFamily="2" charset="2"/>
              <a:buChar char="Ø"/>
              <a:tabLst>
                <a:tab pos="288290" algn="l"/>
                <a:tab pos="450215" algn="l"/>
              </a:tabLst>
            </a:pPr>
            <a:r>
              <a:rPr lang="es-ES" altLang="es-UY" dirty="0">
                <a:latin typeface="Arial Unicode MS" pitchFamily="32" charset="0"/>
                <a:cs typeface="Arial Unicode MS" pitchFamily="32" charset="0"/>
              </a:rPr>
              <a:t>si no se logra el último de los quórum, deberá ser convocada nueva asamblea, que sesionará cualquiera sea el número de accionistas presentes, salvo que el contrato disponga otra cosa.</a:t>
            </a:r>
            <a:endParaRPr lang="es-MX" altLang="es-UY" dirty="0">
              <a:latin typeface="Arial Unicode MS" pitchFamily="32" charset="0"/>
              <a:cs typeface="Arial Unicode MS" pitchFamily="32" charset="0"/>
            </a:endParaRPr>
          </a:p>
          <a:p>
            <a:pPr marL="365125" indent="-254000" eaLnBrk="1" hangingPunct="1">
              <a:lnSpc>
                <a:spcPct val="80000"/>
              </a:lnSpc>
              <a:spcBef>
                <a:spcPts val="650"/>
              </a:spcBef>
              <a:buSzPct val="80000"/>
              <a:defRPr/>
            </a:pPr>
            <a:endParaRPr lang="es-MX" altLang="es-UY" sz="2000" dirty="0">
              <a:latin typeface="Arial Unicode MS" pitchFamily="32" charset="0"/>
              <a:cs typeface="Arial Unicode MS" pitchFamily="32" charset="0"/>
            </a:endParaRPr>
          </a:p>
          <a:p>
            <a:pPr lvl="1"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p:txBody>
      </p:sp>
    </p:spTree>
    <p:extLst>
      <p:ext uri="{BB962C8B-B14F-4D97-AF65-F5344CB8AC3E}">
        <p14:creationId xmlns:p14="http://schemas.microsoft.com/office/powerpoint/2010/main" val="2286109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lnSpcReduction="10000"/>
          </a:bodyPr>
          <a:lstStyle/>
          <a:p>
            <a:pPr marL="64008" indent="0" algn="ctr">
              <a:spcBef>
                <a:spcPts val="0"/>
              </a:spcBef>
              <a:buNone/>
            </a:pPr>
            <a:r>
              <a:rPr lang="es-UY" b="1" dirty="0"/>
              <a:t>Funcionamiento de la asamblea</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Quórum para tomar decisiones válidas: </a:t>
            </a: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lvl="1" algn="just">
              <a:spcBef>
                <a:spcPts val="0"/>
              </a:spcBef>
              <a:buFont typeface="Wingdings" panose="05000000000000000000" pitchFamily="2" charset="2"/>
              <a:buChar char="Ø"/>
              <a:tabLst>
                <a:tab pos="288290" algn="l"/>
                <a:tab pos="450215" algn="l"/>
              </a:tabLst>
            </a:pPr>
            <a:r>
              <a:rPr lang="es-ES" u="sng" dirty="0">
                <a:effectLst/>
                <a:ea typeface="Times New Roman" panose="02020603050405020304" pitchFamily="18" charset="0"/>
              </a:rPr>
              <a:t>regla </a:t>
            </a:r>
            <a:r>
              <a:rPr lang="es-ES" u="sng" dirty="0" err="1">
                <a:effectLst/>
                <a:ea typeface="Times New Roman" panose="02020603050405020304" pitchFamily="18" charset="0"/>
              </a:rPr>
              <a:t>gral</a:t>
            </a:r>
            <a:r>
              <a:rPr lang="es-ES" dirty="0" err="1">
                <a:effectLst/>
                <a:ea typeface="Times New Roman" panose="02020603050405020304" pitchFamily="18" charset="0"/>
              </a:rPr>
              <a:t>.</a:t>
            </a:r>
            <a:r>
              <a:rPr lang="es-ES" dirty="0">
                <a:effectLst/>
                <a:ea typeface="Times New Roman" panose="02020603050405020304" pitchFamily="18" charset="0"/>
              </a:rPr>
              <a:t>: las resoluciones en asamblea se toman </a:t>
            </a:r>
            <a:r>
              <a:rPr lang="es-ES" b="1" dirty="0">
                <a:effectLst/>
                <a:ea typeface="Times New Roman" panose="02020603050405020304" pitchFamily="18" charset="0"/>
              </a:rPr>
              <a:t>por mayoría absoluta de votos de accionistas presentas </a:t>
            </a:r>
            <a:r>
              <a:rPr lang="es-ES" dirty="0">
                <a:effectLst/>
                <a:ea typeface="Times New Roman" panose="02020603050405020304" pitchFamily="18" charset="0"/>
              </a:rPr>
              <a:t>(mitad más uno), salvo que la ley o el estatuto exija un porcentaje mayor.</a:t>
            </a: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lvl="1" algn="just">
              <a:spcBef>
                <a:spcPts val="0"/>
              </a:spcBef>
              <a:buFont typeface="Wingdings" panose="05000000000000000000" pitchFamily="2" charset="2"/>
              <a:buChar char="Ø"/>
              <a:tabLst>
                <a:tab pos="288290" algn="l"/>
                <a:tab pos="450215" algn="l"/>
              </a:tabLst>
            </a:pPr>
            <a:r>
              <a:rPr lang="es-ES" u="sng" dirty="0">
                <a:ea typeface="Times New Roman" panose="02020603050405020304" pitchFamily="18" charset="0"/>
              </a:rPr>
              <a:t>excepciones</a:t>
            </a:r>
            <a:r>
              <a:rPr lang="es-ES" dirty="0">
                <a:ea typeface="Times New Roman" panose="02020603050405020304" pitchFamily="18" charset="0"/>
              </a:rPr>
              <a:t>: </a:t>
            </a:r>
            <a:r>
              <a:rPr lang="es-ES" b="1" dirty="0">
                <a:ea typeface="Times New Roman" panose="02020603050405020304" pitchFamily="18" charset="0"/>
              </a:rPr>
              <a:t>mayoría de capital con derecho a voto </a:t>
            </a:r>
            <a:r>
              <a:rPr lang="es-ES" dirty="0">
                <a:ea typeface="Times New Roman" panose="02020603050405020304" pitchFamily="18" charset="0"/>
              </a:rPr>
              <a:t>para resolver: </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emisión de nuevas acciones preferidas o la alteración en las preferencias (arts. 330 y 336);</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formación de reservas voluntarias o fondos de previsión (art. 93 y 94);</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creación de bonos o partes beneficiarias y emisión de obligaciones negociables (art. 442 y 436);</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participación en GIE u otras sociedades (art. 356);</a:t>
            </a:r>
          </a:p>
          <a:p>
            <a:pPr lvl="2"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fusión, escisión, transformación, prórroga o disolución anticipada de la sociedad, transferencia del domicilio al extranjero, cambio fundamental en el objeto y aumento del capital social o reintegración total o parcial del capital integrado (art. 362.1).</a:t>
            </a:r>
          </a:p>
          <a:p>
            <a:pPr lvl="1" algn="just">
              <a:spcBef>
                <a:spcPts val="0"/>
              </a:spcBef>
              <a:buFont typeface="Wingdings" panose="05000000000000000000" pitchFamily="2" charset="2"/>
              <a:buChar char="Ø"/>
              <a:tabLst>
                <a:tab pos="288290" algn="l"/>
                <a:tab pos="450215" algn="l"/>
              </a:tabLst>
            </a:pPr>
            <a:r>
              <a:rPr lang="es-ES" u="sng" dirty="0">
                <a:ea typeface="Times New Roman" panose="02020603050405020304" pitchFamily="18" charset="0"/>
              </a:rPr>
              <a:t>excepciones</a:t>
            </a:r>
            <a:r>
              <a:rPr lang="es-ES" dirty="0">
                <a:ea typeface="Times New Roman" panose="02020603050405020304" pitchFamily="18" charset="0"/>
              </a:rPr>
              <a:t>: </a:t>
            </a:r>
            <a:r>
              <a:rPr lang="es-ES" b="1" dirty="0">
                <a:ea typeface="Times New Roman" panose="02020603050405020304" pitchFamily="18" charset="0"/>
              </a:rPr>
              <a:t>75% del KI </a:t>
            </a:r>
            <a:r>
              <a:rPr lang="es-ES" dirty="0">
                <a:ea typeface="Times New Roman" panose="02020603050405020304" pitchFamily="18" charset="0"/>
              </a:rPr>
              <a:t>para resolver la no distribución del dividendo mínimo (art. 320).</a:t>
            </a:r>
          </a:p>
          <a:p>
            <a:pPr lvl="2" algn="just">
              <a:spcBef>
                <a:spcPts val="0"/>
              </a:spcBef>
              <a:buFont typeface="Wingdings" panose="05000000000000000000" pitchFamily="2" charset="2"/>
              <a:buChar char="Ø"/>
              <a:tabLst>
                <a:tab pos="288290" algn="l"/>
                <a:tab pos="450215" algn="l"/>
              </a:tabLst>
            </a:pPr>
            <a:endParaRPr lang="es-MX" altLang="es-UY" dirty="0">
              <a:latin typeface="Arial Unicode MS" pitchFamily="32" charset="0"/>
              <a:cs typeface="Arial Unicode MS" pitchFamily="32" charset="0"/>
            </a:endParaRPr>
          </a:p>
          <a:p>
            <a:pPr marL="365125" indent="-254000" eaLnBrk="1" hangingPunct="1">
              <a:lnSpc>
                <a:spcPct val="80000"/>
              </a:lnSpc>
              <a:spcBef>
                <a:spcPts val="650"/>
              </a:spcBef>
              <a:buSzPct val="80000"/>
              <a:defRPr/>
            </a:pPr>
            <a:endParaRPr lang="es-MX" altLang="es-UY" sz="2000" dirty="0">
              <a:latin typeface="Arial Unicode MS" pitchFamily="32" charset="0"/>
              <a:cs typeface="Arial Unicode MS" pitchFamily="32" charset="0"/>
            </a:endParaRPr>
          </a:p>
          <a:p>
            <a:pPr lvl="1"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p:txBody>
      </p:sp>
    </p:spTree>
    <p:extLst>
      <p:ext uri="{BB962C8B-B14F-4D97-AF65-F5344CB8AC3E}">
        <p14:creationId xmlns:p14="http://schemas.microsoft.com/office/powerpoint/2010/main" val="706205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5186048"/>
          </a:xfrm>
        </p:spPr>
        <p:txBody>
          <a:bodyPr>
            <a:normAutofit/>
          </a:bodyPr>
          <a:lstStyle/>
          <a:p>
            <a:pPr algn="just">
              <a:buFont typeface="Wingdings" panose="05000000000000000000" pitchFamily="2" charset="2"/>
              <a:buChar char="Ø"/>
            </a:pPr>
            <a:r>
              <a:rPr lang="es-UY" dirty="0"/>
              <a:t>Las SA tienen una estructura orgánica bien marcada: </a:t>
            </a:r>
            <a:r>
              <a:rPr lang="es-UY" i="1" dirty="0"/>
              <a:t>organicismo diferenciado</a:t>
            </a:r>
            <a:r>
              <a:rPr lang="es-UY" dirty="0"/>
              <a:t>.</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Los órganos tienen sus funciones y competencias debidamente delimitadas. Su composición y requisitos están determinados por la LSC:</a:t>
            </a:r>
          </a:p>
          <a:p>
            <a:pPr algn="just">
              <a:buFont typeface="Wingdings" panose="05000000000000000000" pitchFamily="2" charset="2"/>
              <a:buChar char="Ø"/>
            </a:pPr>
            <a:endParaRPr lang="es-UY" sz="2400" dirty="0"/>
          </a:p>
          <a:p>
            <a:pPr marL="64008" indent="0">
              <a:buNone/>
            </a:pPr>
            <a:endParaRPr lang="es-VE" dirty="0"/>
          </a:p>
        </p:txBody>
      </p:sp>
      <p:sp>
        <p:nvSpPr>
          <p:cNvPr id="2" name="Rectángulo 1"/>
          <p:cNvSpPr/>
          <p:nvPr/>
        </p:nvSpPr>
        <p:spPr>
          <a:xfrm>
            <a:off x="457200" y="3789040"/>
            <a:ext cx="2314600"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Y" dirty="0"/>
              <a:t>Órgano de deliberación: ASAMBLEAS DE ACCIONISTAS</a:t>
            </a:r>
          </a:p>
        </p:txBody>
      </p:sp>
      <p:sp>
        <p:nvSpPr>
          <p:cNvPr id="4" name="Rectángulo 3"/>
          <p:cNvSpPr/>
          <p:nvPr/>
        </p:nvSpPr>
        <p:spPr>
          <a:xfrm>
            <a:off x="3422460" y="3789040"/>
            <a:ext cx="2299079"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Y" dirty="0"/>
              <a:t>Órgano de administración y representación: DIRECTORIO O ADMINISTRADOR</a:t>
            </a:r>
          </a:p>
        </p:txBody>
      </p:sp>
      <p:sp>
        <p:nvSpPr>
          <p:cNvPr id="5" name="Rectángulo 4"/>
          <p:cNvSpPr/>
          <p:nvPr/>
        </p:nvSpPr>
        <p:spPr>
          <a:xfrm>
            <a:off x="6384210" y="3789040"/>
            <a:ext cx="2304256"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Y" dirty="0"/>
              <a:t>Órgano de contralor interno: COMISIÓN FISCAL O SÍNDICO</a:t>
            </a:r>
          </a:p>
        </p:txBody>
      </p:sp>
    </p:spTree>
    <p:extLst>
      <p:ext uri="{BB962C8B-B14F-4D97-AF65-F5344CB8AC3E}">
        <p14:creationId xmlns:p14="http://schemas.microsoft.com/office/powerpoint/2010/main" val="3773351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lnSpcReduction="10000"/>
          </a:bodyPr>
          <a:lstStyle/>
          <a:p>
            <a:pPr marL="64008" indent="0" algn="ctr">
              <a:spcBef>
                <a:spcPts val="0"/>
              </a:spcBef>
              <a:buNone/>
            </a:pPr>
            <a:r>
              <a:rPr lang="es-UY" b="1" dirty="0"/>
              <a:t>Funcionamiento de la asamblea</a:t>
            </a:r>
          </a:p>
          <a:p>
            <a:pPr marL="64008" indent="0" algn="just">
              <a:spcBef>
                <a:spcPts val="0"/>
              </a:spcBef>
              <a:buNone/>
            </a:pPr>
            <a:endParaRPr lang="es-UY" sz="1700" dirty="0"/>
          </a:p>
          <a:p>
            <a:pPr algn="just">
              <a:spcBef>
                <a:spcPts val="0"/>
              </a:spcBef>
              <a:buFont typeface="Wingdings" panose="05000000000000000000" pitchFamily="2" charset="2"/>
              <a:buChar char="Ø"/>
              <a:tabLst>
                <a:tab pos="288290" algn="l"/>
                <a:tab pos="450215" algn="l"/>
              </a:tabLst>
            </a:pPr>
            <a:r>
              <a:rPr lang="es-ES" dirty="0">
                <a:effectLst/>
                <a:ea typeface="Times New Roman" panose="02020603050405020304" pitchFamily="18" charset="0"/>
              </a:rPr>
              <a:t>Cuarto intermedio: se puede votar un cuarto intermedio a fin de continuar con el tratamiento del orden del día dentro de los 30 días siguientes. Sólo podrán participar en la segunda reunión los accionistas que participaron en la primera.</a:t>
            </a: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r>
              <a:rPr lang="es-ES" dirty="0">
                <a:ea typeface="Times New Roman" panose="02020603050405020304" pitchFamily="18" charset="0"/>
              </a:rPr>
              <a:t>Actas: en cada asamblea se debe labrar un acta en la que constan las deliberaciones, fundamentos de voto a solicitud de los accionistas y resoluciones adoptadas. Las actas se asientan en el libro de Actas de Asamblea de Accionistas (art. 360).</a:t>
            </a:r>
          </a:p>
          <a:p>
            <a:pPr algn="just">
              <a:spcBef>
                <a:spcPts val="0"/>
              </a:spcBef>
              <a:buFont typeface="Wingdings" panose="05000000000000000000" pitchFamily="2" charset="2"/>
              <a:buChar char="Ø"/>
              <a:tabLst>
                <a:tab pos="288290" algn="l"/>
                <a:tab pos="450215" algn="l"/>
              </a:tabLst>
            </a:pPr>
            <a:endParaRPr lang="es-ES" altLang="es-UY" dirty="0">
              <a:latin typeface="Arial Unicode MS" pitchFamily="32" charset="0"/>
              <a:cs typeface="Arial Unicode MS" pitchFamily="32" charset="0"/>
            </a:endParaRPr>
          </a:p>
          <a:p>
            <a:pPr algn="just">
              <a:spcBef>
                <a:spcPts val="0"/>
              </a:spcBef>
              <a:buFont typeface="Wingdings" panose="05000000000000000000" pitchFamily="2" charset="2"/>
              <a:buChar char="Ø"/>
              <a:tabLst>
                <a:tab pos="288290" algn="l"/>
                <a:tab pos="450215" algn="l"/>
              </a:tabLst>
            </a:pPr>
            <a:r>
              <a:rPr lang="es-ES" altLang="es-UY" dirty="0">
                <a:latin typeface="Arial Unicode MS" pitchFamily="32" charset="0"/>
                <a:cs typeface="Arial Unicode MS" pitchFamily="32" charset="0"/>
              </a:rPr>
              <a:t>Ejecución de las resoluciones de la asamblea: el órgano de administración.</a:t>
            </a:r>
            <a:endParaRPr lang="es-MX" altLang="es-UY" dirty="0">
              <a:latin typeface="Arial Unicode MS" pitchFamily="32" charset="0"/>
              <a:cs typeface="Arial Unicode MS" pitchFamily="32" charset="0"/>
            </a:endParaRPr>
          </a:p>
          <a:p>
            <a:pPr marL="365125" indent="-254000" eaLnBrk="1" hangingPunct="1">
              <a:lnSpc>
                <a:spcPct val="80000"/>
              </a:lnSpc>
              <a:spcBef>
                <a:spcPts val="650"/>
              </a:spcBef>
              <a:buSzPct val="80000"/>
              <a:defRPr/>
            </a:pPr>
            <a:endParaRPr lang="es-MX" altLang="es-UY" sz="2000" dirty="0">
              <a:latin typeface="Arial Unicode MS" pitchFamily="32" charset="0"/>
              <a:cs typeface="Arial Unicode MS" pitchFamily="32" charset="0"/>
            </a:endParaRPr>
          </a:p>
          <a:p>
            <a:pPr lvl="1"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ffectLst/>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a:p>
            <a:pPr algn="just">
              <a:spcBef>
                <a:spcPts val="0"/>
              </a:spcBef>
              <a:buFont typeface="Wingdings" panose="05000000000000000000" pitchFamily="2" charset="2"/>
              <a:buChar char="Ø"/>
              <a:tabLst>
                <a:tab pos="288290" algn="l"/>
                <a:tab pos="450215" algn="l"/>
              </a:tabLst>
            </a:pPr>
            <a:endParaRPr lang="es-ES" dirty="0">
              <a:ea typeface="Times New Roman" panose="02020603050405020304" pitchFamily="18" charset="0"/>
            </a:endParaRPr>
          </a:p>
        </p:txBody>
      </p:sp>
    </p:spTree>
    <p:extLst>
      <p:ext uri="{BB962C8B-B14F-4D97-AF65-F5344CB8AC3E}">
        <p14:creationId xmlns:p14="http://schemas.microsoft.com/office/powerpoint/2010/main" val="4059257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a:p>
          <a:p>
            <a:pPr marL="64008" indent="0">
              <a:buNone/>
            </a:pPr>
            <a:endParaRPr lang="es-UY" dirty="0"/>
          </a:p>
          <a:p>
            <a:pPr marL="64008" indent="0" algn="ctr">
              <a:buNone/>
            </a:pPr>
            <a:endParaRPr lang="es-UY" sz="4000" dirty="0"/>
          </a:p>
          <a:p>
            <a:pPr marL="64008" indent="0" algn="ctr">
              <a:buNone/>
            </a:pPr>
            <a:endParaRPr lang="es-UY" sz="4000" dirty="0"/>
          </a:p>
          <a:p>
            <a:pPr marL="64008" indent="0" algn="ctr">
              <a:buNone/>
            </a:pPr>
            <a:r>
              <a:rPr lang="es-UY" sz="4000" dirty="0"/>
              <a:t>¡¡Muchas gracias!!</a:t>
            </a:r>
          </a:p>
          <a:p>
            <a:pPr marL="64008" indent="0" algn="ctr">
              <a:buNone/>
            </a:pPr>
            <a:endParaRPr lang="es-UY" sz="4000" dirty="0"/>
          </a:p>
        </p:txBody>
      </p:sp>
    </p:spTree>
    <p:extLst>
      <p:ext uri="{BB962C8B-B14F-4D97-AF65-F5344CB8AC3E}">
        <p14:creationId xmlns:p14="http://schemas.microsoft.com/office/powerpoint/2010/main" val="3320200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5186048"/>
          </a:xfrm>
        </p:spPr>
        <p:txBody>
          <a:bodyPr>
            <a:normAutofit/>
          </a:bodyPr>
          <a:lstStyle/>
          <a:p>
            <a:pPr algn="just">
              <a:buFont typeface="Wingdings" panose="05000000000000000000" pitchFamily="2" charset="2"/>
              <a:buChar char="Ø"/>
            </a:pPr>
            <a:r>
              <a:rPr lang="es-UY" dirty="0"/>
              <a:t>Anteriormente se denominaba a la asamblea como órgano de gobierno y se entendía que jerárquicamente estaba por encima de los demás órganos sociales. Hoy es una concepción obsoleta y superada:</a:t>
            </a:r>
          </a:p>
          <a:p>
            <a:pPr algn="just">
              <a:buFont typeface="Wingdings" panose="05000000000000000000" pitchFamily="2" charset="2"/>
              <a:buChar char="Ø"/>
            </a:pPr>
            <a:endParaRPr lang="es-UY" dirty="0"/>
          </a:p>
          <a:p>
            <a:pPr algn="just">
              <a:buFont typeface="Wingdings" panose="05000000000000000000" pitchFamily="2" charset="2"/>
              <a:buChar char="Ø"/>
            </a:pPr>
            <a:endParaRPr lang="es-UY" sz="2400" dirty="0"/>
          </a:p>
          <a:p>
            <a:pPr marL="64008" indent="0">
              <a:buNone/>
            </a:pPr>
            <a:endParaRPr lang="es-VE" dirty="0"/>
          </a:p>
        </p:txBody>
      </p:sp>
      <p:sp>
        <p:nvSpPr>
          <p:cNvPr id="2" name="Rectángulo 1"/>
          <p:cNvSpPr/>
          <p:nvPr/>
        </p:nvSpPr>
        <p:spPr>
          <a:xfrm>
            <a:off x="3414700" y="2852936"/>
            <a:ext cx="2314600"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Y" dirty="0"/>
              <a:t>Órgano de gobierno: ASAMBLEAS DE ACCIONISTAS</a:t>
            </a:r>
          </a:p>
        </p:txBody>
      </p:sp>
      <p:sp>
        <p:nvSpPr>
          <p:cNvPr id="4" name="Rectángulo 3"/>
          <p:cNvSpPr/>
          <p:nvPr/>
        </p:nvSpPr>
        <p:spPr>
          <a:xfrm>
            <a:off x="683568" y="5013176"/>
            <a:ext cx="2160239" cy="1665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Y" dirty="0"/>
              <a:t>Órgano de administración y representación: DIRECTORIO O ADMINISTRADOR</a:t>
            </a:r>
          </a:p>
        </p:txBody>
      </p:sp>
      <p:sp>
        <p:nvSpPr>
          <p:cNvPr id="5" name="Rectángulo 4"/>
          <p:cNvSpPr/>
          <p:nvPr/>
        </p:nvSpPr>
        <p:spPr>
          <a:xfrm>
            <a:off x="6228184" y="5013176"/>
            <a:ext cx="2232248" cy="16430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Y" dirty="0"/>
              <a:t>Órgano de contralor interno: COMISIÓN FISCAL O SÍNDICO</a:t>
            </a:r>
          </a:p>
        </p:txBody>
      </p:sp>
      <p:cxnSp>
        <p:nvCxnSpPr>
          <p:cNvPr id="7" name="Conector recto de flecha 6"/>
          <p:cNvCxnSpPr/>
          <p:nvPr/>
        </p:nvCxnSpPr>
        <p:spPr>
          <a:xfrm flipH="1">
            <a:off x="3054660" y="4149080"/>
            <a:ext cx="720080" cy="6488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p:cNvCxnSpPr/>
          <p:nvPr/>
        </p:nvCxnSpPr>
        <p:spPr>
          <a:xfrm>
            <a:off x="5297252" y="4149080"/>
            <a:ext cx="864096" cy="6488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8435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229600" cy="5328592"/>
          </a:xfrm>
        </p:spPr>
        <p:txBody>
          <a:bodyPr>
            <a:normAutofit lnSpcReduction="10000"/>
          </a:bodyPr>
          <a:lstStyle/>
          <a:p>
            <a:pPr marL="0" indent="0" algn="ctr">
              <a:buNone/>
            </a:pPr>
            <a:r>
              <a:rPr lang="es-UY" b="1" dirty="0"/>
              <a:t>¿Qué es la asamblea de accionistas de una SA?</a:t>
            </a:r>
            <a:endParaRPr lang="es-UY" b="1" i="1" dirty="0"/>
          </a:p>
          <a:p>
            <a:pPr algn="just">
              <a:buFont typeface="Wingdings" pitchFamily="2" charset="2"/>
              <a:buChar char="Ø"/>
            </a:pPr>
            <a:endParaRPr lang="es-UY" dirty="0"/>
          </a:p>
          <a:p>
            <a:pPr algn="just">
              <a:buFont typeface="Wingdings" pitchFamily="2" charset="2"/>
              <a:buChar char="Ø"/>
            </a:pPr>
            <a:r>
              <a:rPr lang="es-UY" dirty="0"/>
              <a:t>Tomando las definiciones analizadas por la doctrina la asamblea se puede definir como:</a:t>
            </a:r>
          </a:p>
          <a:p>
            <a:pPr marL="274320" lvl="1" indent="0" algn="just">
              <a:buNone/>
            </a:pPr>
            <a:r>
              <a:rPr lang="es-UY" dirty="0"/>
              <a:t>un órgano colegiado, que consiste en la reunión de todos los accionistas, con facultades de decisión indelegables que los estatutos no pueden suprimir ni silenciar (</a:t>
            </a:r>
            <a:r>
              <a:rPr lang="es-ES" cap="small" dirty="0"/>
              <a:t>Sasot Betes</a:t>
            </a:r>
            <a:r>
              <a:rPr lang="es-ES" dirty="0"/>
              <a:t>, Miguel y </a:t>
            </a:r>
            <a:r>
              <a:rPr lang="es-ES" cap="small" dirty="0"/>
              <a:t>Sasot</a:t>
            </a:r>
            <a:r>
              <a:rPr lang="es-ES" dirty="0"/>
              <a:t>, Miguel)</a:t>
            </a:r>
            <a:r>
              <a:rPr lang="es-UY" dirty="0"/>
              <a:t>; se trata de un órgano no permanente que designa a los integrantes del órgano de administración y que ejerce control sobre este a través de la posibilidad de remover a sus integrantes en cualquier momento (</a:t>
            </a:r>
            <a:r>
              <a:rPr lang="es-ES" cap="small" dirty="0"/>
              <a:t>Lapique)</a:t>
            </a:r>
            <a:r>
              <a:rPr lang="es-ES" dirty="0"/>
              <a:t>; que toma decisiones sobre la materia de su competencia específica, basada en el principio de mayorías, que resultan obligatorias para toda la sociedad (</a:t>
            </a:r>
            <a:r>
              <a:rPr lang="es-ES" cap="small" dirty="0"/>
              <a:t>Roitman</a:t>
            </a:r>
            <a:r>
              <a:rPr lang="es-ES" dirty="0"/>
              <a:t>; </a:t>
            </a:r>
            <a:r>
              <a:rPr lang="es-ES" cap="small" dirty="0"/>
              <a:t>Aguirre </a:t>
            </a:r>
            <a:r>
              <a:rPr lang="es-ES" dirty="0"/>
              <a:t>y </a:t>
            </a:r>
            <a:r>
              <a:rPr lang="es-ES" cap="small" dirty="0"/>
              <a:t>Chiavassa)</a:t>
            </a:r>
            <a:r>
              <a:rPr lang="es-ES" dirty="0"/>
              <a:t>, debiendo ser cumplidas por el órgano de administración (</a:t>
            </a:r>
            <a:r>
              <a:rPr lang="es-ES" cap="small" dirty="0"/>
              <a:t>Holz</a:t>
            </a:r>
            <a:r>
              <a:rPr lang="es-ES" dirty="0"/>
              <a:t> y </a:t>
            </a:r>
            <a:r>
              <a:rPr lang="es-ES" cap="small" dirty="0"/>
              <a:t>Rippe)</a:t>
            </a:r>
            <a:r>
              <a:rPr lang="es-ES" dirty="0"/>
              <a:t> y que, debe celebrarse siguiendo ciertas formalidades calificadas de rituales que tienen por objeto dotar a la asamblea de regularidad y autenticidad (</a:t>
            </a:r>
            <a:r>
              <a:rPr lang="es-ES" cap="small" dirty="0"/>
              <a:t>Rodríguez Mascardi).</a:t>
            </a:r>
            <a:endParaRPr lang="es-UY" dirty="0"/>
          </a:p>
        </p:txBody>
      </p:sp>
    </p:spTree>
    <p:extLst>
      <p:ext uri="{BB962C8B-B14F-4D97-AF65-F5344CB8AC3E}">
        <p14:creationId xmlns:p14="http://schemas.microsoft.com/office/powerpoint/2010/main" val="307404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a:bodyPr>
          <a:lstStyle/>
          <a:p>
            <a:pPr algn="just">
              <a:buFont typeface="Wingdings" panose="05000000000000000000" pitchFamily="2" charset="2"/>
              <a:buChar char="Ø"/>
            </a:pPr>
            <a:endParaRPr lang="es-UY" sz="2400" dirty="0"/>
          </a:p>
          <a:p>
            <a:pPr algn="just">
              <a:buFont typeface="Wingdings" panose="05000000000000000000" pitchFamily="2" charset="2"/>
              <a:buChar char="Ø"/>
            </a:pPr>
            <a:r>
              <a:rPr lang="es-UY" dirty="0"/>
              <a:t>En síntesis: La asamblea es</a:t>
            </a:r>
            <a:r>
              <a:rPr lang="es-ES" dirty="0"/>
              <a:t> la reunión de todos los accionistas que toma decisiones por mayoría y se ocupa de determinar los aspectos estructurales y de funcionamiento de la sociedad. Es el órgano deliberativo. </a:t>
            </a:r>
          </a:p>
          <a:p>
            <a:pPr algn="just">
              <a:buFont typeface="Wingdings" panose="05000000000000000000" pitchFamily="2" charset="2"/>
              <a:buChar char="Ø"/>
            </a:pPr>
            <a:endParaRPr lang="es-ES" dirty="0"/>
          </a:p>
          <a:p>
            <a:pPr algn="just">
              <a:buFont typeface="Wingdings" panose="05000000000000000000" pitchFamily="2" charset="2"/>
              <a:buChar char="Ø"/>
            </a:pPr>
            <a:r>
              <a:rPr lang="es-ES" dirty="0"/>
              <a:t>define los grandes lineamientos para el funcionamiento de la sociedad: designa a los integrantes de los demás órganos sociales, aprueba reglamentos y reforma el estatuto.</a:t>
            </a:r>
          </a:p>
          <a:p>
            <a:pPr algn="just">
              <a:buFont typeface="Wingdings" panose="05000000000000000000" pitchFamily="2" charset="2"/>
              <a:buChar char="Ø"/>
            </a:pPr>
            <a:endParaRPr lang="es-ES" dirty="0"/>
          </a:p>
          <a:p>
            <a:pPr algn="just">
              <a:buFont typeface="Wingdings" panose="05000000000000000000" pitchFamily="2" charset="2"/>
              <a:buChar char="Ø"/>
            </a:pPr>
            <a:r>
              <a:rPr lang="es-ES" dirty="0"/>
              <a:t>Si hacemos un paralelismo con el Estado, podríamos decir que la asamblea es quien cumple la función legislativa. </a:t>
            </a:r>
            <a:endParaRPr lang="es-UY" dirty="0"/>
          </a:p>
          <a:p>
            <a:pPr marL="406908" indent="-342900" algn="just">
              <a:buFont typeface="Wingdings" pitchFamily="2" charset="2"/>
              <a:buChar char="Ø"/>
            </a:pPr>
            <a:endParaRPr lang="es-UY" dirty="0"/>
          </a:p>
          <a:p>
            <a:pPr marL="681228" lvl="1" indent="-342900" algn="just">
              <a:buFont typeface="Wingdings" pitchFamily="2" charset="2"/>
              <a:buChar char="Ø"/>
            </a:pPr>
            <a:endParaRPr lang="es-UY" dirty="0"/>
          </a:p>
          <a:p>
            <a:pPr marL="64008" indent="0">
              <a:buNone/>
            </a:pPr>
            <a:endParaRPr lang="es-VE" sz="2400" dirty="0"/>
          </a:p>
        </p:txBody>
      </p:sp>
    </p:spTree>
    <p:extLst>
      <p:ext uri="{BB962C8B-B14F-4D97-AF65-F5344CB8AC3E}">
        <p14:creationId xmlns:p14="http://schemas.microsoft.com/office/powerpoint/2010/main" val="2973249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424936" cy="5256584"/>
          </a:xfrm>
        </p:spPr>
        <p:txBody>
          <a:bodyPr>
            <a:normAutofit/>
          </a:bodyPr>
          <a:lstStyle/>
          <a:p>
            <a:pPr marL="0" indent="0" algn="ctr">
              <a:buNone/>
            </a:pPr>
            <a:r>
              <a:rPr lang="es-UY" b="1" dirty="0"/>
              <a:t>Caracteres de la asamblea:</a:t>
            </a:r>
          </a:p>
          <a:p>
            <a:pPr algn="just">
              <a:buFont typeface="Wingdings" panose="05000000000000000000" pitchFamily="2" charset="2"/>
              <a:buChar char="Ø"/>
            </a:pPr>
            <a:endParaRPr lang="es-UY" b="1" u="sng" dirty="0"/>
          </a:p>
          <a:p>
            <a:pPr algn="just">
              <a:buFont typeface="Wingdings" panose="05000000000000000000" pitchFamily="2" charset="2"/>
              <a:buChar char="Ø"/>
            </a:pPr>
            <a:r>
              <a:rPr lang="es-UY" dirty="0"/>
              <a:t>Necesario</a:t>
            </a:r>
          </a:p>
          <a:p>
            <a:pPr algn="just">
              <a:buFont typeface="Wingdings" panose="05000000000000000000" pitchFamily="2" charset="2"/>
              <a:buChar char="Ø"/>
            </a:pPr>
            <a:r>
              <a:rPr lang="es-UY" dirty="0"/>
              <a:t>No permanente u ocasional</a:t>
            </a:r>
          </a:p>
          <a:p>
            <a:pPr algn="just">
              <a:buFont typeface="Wingdings" panose="05000000000000000000" pitchFamily="2" charset="2"/>
              <a:buChar char="Ø"/>
            </a:pPr>
            <a:r>
              <a:rPr lang="es-UY" dirty="0"/>
              <a:t>Inmediato </a:t>
            </a:r>
          </a:p>
          <a:p>
            <a:pPr algn="just">
              <a:buFont typeface="Wingdings" panose="05000000000000000000" pitchFamily="2" charset="2"/>
              <a:buChar char="Ø"/>
            </a:pPr>
            <a:r>
              <a:rPr lang="es-UY" dirty="0"/>
              <a:t>Con competencia delimitada</a:t>
            </a:r>
          </a:p>
          <a:p>
            <a:pPr algn="just">
              <a:buFont typeface="Wingdings" panose="05000000000000000000" pitchFamily="2" charset="2"/>
              <a:buChar char="Ø"/>
            </a:pPr>
            <a:r>
              <a:rPr lang="es-UY" dirty="0"/>
              <a:t>Con funciones indelegables</a:t>
            </a:r>
          </a:p>
          <a:p>
            <a:pPr algn="just">
              <a:buFont typeface="Wingdings" panose="05000000000000000000" pitchFamily="2" charset="2"/>
              <a:buChar char="Ø"/>
            </a:pPr>
            <a:r>
              <a:rPr lang="es-UY" dirty="0"/>
              <a:t>Que debe cumplir ciertos formalismos </a:t>
            </a:r>
          </a:p>
          <a:p>
            <a:pPr algn="just">
              <a:buFont typeface="Wingdings" panose="05000000000000000000" pitchFamily="2" charset="2"/>
              <a:buChar char="Ø"/>
            </a:pPr>
            <a:r>
              <a:rPr lang="es-UY" dirty="0"/>
              <a:t>Rige el principio de las mayorías</a:t>
            </a:r>
          </a:p>
          <a:p>
            <a:pPr algn="just">
              <a:buFont typeface="Wingdings" panose="05000000000000000000" pitchFamily="2" charset="2"/>
              <a:buChar char="Ø"/>
            </a:pPr>
            <a:r>
              <a:rPr lang="es-UY" dirty="0"/>
              <a:t>Para algunos, órgano soberano</a:t>
            </a:r>
          </a:p>
          <a:p>
            <a:pPr marL="0" indent="0" algn="just">
              <a:buNone/>
            </a:pPr>
            <a:r>
              <a:rPr lang="es-UY" dirty="0"/>
              <a:t> </a:t>
            </a:r>
          </a:p>
          <a:p>
            <a:pPr algn="just">
              <a:buFont typeface="Wingdings" panose="05000000000000000000" pitchFamily="2" charset="2"/>
              <a:buChar char="Ø"/>
            </a:pPr>
            <a:endParaRPr lang="es-UY" dirty="0"/>
          </a:p>
          <a:p>
            <a:pPr lvl="1">
              <a:buFont typeface="Wingdings" panose="05000000000000000000" pitchFamily="2" charset="2"/>
              <a:buChar char="Ø"/>
            </a:pPr>
            <a:endParaRPr lang="es-UY" sz="2400" dirty="0"/>
          </a:p>
          <a:p>
            <a:pPr>
              <a:buFont typeface="Wingdings" panose="05000000000000000000" pitchFamily="2" charset="2"/>
              <a:buChar char="Ø"/>
            </a:pPr>
            <a:endParaRPr lang="es-UY"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marL="64008" indent="0">
              <a:buNone/>
            </a:pPr>
            <a:endParaRPr lang="es-UY" sz="2400" dirty="0"/>
          </a:p>
        </p:txBody>
      </p:sp>
    </p:spTree>
    <p:extLst>
      <p:ext uri="{BB962C8B-B14F-4D97-AF65-F5344CB8AC3E}">
        <p14:creationId xmlns:p14="http://schemas.microsoft.com/office/powerpoint/2010/main" val="1102613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424936" cy="5256584"/>
          </a:xfrm>
        </p:spPr>
        <p:txBody>
          <a:bodyPr>
            <a:normAutofit fontScale="92500" lnSpcReduction="10000"/>
          </a:bodyPr>
          <a:lstStyle/>
          <a:p>
            <a:pPr marL="0" indent="0" algn="ctr">
              <a:buNone/>
            </a:pPr>
            <a:r>
              <a:rPr lang="es-UY" b="1" dirty="0"/>
              <a:t>Clasificación</a:t>
            </a:r>
          </a:p>
          <a:p>
            <a:pPr marL="0" indent="0" algn="ctr">
              <a:buNone/>
            </a:pPr>
            <a:endParaRPr lang="es-UY" b="1" dirty="0"/>
          </a:p>
          <a:p>
            <a:pPr algn="just">
              <a:buFont typeface="Wingdings" panose="05000000000000000000" pitchFamily="2" charset="2"/>
              <a:buChar char="Ø"/>
            </a:pPr>
            <a:r>
              <a:rPr lang="es-UY" dirty="0"/>
              <a:t>Generales o especiales (arts. 341 y 349): según se trate de asuntos a resolver que involucren a una clase de acciones.</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Ordinarias o extraordinarias: según el momento de su celebración y las competencias (art. 342 y 343 LSC).</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Asamblea constitutiva: para las SA abiertas, art. 266 LSC.</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Asamblea unánime: cuando asiste a la asamblea el 100% del KI de la SA, no es necesario realizar publicaciones, art. 347 LSC. Cualquier accionista podrá oponerse a tratar un punto que no esté en el orden del día, si se trata es nulo.</a:t>
            </a:r>
          </a:p>
          <a:p>
            <a:pPr algn="just">
              <a:buFont typeface="Wingdings" panose="05000000000000000000" pitchFamily="2" charset="2"/>
              <a:buChar char="Ø"/>
            </a:pPr>
            <a:endParaRPr lang="es-UY" dirty="0"/>
          </a:p>
          <a:p>
            <a:pPr algn="just">
              <a:buFont typeface="Wingdings" panose="05000000000000000000" pitchFamily="2" charset="2"/>
              <a:buChar char="Ø"/>
            </a:pPr>
            <a:endParaRPr lang="es-UY" dirty="0"/>
          </a:p>
          <a:p>
            <a:pPr lvl="1">
              <a:buFont typeface="Wingdings" panose="05000000000000000000" pitchFamily="2" charset="2"/>
              <a:buChar char="Ø"/>
            </a:pPr>
            <a:endParaRPr lang="es-UY" sz="2400" dirty="0"/>
          </a:p>
          <a:p>
            <a:pPr>
              <a:buFont typeface="Wingdings" panose="05000000000000000000" pitchFamily="2" charset="2"/>
              <a:buChar char="Ø"/>
            </a:pPr>
            <a:endParaRPr lang="es-UY"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marL="64008" indent="0">
              <a:buNone/>
            </a:pPr>
            <a:endParaRPr lang="es-UY" sz="2400" dirty="0"/>
          </a:p>
        </p:txBody>
      </p:sp>
    </p:spTree>
    <p:extLst>
      <p:ext uri="{BB962C8B-B14F-4D97-AF65-F5344CB8AC3E}">
        <p14:creationId xmlns:p14="http://schemas.microsoft.com/office/powerpoint/2010/main" val="4144384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424936" cy="5256584"/>
          </a:xfrm>
        </p:spPr>
        <p:txBody>
          <a:bodyPr>
            <a:normAutofit/>
          </a:bodyPr>
          <a:lstStyle/>
          <a:p>
            <a:pPr algn="just">
              <a:buFont typeface="Wingdings" panose="05000000000000000000" pitchFamily="2" charset="2"/>
              <a:buChar char="Ø"/>
            </a:pPr>
            <a:r>
              <a:rPr lang="es-UY" dirty="0"/>
              <a:t>Presenciales, virtuales o híbridas: las asambleas deben cumplir las formalidades dispuestas por la LSC y se requería la presencialidad.</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No obstante el órgano de contralor admitía la virtualidad en las reuniones de directorio.</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A partir de 2019 la ley de SAS 19.820 permite </a:t>
            </a:r>
            <a:r>
              <a:rPr lang="es-UY" altLang="es-UY" dirty="0">
                <a:cs typeface="Droid Sans Fallback" charset="0"/>
              </a:rPr>
              <a:t>la celebración por videoconferencia o por cualquier otro medio de comunicación simultánea. El acta debe elaborarse y pasarse al libro dentro de los 30 días siguientes.</a:t>
            </a:r>
          </a:p>
          <a:p>
            <a:pPr algn="just">
              <a:buFont typeface="Wingdings" panose="05000000000000000000" pitchFamily="2" charset="2"/>
              <a:buChar char="Ø"/>
            </a:pPr>
            <a:endParaRPr lang="es-UY" altLang="es-UY" dirty="0">
              <a:cs typeface="Droid Sans Fallback" charset="0"/>
            </a:endParaRPr>
          </a:p>
          <a:p>
            <a:pPr algn="just">
              <a:buFont typeface="Wingdings" panose="05000000000000000000" pitchFamily="2" charset="2"/>
              <a:buChar char="Ø"/>
            </a:pPr>
            <a:endParaRPr lang="es-UY" dirty="0"/>
          </a:p>
          <a:p>
            <a:pPr algn="just">
              <a:buFont typeface="Wingdings" panose="05000000000000000000" pitchFamily="2" charset="2"/>
              <a:buChar char="Ø"/>
            </a:pPr>
            <a:endParaRPr lang="es-UY" dirty="0"/>
          </a:p>
          <a:p>
            <a:pPr lvl="1">
              <a:buFont typeface="Wingdings" panose="05000000000000000000" pitchFamily="2" charset="2"/>
              <a:buChar char="Ø"/>
            </a:pPr>
            <a:endParaRPr lang="es-UY" sz="2400" dirty="0"/>
          </a:p>
          <a:p>
            <a:pPr>
              <a:buFont typeface="Wingdings" panose="05000000000000000000" pitchFamily="2" charset="2"/>
              <a:buChar char="Ø"/>
            </a:pPr>
            <a:endParaRPr lang="es-UY"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marL="64008" indent="0">
              <a:buNone/>
            </a:pPr>
            <a:endParaRPr lang="es-UY" sz="2400" dirty="0"/>
          </a:p>
        </p:txBody>
      </p:sp>
    </p:spTree>
    <p:extLst>
      <p:ext uri="{BB962C8B-B14F-4D97-AF65-F5344CB8AC3E}">
        <p14:creationId xmlns:p14="http://schemas.microsoft.com/office/powerpoint/2010/main" val="883789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424936" cy="5256584"/>
          </a:xfrm>
        </p:spPr>
        <p:txBody>
          <a:bodyPr>
            <a:normAutofit/>
          </a:bodyPr>
          <a:lstStyle/>
          <a:p>
            <a:pPr algn="just">
              <a:buFont typeface="Wingdings" panose="05000000000000000000" pitchFamily="2" charset="2"/>
              <a:buChar char="Ø"/>
            </a:pPr>
            <a:r>
              <a:rPr lang="es-UY" dirty="0"/>
              <a:t>La pandemia cambió la historia: art. 722 ley 19.924 (ley de presupuesto 20-24) modificó art. 340 LSC</a:t>
            </a:r>
          </a:p>
          <a:p>
            <a:pPr marL="274320" lvl="1" indent="0" algn="just">
              <a:buNone/>
            </a:pPr>
            <a:r>
              <a:rPr lang="es-ES" i="1" dirty="0"/>
              <a:t>	se podrán realizar por videoconferencia o por cualquier otro 	medio de comunicación simultánea que brinden certeza sobre la 	identidad de los participantes, así como respecto a la conexión 	bilateral o plurilateral en tiempo real en imagen y sonido de los 	asistentes en remoto. Las actas correspondientes a estas 	deliberaciones deberán elaborarse y asentarse en el libro 	respectivo dentro de los treinta días siguientes a aquel en que 	concluyó la asamblea, dejando expresa constancia del medio de 	comunicación utilizado. No se requerirá en este caso la firma del 	accionista asistente en el Libro de Registro de Asistencia de 	Accionistas a las Asambleas, debiendo dejarse expresa 	constancia que la asistencia fue por medio virtual.</a:t>
            </a:r>
            <a:endParaRPr lang="es-UY" i="1" dirty="0"/>
          </a:p>
          <a:p>
            <a:pPr algn="just">
              <a:buFont typeface="Wingdings" panose="05000000000000000000" pitchFamily="2" charset="2"/>
              <a:buChar char="Ø"/>
            </a:pPr>
            <a:endParaRPr lang="es-UY" dirty="0"/>
          </a:p>
          <a:p>
            <a:pPr lvl="1">
              <a:buFont typeface="Wingdings" panose="05000000000000000000" pitchFamily="2" charset="2"/>
              <a:buChar char="Ø"/>
            </a:pPr>
            <a:endParaRPr lang="es-UY" sz="2400" dirty="0"/>
          </a:p>
          <a:p>
            <a:pPr>
              <a:buFont typeface="Wingdings" panose="05000000000000000000" pitchFamily="2" charset="2"/>
              <a:buChar char="Ø"/>
            </a:pPr>
            <a:endParaRPr lang="es-UY"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a:p>
          <a:p>
            <a:pPr marL="64008" indent="0">
              <a:buNone/>
            </a:pPr>
            <a:endParaRPr lang="es-UY" sz="2400" dirty="0"/>
          </a:p>
        </p:txBody>
      </p:sp>
    </p:spTree>
    <p:extLst>
      <p:ext uri="{BB962C8B-B14F-4D97-AF65-F5344CB8AC3E}">
        <p14:creationId xmlns:p14="http://schemas.microsoft.com/office/powerpoint/2010/main" val="5019611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1547</TotalTime>
  <Words>2105</Words>
  <Application>Microsoft Office PowerPoint</Application>
  <PresentationFormat>Presentación en pantalla (4:3)</PresentationFormat>
  <Paragraphs>230</Paragraphs>
  <Slides>21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21</vt:i4>
      </vt:variant>
    </vt:vector>
  </HeadingPairs>
  <TitlesOfParts>
    <vt:vector size="28" baseType="lpstr">
      <vt:lpstr>Arial Unicode MS</vt:lpstr>
      <vt:lpstr>Arial</vt:lpstr>
      <vt:lpstr>Calibri</vt:lpstr>
      <vt:lpstr>Droid Sans Fallback</vt:lpstr>
      <vt:lpstr>Times New Roman</vt:lpstr>
      <vt:lpstr>Wingdings</vt:lpstr>
      <vt:lpstr>Claridad</vt:lpstr>
      <vt:lpstr>                                             SA ÓRGANOS SOCIALES: ASAMBLEAS DE ACCIONISTAS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132</cp:revision>
  <dcterms:created xsi:type="dcterms:W3CDTF">2017-06-07T22:24:11Z</dcterms:created>
  <dcterms:modified xsi:type="dcterms:W3CDTF">2025-10-11T15:00:54Z</dcterms:modified>
</cp:coreProperties>
</file>