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8" r:id="rId1"/>
  </p:sldMasterIdLst>
  <p:sldIdLst>
    <p:sldId id="256" r:id="rId2"/>
    <p:sldId id="268" r:id="rId3"/>
    <p:sldId id="272" r:id="rId4"/>
    <p:sldId id="274" r:id="rId5"/>
    <p:sldId id="275" r:id="rId6"/>
    <p:sldId id="276" r:id="rId7"/>
    <p:sldId id="277" r:id="rId8"/>
    <p:sldId id="278" r:id="rId9"/>
    <p:sldId id="279" r:id="rId1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53" autoAdjust="0"/>
    <p:restoredTop sz="94660"/>
  </p:normalViewPr>
  <p:slideViewPr>
    <p:cSldViewPr snapToGrid="0">
      <p:cViewPr>
        <p:scale>
          <a:sx n="100" d="100"/>
          <a:sy n="100" d="100"/>
        </p:scale>
        <p:origin x="-150" y="-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a:xfrm>
            <a:off x="5332412" y="5883275"/>
            <a:ext cx="4324044" cy="365125"/>
          </a:xfrm>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2430034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t>01/03/2021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393597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54543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2631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0584833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328385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smtClean="0"/>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smtClean="0"/>
              <a:t>Haga clic para modificar el estilo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949922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212417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268517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a:xfrm>
            <a:off x="10951856" y="5867131"/>
            <a:ext cx="551167" cy="365125"/>
          </a:xfrm>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3701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D76F2E6-F9DD-4B67-804B-10EB4C5640ED}" type="datetimeFigureOut">
              <a:rPr lang="es-ES" smtClean="0"/>
              <a:t>01/03/2021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783668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D76F2E6-F9DD-4B67-804B-10EB4C5640ED}" type="datetimeFigureOut">
              <a:rPr lang="es-ES" smtClean="0"/>
              <a:t>01/03/2021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384810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D76F2E6-F9DD-4B67-804B-10EB4C5640ED}" type="datetimeFigureOut">
              <a:rPr lang="es-ES" smtClean="0"/>
              <a:t>01/03/2021</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597502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D76F2E6-F9DD-4B67-804B-10EB4C5640ED}" type="datetimeFigureOut">
              <a:rPr lang="es-ES" smtClean="0"/>
              <a:t>01/03/2021</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57078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6F2E6-F9DD-4B67-804B-10EB4C5640ED}" type="datetimeFigureOut">
              <a:rPr lang="es-ES" smtClean="0"/>
              <a:t>01/03/2021</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650551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t>01/03/2021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824929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smtClean="0"/>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D76F2E6-F9DD-4B67-804B-10EB4C5640ED}" type="datetimeFigureOut">
              <a:rPr lang="es-ES" smtClean="0"/>
              <a:t>01/03/2021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8FDACE9-9ED7-418D-8856-0264F2948BED}" type="slidenum">
              <a:rPr lang="es-ES" smtClean="0"/>
              <a:t>‹Nº›</a:t>
            </a:fld>
            <a:endParaRPr lang="es-ES"/>
          </a:p>
        </p:txBody>
      </p:sp>
    </p:spTree>
    <p:extLst>
      <p:ext uri="{BB962C8B-B14F-4D97-AF65-F5344CB8AC3E}">
        <p14:creationId xmlns:p14="http://schemas.microsoft.com/office/powerpoint/2010/main" val="1810394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D76F2E6-F9DD-4B67-804B-10EB4C5640ED}" type="datetimeFigureOut">
              <a:rPr lang="es-ES" smtClean="0"/>
              <a:t>01/03/2021</a:t>
            </a:fld>
            <a:endParaRPr lang="es-E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s-E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8FDACE9-9ED7-418D-8856-0264F2948BED}" type="slidenum">
              <a:rPr lang="es-ES" smtClean="0"/>
              <a:t>‹Nº›</a:t>
            </a:fld>
            <a:endParaRPr lang="es-ES"/>
          </a:p>
        </p:txBody>
      </p:sp>
    </p:spTree>
    <p:extLst>
      <p:ext uri="{BB962C8B-B14F-4D97-AF65-F5344CB8AC3E}">
        <p14:creationId xmlns:p14="http://schemas.microsoft.com/office/powerpoint/2010/main" val="667235459"/>
      </p:ext>
    </p:extLst>
  </p:cSld>
  <p:clrMap bg1="lt1" tx1="dk1" bg2="lt2" tx2="dk2" accent1="accent1" accent2="accent2" accent3="accent3" accent4="accent4" accent5="accent5" accent6="accent6" hlink="hlink" folHlink="folHlink"/>
  <p:sldLayoutIdLst>
    <p:sldLayoutId id="2147483999"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 id="2147484010" r:id="rId12"/>
    <p:sldLayoutId id="2147484011" r:id="rId13"/>
    <p:sldLayoutId id="2147484012" r:id="rId14"/>
    <p:sldLayoutId id="2147484013" r:id="rId15"/>
    <p:sldLayoutId id="2147484014" r:id="rId16"/>
    <p:sldLayoutId id="214748401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887578" y="1918952"/>
            <a:ext cx="7969312" cy="3181082"/>
          </a:xfrm>
        </p:spPr>
        <p:txBody>
          <a:bodyPr>
            <a:normAutofit fontScale="90000"/>
          </a:bodyPr>
          <a:lstStyle/>
          <a:p>
            <a:pPr algn="ctr"/>
            <a:r>
              <a:rPr lang="es-ES" b="1" dirty="0" smtClean="0"/>
              <a:t/>
            </a:r>
            <a:br>
              <a:rPr lang="es-ES" b="1" dirty="0" smtClean="0"/>
            </a:br>
            <a:r>
              <a:rPr lang="es-ES" b="1" dirty="0" smtClean="0"/>
              <a:t> </a:t>
            </a:r>
            <a:br>
              <a:rPr lang="es-ES" b="1" dirty="0" smtClean="0"/>
            </a:br>
            <a:r>
              <a:rPr lang="es-ES" b="1" dirty="0"/>
              <a:t/>
            </a:r>
            <a:br>
              <a:rPr lang="es-ES" b="1" dirty="0"/>
            </a:br>
            <a:r>
              <a:rPr lang="es-ES" b="1" dirty="0" smtClean="0"/>
              <a:t/>
            </a:r>
            <a:br>
              <a:rPr lang="es-ES" b="1" dirty="0" smtClean="0"/>
            </a:br>
            <a:r>
              <a:rPr lang="es-ES" b="1" dirty="0"/>
              <a:t/>
            </a:r>
            <a:br>
              <a:rPr lang="es-ES" b="1" dirty="0"/>
            </a:br>
            <a:r>
              <a:rPr lang="es-ES" sz="3600" b="1" dirty="0" smtClean="0"/>
              <a:t/>
            </a:r>
            <a:br>
              <a:rPr lang="es-ES" sz="3600" b="1" dirty="0" smtClean="0"/>
            </a:br>
            <a:r>
              <a:rPr lang="es-ES" sz="3600" b="1" dirty="0" smtClean="0"/>
              <a:t>          Formación del Expediente Judicial</a:t>
            </a:r>
            <a:br>
              <a:rPr lang="es-ES" sz="3600" b="1" dirty="0" smtClean="0"/>
            </a:br>
            <a:r>
              <a:rPr lang="es-ES" sz="3600" b="1" dirty="0" smtClean="0"/>
              <a:t>Escrito Judicial</a:t>
            </a:r>
            <a:br>
              <a:rPr lang="es-ES" sz="3600" b="1" dirty="0" smtClean="0"/>
            </a:br>
            <a:r>
              <a:rPr lang="es-ES" b="1" dirty="0" smtClean="0"/>
              <a:t/>
            </a:r>
            <a:br>
              <a:rPr lang="es-ES" b="1" dirty="0" smtClean="0"/>
            </a:br>
            <a:r>
              <a:rPr lang="es-ES" b="1" dirty="0" smtClean="0"/>
              <a:t> </a:t>
            </a:r>
            <a:endParaRPr lang="es-ES" b="1" dirty="0"/>
          </a:p>
        </p:txBody>
      </p:sp>
      <p:sp>
        <p:nvSpPr>
          <p:cNvPr id="3" name="Subtítulo 2"/>
          <p:cNvSpPr>
            <a:spLocks noGrp="1"/>
          </p:cNvSpPr>
          <p:nvPr>
            <p:ph type="subTitle" idx="1"/>
          </p:nvPr>
        </p:nvSpPr>
        <p:spPr>
          <a:xfrm>
            <a:off x="4525836" y="4468499"/>
            <a:ext cx="6550000" cy="1623208"/>
          </a:xfrm>
        </p:spPr>
        <p:txBody>
          <a:bodyPr>
            <a:normAutofit fontScale="32500" lnSpcReduction="20000"/>
          </a:bodyPr>
          <a:lstStyle/>
          <a:p>
            <a:r>
              <a:rPr lang="es-ES" sz="6400" dirty="0" smtClean="0"/>
              <a:t>Asignatura: </a:t>
            </a:r>
            <a:r>
              <a:rPr lang="es-ES" sz="6400" dirty="0"/>
              <a:t>Técnica Notarial III</a:t>
            </a:r>
          </a:p>
          <a:p>
            <a:pPr algn="r"/>
            <a:r>
              <a:rPr lang="es-ES" sz="6400" dirty="0" smtClean="0"/>
              <a:t>Docente </a:t>
            </a:r>
            <a:r>
              <a:rPr lang="es-ES" sz="6400" dirty="0"/>
              <a:t>encargado de curso: Esc. </a:t>
            </a:r>
            <a:r>
              <a:rPr lang="es-ES" sz="6400" dirty="0" err="1" smtClean="0"/>
              <a:t>Rossina</a:t>
            </a:r>
            <a:r>
              <a:rPr lang="es-ES" sz="6400" dirty="0" smtClean="0"/>
              <a:t> </a:t>
            </a:r>
            <a:r>
              <a:rPr lang="es-ES" sz="6400" dirty="0" err="1" smtClean="0"/>
              <a:t>Merello</a:t>
            </a:r>
            <a:endParaRPr lang="es-ES" sz="6400" dirty="0" smtClean="0"/>
          </a:p>
          <a:p>
            <a:pPr algn="r"/>
            <a:r>
              <a:rPr lang="es-ES" sz="6400" dirty="0" smtClean="0"/>
              <a:t>Material </a:t>
            </a:r>
            <a:r>
              <a:rPr lang="es-ES" sz="6400" dirty="0"/>
              <a:t>elaborado por:  Esc. </a:t>
            </a:r>
            <a:r>
              <a:rPr lang="es-ES" sz="6400" dirty="0" err="1"/>
              <a:t>Mathías</a:t>
            </a:r>
            <a:r>
              <a:rPr lang="es-ES" sz="6400" dirty="0"/>
              <a:t> Chotola</a:t>
            </a:r>
          </a:p>
          <a:p>
            <a:pPr algn="r"/>
            <a:r>
              <a:rPr lang="es-ES" sz="6400" dirty="0"/>
              <a:t>F</a:t>
            </a:r>
            <a:r>
              <a:rPr lang="es-ES" sz="6400" dirty="0" smtClean="0"/>
              <a:t>echa: </a:t>
            </a:r>
            <a:r>
              <a:rPr lang="es-ES" sz="6400" dirty="0" smtClean="0"/>
              <a:t>4/</a:t>
            </a:r>
            <a:r>
              <a:rPr lang="es-ES" sz="6400" dirty="0" smtClean="0"/>
              <a:t>03/2021</a:t>
            </a:r>
            <a:endParaRPr lang="es-ES" sz="6400" dirty="0"/>
          </a:p>
          <a:p>
            <a:pPr algn="r"/>
            <a:endParaRPr lang="es-ES" dirty="0"/>
          </a:p>
          <a:p>
            <a:pPr algn="r"/>
            <a:endParaRPr lang="es-ES" dirty="0"/>
          </a:p>
        </p:txBody>
      </p:sp>
      <p:sp>
        <p:nvSpPr>
          <p:cNvPr id="8" name="Elipse 7"/>
          <p:cNvSpPr/>
          <p:nvPr/>
        </p:nvSpPr>
        <p:spPr>
          <a:xfrm>
            <a:off x="4056845" y="2588653"/>
            <a:ext cx="193183" cy="2002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a:p>
        </p:txBody>
      </p:sp>
      <p:sp>
        <p:nvSpPr>
          <p:cNvPr id="7" name="Elipse 7"/>
          <p:cNvSpPr/>
          <p:nvPr/>
        </p:nvSpPr>
        <p:spPr>
          <a:xfrm>
            <a:off x="5217163" y="3083953"/>
            <a:ext cx="193183" cy="20026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667450500"/>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65118" y="1418607"/>
            <a:ext cx="2617484" cy="2286000"/>
          </a:xfrm>
        </p:spPr>
        <p:txBody>
          <a:bodyPr>
            <a:normAutofit/>
          </a:bodyPr>
          <a:lstStyle/>
          <a:p>
            <a:r>
              <a:rPr lang="es-ES" sz="3800" b="1" dirty="0" smtClean="0"/>
              <a:t>Resumen de Temas</a:t>
            </a:r>
            <a:endParaRPr lang="es-ES" sz="3800" b="1" dirty="0"/>
          </a:p>
        </p:txBody>
      </p:sp>
      <p:sp>
        <p:nvSpPr>
          <p:cNvPr id="3" name="Marcador de contenido 2"/>
          <p:cNvSpPr>
            <a:spLocks noGrp="1"/>
          </p:cNvSpPr>
          <p:nvPr>
            <p:ph idx="1"/>
          </p:nvPr>
        </p:nvSpPr>
        <p:spPr>
          <a:xfrm>
            <a:off x="4499811" y="1072336"/>
            <a:ext cx="6961362" cy="5120645"/>
          </a:xfrm>
        </p:spPr>
        <p:txBody>
          <a:bodyPr>
            <a:normAutofit fontScale="62500" lnSpcReduction="20000"/>
          </a:bodyPr>
          <a:lstStyle/>
          <a:p>
            <a:pPr marL="0" indent="0">
              <a:buNone/>
            </a:pPr>
            <a:endParaRPr lang="es-ES" sz="5800" dirty="0" smtClean="0"/>
          </a:p>
          <a:p>
            <a:pPr>
              <a:buFont typeface="Wingdings" panose="05000000000000000000" pitchFamily="2" charset="2"/>
              <a:buChar char="q"/>
            </a:pPr>
            <a:r>
              <a:rPr lang="es-ES" sz="5800" dirty="0" smtClean="0"/>
              <a:t>Formación del expediente.</a:t>
            </a:r>
          </a:p>
          <a:p>
            <a:pPr>
              <a:buFont typeface="Wingdings" panose="05000000000000000000" pitchFamily="2" charset="2"/>
              <a:buChar char="q"/>
            </a:pPr>
            <a:r>
              <a:rPr lang="es-ES" sz="4400" dirty="0" smtClean="0"/>
              <a:t>Concepto.</a:t>
            </a:r>
          </a:p>
          <a:p>
            <a:pPr>
              <a:buFont typeface="Wingdings" panose="05000000000000000000" pitchFamily="2" charset="2"/>
              <a:buChar char="q"/>
            </a:pPr>
            <a:r>
              <a:rPr lang="es-ES" sz="4400" dirty="0" smtClean="0"/>
              <a:t>Ac. 6552 del 30 de junio de 1980.</a:t>
            </a:r>
          </a:p>
          <a:p>
            <a:pPr>
              <a:buFont typeface="Wingdings" panose="05000000000000000000" pitchFamily="2" charset="2"/>
              <a:buChar char="q"/>
            </a:pPr>
            <a:r>
              <a:rPr lang="es-ES" sz="4400" dirty="0" smtClean="0"/>
              <a:t>Notas del expediente y trámite de un escrito.</a:t>
            </a:r>
          </a:p>
          <a:p>
            <a:pPr>
              <a:buFont typeface="Wingdings" panose="05000000000000000000" pitchFamily="2" charset="2"/>
              <a:buChar char="q"/>
            </a:pPr>
            <a:r>
              <a:rPr lang="es-ES" sz="4400" dirty="0" smtClean="0"/>
              <a:t>Escrito judicial</a:t>
            </a:r>
          </a:p>
          <a:p>
            <a:pPr>
              <a:buFont typeface="Wingdings" panose="05000000000000000000" pitchFamily="2" charset="2"/>
              <a:buChar char="q"/>
            </a:pPr>
            <a:r>
              <a:rPr lang="es-ES" sz="3600" dirty="0" smtClean="0"/>
              <a:t>Suma</a:t>
            </a:r>
          </a:p>
          <a:p>
            <a:pPr>
              <a:buFont typeface="Wingdings" panose="05000000000000000000" pitchFamily="2" charset="2"/>
              <a:buChar char="q"/>
            </a:pPr>
            <a:r>
              <a:rPr lang="es-ES" sz="3600" dirty="0" smtClean="0"/>
              <a:t>Invocación</a:t>
            </a:r>
          </a:p>
          <a:p>
            <a:pPr>
              <a:buFont typeface="Wingdings" panose="05000000000000000000" pitchFamily="2" charset="2"/>
              <a:buChar char="q"/>
            </a:pPr>
            <a:r>
              <a:rPr lang="es-ES" sz="3600" dirty="0" smtClean="0"/>
              <a:t>Comparecencia</a:t>
            </a:r>
          </a:p>
          <a:p>
            <a:pPr marL="0" indent="0">
              <a:buNone/>
            </a:pPr>
            <a:endParaRPr lang="es-ES" sz="4400" dirty="0" smtClean="0"/>
          </a:p>
          <a:p>
            <a:pPr marL="0" indent="0">
              <a:buNone/>
            </a:pPr>
            <a:endParaRPr lang="es-ES" dirty="0" smtClean="0"/>
          </a:p>
          <a:p>
            <a:pPr marL="0" indent="0">
              <a:buNone/>
            </a:pPr>
            <a:endParaRPr lang="es-ES" dirty="0" smtClean="0"/>
          </a:p>
          <a:p>
            <a:pPr marL="0" indent="0">
              <a:buNone/>
            </a:pPr>
            <a:endParaRPr lang="es-ES" dirty="0"/>
          </a:p>
        </p:txBody>
      </p:sp>
    </p:spTree>
    <p:extLst>
      <p:ext uri="{BB962C8B-B14F-4D97-AF65-F5344CB8AC3E}">
        <p14:creationId xmlns:p14="http://schemas.microsoft.com/office/powerpoint/2010/main" val="95967443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4253" y="371878"/>
            <a:ext cx="9414457" cy="292994"/>
          </a:xfrm>
        </p:spPr>
        <p:txBody>
          <a:bodyPr>
            <a:noAutofit/>
          </a:bodyPr>
          <a:lstStyle/>
          <a:p>
            <a:r>
              <a:rPr lang="es-ES" sz="3600" b="1" dirty="0" smtClean="0"/>
              <a:t>EL EXPEDIENTE JUDICIAL</a:t>
            </a:r>
            <a:endParaRPr lang="es-ES" sz="3600" b="1" dirty="0"/>
          </a:p>
        </p:txBody>
      </p:sp>
      <p:sp>
        <p:nvSpPr>
          <p:cNvPr id="3" name="Marcador de texto 2"/>
          <p:cNvSpPr>
            <a:spLocks noGrp="1"/>
          </p:cNvSpPr>
          <p:nvPr>
            <p:ph type="body" idx="1"/>
          </p:nvPr>
        </p:nvSpPr>
        <p:spPr>
          <a:xfrm>
            <a:off x="2021983" y="832297"/>
            <a:ext cx="9762186" cy="5280338"/>
          </a:xfrm>
        </p:spPr>
        <p:txBody>
          <a:bodyPr>
            <a:normAutofit/>
          </a:bodyPr>
          <a:lstStyle/>
          <a:p>
            <a:pPr algn="just"/>
            <a:r>
              <a:rPr lang="es-ES" sz="2400" b="1" u="sng" dirty="0" smtClean="0"/>
              <a:t>Concepto</a:t>
            </a:r>
            <a:r>
              <a:rPr lang="es-ES" sz="2400" dirty="0"/>
              <a:t>:</a:t>
            </a:r>
            <a:r>
              <a:rPr lang="es-ES" sz="2400" dirty="0" smtClean="0"/>
              <a:t> Es una secuencia de actuaciones que reflejan las diversas etapas de un proceso judicial registradas en el mismo en un orden cronológico. </a:t>
            </a:r>
          </a:p>
          <a:p>
            <a:pPr algn="just"/>
            <a:r>
              <a:rPr lang="es-ES" sz="2400" dirty="0" smtClean="0"/>
              <a:t>Es </a:t>
            </a:r>
            <a:r>
              <a:rPr lang="es-ES" sz="2400" dirty="0"/>
              <a:t>el </a:t>
            </a:r>
            <a:r>
              <a:rPr lang="es-ES" sz="2400" b="1" dirty="0"/>
              <a:t>soporte material </a:t>
            </a:r>
            <a:r>
              <a:rPr lang="es-ES" sz="2400" dirty="0"/>
              <a:t>del </a:t>
            </a:r>
            <a:r>
              <a:rPr lang="es-ES" sz="2400" dirty="0" smtClean="0"/>
              <a:t>proceso </a:t>
            </a:r>
            <a:r>
              <a:rPr lang="es-ES" sz="2400" dirty="0"/>
              <a:t>judicial y tiene una finalidad probatoria de ese proceso. </a:t>
            </a:r>
            <a:endParaRPr lang="es-ES" sz="2400" dirty="0" smtClean="0"/>
          </a:p>
          <a:p>
            <a:pPr algn="just"/>
            <a:r>
              <a:rPr lang="es-ES" sz="2400" dirty="0" smtClean="0"/>
              <a:t>Como soporte material está formado por actuaciones escritas, entendiendo por tal no solo documentos extendidos en palabras y/o números, sino en un sentido más amplio del término, comprendiendo fotografías, planos, etc. </a:t>
            </a:r>
          </a:p>
          <a:p>
            <a:pPr algn="just"/>
            <a:r>
              <a:rPr lang="es-ES" sz="2400" dirty="0" smtClean="0"/>
              <a:t>En cuanto </a:t>
            </a:r>
            <a:r>
              <a:rPr lang="es-ES" sz="2400" b="1" dirty="0" smtClean="0"/>
              <a:t>elemento probatorio </a:t>
            </a:r>
            <a:r>
              <a:rPr lang="es-ES" sz="2400" dirty="0" smtClean="0"/>
              <a:t>el expediente refleja el proceso y lo que surge de </a:t>
            </a:r>
            <a:r>
              <a:rPr lang="es-ES" sz="2400" dirty="0"/>
              <a:t>é</a:t>
            </a:r>
            <a:r>
              <a:rPr lang="es-ES" sz="2400" dirty="0" smtClean="0"/>
              <a:t>l, en la medida en que está refrendado por la firma del Actuario que hace plena fe. </a:t>
            </a:r>
          </a:p>
          <a:p>
            <a:pPr algn="l"/>
            <a:endParaRPr lang="es-ES" sz="2400" dirty="0" smtClean="0"/>
          </a:p>
          <a:p>
            <a:endParaRPr lang="es-ES" sz="2400" dirty="0"/>
          </a:p>
        </p:txBody>
      </p:sp>
    </p:spTree>
    <p:extLst>
      <p:ext uri="{BB962C8B-B14F-4D97-AF65-F5344CB8AC3E}">
        <p14:creationId xmlns:p14="http://schemas.microsoft.com/office/powerpoint/2010/main" val="4008382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5923" y="350949"/>
            <a:ext cx="9687102" cy="1001332"/>
          </a:xfrm>
        </p:spPr>
        <p:txBody>
          <a:bodyPr/>
          <a:lstStyle/>
          <a:p>
            <a:r>
              <a:rPr lang="es-ES" b="1" u="sng" dirty="0" smtClean="0"/>
              <a:t>Notas del expediente y trámite de todo escrito</a:t>
            </a:r>
            <a:endParaRPr lang="es-ES" b="1" u="sng" dirty="0"/>
          </a:p>
        </p:txBody>
      </p:sp>
      <p:sp>
        <p:nvSpPr>
          <p:cNvPr id="3" name="Marcador de texto 2"/>
          <p:cNvSpPr>
            <a:spLocks noGrp="1"/>
          </p:cNvSpPr>
          <p:nvPr>
            <p:ph type="body" idx="1"/>
          </p:nvPr>
        </p:nvSpPr>
        <p:spPr>
          <a:xfrm>
            <a:off x="1815923" y="1532586"/>
            <a:ext cx="9687102" cy="4271493"/>
          </a:xfrm>
        </p:spPr>
        <p:txBody>
          <a:bodyPr>
            <a:normAutofit fontScale="92500" lnSpcReduction="10000"/>
          </a:bodyPr>
          <a:lstStyle/>
          <a:p>
            <a:pPr algn="l"/>
            <a:r>
              <a:rPr lang="es-ES" b="1" u="sng" dirty="0" smtClean="0"/>
              <a:t>Vía Ascendente</a:t>
            </a:r>
          </a:p>
          <a:p>
            <a:pPr marL="457200" indent="-457200" algn="l">
              <a:buAutoNum type="arabicParenR"/>
            </a:pPr>
            <a:r>
              <a:rPr lang="es-ES" b="1" u="sng" dirty="0" smtClean="0"/>
              <a:t>Nota de cargo: </a:t>
            </a:r>
            <a:r>
              <a:rPr lang="es-ES" dirty="0" smtClean="0"/>
              <a:t>a todo escrito o pliego presentado en una Sede Judicial se le debe poner la nota de cargo prescripta por el artículo 75 C.G.P- En ella se deja constancia de la fecha de presentación y se individualizan los documentos y copias que se acompañaron. </a:t>
            </a:r>
          </a:p>
          <a:p>
            <a:pPr algn="l"/>
            <a:r>
              <a:rPr lang="es-ES" dirty="0" smtClean="0"/>
              <a:t>Respecto a las copias. Art. 70 C.G.P</a:t>
            </a:r>
          </a:p>
          <a:p>
            <a:pPr algn="l"/>
            <a:r>
              <a:rPr lang="es-ES" b="1" u="sng" dirty="0" smtClean="0"/>
              <a:t>Ejemplo:  </a:t>
            </a:r>
            <a:r>
              <a:rPr lang="es-ES" dirty="0" smtClean="0"/>
              <a:t>Si tuviéramos dos demandados, una redacción de la nota de cargo diría: </a:t>
            </a:r>
          </a:p>
          <a:p>
            <a:pPr algn="l"/>
            <a:r>
              <a:rPr lang="es-ES" i="1" dirty="0" smtClean="0"/>
              <a:t>“Montevideo, 12 de marzo de 2020. </a:t>
            </a:r>
          </a:p>
          <a:p>
            <a:pPr algn="l"/>
            <a:r>
              <a:rPr lang="es-ES" i="1" dirty="0" smtClean="0"/>
              <a:t>Presentado hoy con un contrato de arrendamiento, una promesa de compraventa, un testimonio de partida de estado civil y dos juegos de copias”</a:t>
            </a:r>
          </a:p>
          <a:p>
            <a:pPr algn="l"/>
            <a:r>
              <a:rPr lang="es-ES" dirty="0" smtClean="0"/>
              <a:t>En la práctica: “</a:t>
            </a:r>
            <a:r>
              <a:rPr lang="es-ES" i="1" dirty="0" smtClean="0"/>
              <a:t>Montevideo, 12 de marzo de 2020. Presentado hoy con dos copias”</a:t>
            </a:r>
            <a:r>
              <a:rPr lang="es-ES" dirty="0" smtClean="0"/>
              <a:t>.</a:t>
            </a:r>
          </a:p>
          <a:p>
            <a:pPr algn="l"/>
            <a:r>
              <a:rPr lang="es-ES" dirty="0" smtClean="0"/>
              <a:t>No existe norma específica que diga quien debe firmar esta nota de cargo. En la práctica las encontraremos firmadas por el Actuario o por un funcionario.</a:t>
            </a:r>
          </a:p>
        </p:txBody>
      </p:sp>
    </p:spTree>
    <p:extLst>
      <p:ext uri="{BB962C8B-B14F-4D97-AF65-F5344CB8AC3E}">
        <p14:creationId xmlns:p14="http://schemas.microsoft.com/office/powerpoint/2010/main" val="3135055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barn(inVertical)">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arn(inVertical)">
                                      <p:cBhvr>
                                        <p:cTn id="25" dur="500"/>
                                        <p:tgtEl>
                                          <p:spTgt spid="3">
                                            <p:txEl>
                                              <p:pRg st="3" end="3"/>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barn(inVertical)">
                                      <p:cBhvr>
                                        <p:cTn id="28" dur="500"/>
                                        <p:tgtEl>
                                          <p:spTgt spid="3">
                                            <p:txEl>
                                              <p:pRg st="4" end="4"/>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barn(inVertical)">
                                      <p:cBhvr>
                                        <p:cTn id="31" dur="5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barn(inVertical)">
                                      <p:cBhvr>
                                        <p:cTn id="36" dur="500"/>
                                        <p:tgtEl>
                                          <p:spTgt spid="3">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barn(inVertical)">
                                      <p:cBhvr>
                                        <p:cTn id="4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79004" y="2286000"/>
            <a:ext cx="10018711" cy="3048000"/>
          </a:xfrm>
        </p:spPr>
        <p:txBody>
          <a:bodyPr/>
          <a:lstStyle/>
          <a:p>
            <a:endParaRPr lang="es-ES" dirty="0"/>
          </a:p>
        </p:txBody>
      </p:sp>
      <p:sp>
        <p:nvSpPr>
          <p:cNvPr id="3" name="Marcador de texto 2"/>
          <p:cNvSpPr>
            <a:spLocks noGrp="1"/>
          </p:cNvSpPr>
          <p:nvPr>
            <p:ph type="body" idx="1"/>
          </p:nvPr>
        </p:nvSpPr>
        <p:spPr>
          <a:xfrm>
            <a:off x="1638859" y="1725769"/>
            <a:ext cx="10018713" cy="3962400"/>
          </a:xfrm>
        </p:spPr>
        <p:txBody>
          <a:bodyPr>
            <a:noAutofit/>
          </a:bodyPr>
          <a:lstStyle/>
          <a:p>
            <a:r>
              <a:rPr lang="es-ES" sz="1900" b="1" u="sng" dirty="0" smtClean="0">
                <a:solidFill>
                  <a:srgbClr val="FF0000"/>
                </a:solidFill>
              </a:rPr>
              <a:t>2) </a:t>
            </a:r>
            <a:r>
              <a:rPr lang="es-ES" sz="1900" b="1" u="sng" dirty="0" smtClean="0"/>
              <a:t>Nota de toma de razón.- </a:t>
            </a:r>
            <a:r>
              <a:rPr lang="es-ES" sz="1900" dirty="0" smtClean="0"/>
              <a:t>A diferencia de la nota de cargo que se establecía en todo escrito o pliego presentado a la Sede, la nota de toma de razón la lleva exclusivamente el escrito inicial de un expediente. Se limita a dejar constancia del número de identificación del expediente.</a:t>
            </a:r>
          </a:p>
          <a:p>
            <a:r>
              <a:rPr lang="es-ES" sz="1900" dirty="0" smtClean="0"/>
              <a:t>La redacción de la nota dirá “Tome razón en el IUE…”</a:t>
            </a:r>
          </a:p>
          <a:p>
            <a:r>
              <a:rPr lang="es-ES" sz="1900" b="1" u="sng" dirty="0" smtClean="0">
                <a:solidFill>
                  <a:srgbClr val="FF0000"/>
                </a:solidFill>
              </a:rPr>
              <a:t>3)</a:t>
            </a:r>
            <a:r>
              <a:rPr lang="es-ES" sz="1900" b="1" u="sng" dirty="0" smtClean="0"/>
              <a:t> Nota de suba al despacho.</a:t>
            </a:r>
            <a:r>
              <a:rPr lang="es-ES" sz="1900" dirty="0" smtClean="0"/>
              <a:t> Establecida la nota de cargo y cuando se tratare del escrito inicial también la nota de toma de razón, será necesario elevarlo a conocimiento del Juez. En ese momento se establece esta nota en el expediente, dejando constancia de la elevación y de la fecha en que se realiza.</a:t>
            </a:r>
          </a:p>
          <a:p>
            <a:r>
              <a:rPr lang="es-ES" sz="1900" dirty="0" smtClean="0"/>
              <a:t>Art 196 C.G.P.  </a:t>
            </a:r>
          </a:p>
          <a:p>
            <a:r>
              <a:rPr lang="es-ES" sz="1900" dirty="0" smtClean="0"/>
              <a:t>Observaciones de la Of. Actuaría. Ac. 7097</a:t>
            </a:r>
          </a:p>
          <a:p>
            <a:r>
              <a:rPr lang="es-ES" sz="1900" dirty="0" smtClean="0"/>
              <a:t>La redacción de esta nota dirá: “Montevideo 12 de marzo de 2020. </a:t>
            </a:r>
          </a:p>
          <a:p>
            <a:r>
              <a:rPr lang="es-ES" sz="1900" dirty="0" smtClean="0"/>
              <a:t>                                                            Al despacho”</a:t>
            </a:r>
          </a:p>
          <a:p>
            <a:r>
              <a:rPr lang="es-ES" sz="1900" b="1" u="sng" dirty="0" smtClean="0"/>
              <a:t>Providencia del Juez:</a:t>
            </a:r>
            <a:r>
              <a:rPr lang="es-ES" sz="1900" u="sng" dirty="0" smtClean="0"/>
              <a:t> </a:t>
            </a:r>
            <a:r>
              <a:rPr lang="es-ES" sz="1900" dirty="0" smtClean="0"/>
              <a:t>Llegado a conocimiento del Juez, dictará la providencia que al caso corresponda dentro de las 48 horas de presentadas las peticiones si se tratarse de providencias de mero trámite, la que será firmada por éste y eventualmente por el Actuario.</a:t>
            </a:r>
          </a:p>
          <a:p>
            <a:r>
              <a:rPr lang="es-ES" sz="1900" b="1" u="sng" dirty="0" err="1" smtClean="0"/>
              <a:t>Via</a:t>
            </a:r>
            <a:r>
              <a:rPr lang="es-ES" sz="1900" b="1" u="sng" dirty="0" smtClean="0"/>
              <a:t> Descendente</a:t>
            </a:r>
            <a:r>
              <a:rPr lang="es-ES" sz="1900" dirty="0" smtClean="0"/>
              <a:t> Proveído, el expediente vuelve a la oficina, la que realizará las actuaciones  necesarias a fin de poner en conocimiento de las partes la resolución judicial y cumplir lo ordenado en ella.</a:t>
            </a:r>
          </a:p>
          <a:p>
            <a:r>
              <a:rPr lang="es-ES" sz="1900" dirty="0" smtClean="0"/>
              <a:t>Ac. 4332- Libro Decretero</a:t>
            </a:r>
          </a:p>
          <a:p>
            <a:endParaRPr lang="es-ES" dirty="0"/>
          </a:p>
        </p:txBody>
      </p:sp>
    </p:spTree>
    <p:extLst>
      <p:ext uri="{BB962C8B-B14F-4D97-AF65-F5344CB8AC3E}">
        <p14:creationId xmlns:p14="http://schemas.microsoft.com/office/powerpoint/2010/main" val="122580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ircle(in)">
                                      <p:cBhvr>
                                        <p:cTn id="20" dur="2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circle(in)">
                                      <p:cBhvr>
                                        <p:cTn id="25" dur="20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circle(in)">
                                      <p:cBhvr>
                                        <p:cTn id="30" dur="2000"/>
                                        <p:tgtEl>
                                          <p:spTgt spid="3">
                                            <p:txEl>
                                              <p:pRg st="5" end="5"/>
                                            </p:txEl>
                                          </p:spTgt>
                                        </p:tgtEl>
                                      </p:cBhvr>
                                    </p:animEffect>
                                  </p:childTnLst>
                                </p:cTn>
                              </p:par>
                              <p:par>
                                <p:cTn id="31" presetID="6" presetClass="entr" presetSubtype="16"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circle(in)">
                                      <p:cBhvr>
                                        <p:cTn id="33" dur="20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circle(in)">
                                      <p:cBhvr>
                                        <p:cTn id="38" dur="2000"/>
                                        <p:tgtEl>
                                          <p:spTgt spid="3">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circle(in)">
                                      <p:cBhvr>
                                        <p:cTn id="43" dur="2000"/>
                                        <p:tgtEl>
                                          <p:spTgt spid="3">
                                            <p:txEl>
                                              <p:pRg st="8" end="8"/>
                                            </p:txEl>
                                          </p:spTgt>
                                        </p:tgtEl>
                                      </p:cBhvr>
                                    </p:animEffect>
                                  </p:childTnLst>
                                </p:cTn>
                              </p:par>
                              <p:par>
                                <p:cTn id="44" presetID="6" presetClass="entr" presetSubtype="16" fill="hold" nodeType="with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circle(in)">
                                      <p:cBhvr>
                                        <p:cTn id="46"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4312" y="685802"/>
            <a:ext cx="9322233" cy="581890"/>
          </a:xfrm>
        </p:spPr>
        <p:txBody>
          <a:bodyPr/>
          <a:lstStyle/>
          <a:p>
            <a:r>
              <a:rPr lang="es-ES" u="sng" dirty="0"/>
              <a:t>ESCRITO JUDICIAL</a:t>
            </a:r>
            <a:endParaRPr lang="es-UY" u="sng" dirty="0"/>
          </a:p>
        </p:txBody>
      </p:sp>
      <p:sp>
        <p:nvSpPr>
          <p:cNvPr id="3" name="2 Marcador de texto"/>
          <p:cNvSpPr>
            <a:spLocks noGrp="1"/>
          </p:cNvSpPr>
          <p:nvPr>
            <p:ph type="body" idx="1"/>
          </p:nvPr>
        </p:nvSpPr>
        <p:spPr>
          <a:xfrm>
            <a:off x="1484312" y="1745673"/>
            <a:ext cx="10496406" cy="4405745"/>
          </a:xfrm>
        </p:spPr>
        <p:txBody>
          <a:bodyPr>
            <a:normAutofit fontScale="85000" lnSpcReduction="10000"/>
          </a:bodyPr>
          <a:lstStyle/>
          <a:p>
            <a:pPr algn="l"/>
            <a:r>
              <a:rPr lang="es-ES" b="1" dirty="0"/>
              <a:t>CONFECCIÓN DEL ESCRITO JUDICIAL: </a:t>
            </a:r>
            <a:r>
              <a:rPr lang="es-ES" dirty="0"/>
              <a:t>Tipo de papel, márgenes, etc</a:t>
            </a:r>
            <a:r>
              <a:rPr lang="es-ES" b="1" dirty="0"/>
              <a:t>. </a:t>
            </a:r>
            <a:r>
              <a:rPr lang="es-ES" dirty="0"/>
              <a:t>Ac 7099 modificada por Ac. 7395 y Ac. 7422.</a:t>
            </a:r>
          </a:p>
          <a:p>
            <a:pPr algn="l"/>
            <a:r>
              <a:rPr lang="es-ES" b="1" dirty="0"/>
              <a:t>PARTES COMPONENTES DEL ESCRITO JUDICIAL</a:t>
            </a:r>
            <a:r>
              <a:rPr lang="es-ES" dirty="0"/>
              <a:t>:</a:t>
            </a:r>
          </a:p>
          <a:p>
            <a:pPr marL="457200" indent="-457200" algn="l">
              <a:buAutoNum type="arabicParenR"/>
            </a:pPr>
            <a:r>
              <a:rPr lang="es-ES" dirty="0"/>
              <a:t>Suma</a:t>
            </a:r>
          </a:p>
          <a:p>
            <a:pPr marL="457200" indent="-457200" algn="l">
              <a:buAutoNum type="arabicParenR"/>
            </a:pPr>
            <a:r>
              <a:rPr lang="es-ES" dirty="0"/>
              <a:t>Invocación</a:t>
            </a:r>
          </a:p>
          <a:p>
            <a:pPr marL="457200" indent="-457200" algn="l">
              <a:buAutoNum type="arabicParenR"/>
            </a:pPr>
            <a:r>
              <a:rPr lang="es-ES" dirty="0"/>
              <a:t>Comparecencia</a:t>
            </a:r>
          </a:p>
          <a:p>
            <a:pPr marL="457200" indent="-457200" algn="l">
              <a:buAutoNum type="arabicParenR"/>
            </a:pPr>
            <a:r>
              <a:rPr lang="es-ES" dirty="0"/>
              <a:t>Exordio </a:t>
            </a:r>
          </a:p>
          <a:p>
            <a:pPr marL="457200" indent="-457200" algn="l">
              <a:buAutoNum type="arabicParenR"/>
            </a:pPr>
            <a:r>
              <a:rPr lang="es-ES" dirty="0"/>
              <a:t>Hechos</a:t>
            </a:r>
          </a:p>
          <a:p>
            <a:pPr marL="457200" indent="-457200" algn="l">
              <a:buAutoNum type="arabicParenR"/>
            </a:pPr>
            <a:r>
              <a:rPr lang="es-ES" dirty="0"/>
              <a:t>Prueba</a:t>
            </a:r>
          </a:p>
          <a:p>
            <a:pPr marL="457200" indent="-457200" algn="l">
              <a:buAutoNum type="arabicParenR"/>
            </a:pPr>
            <a:r>
              <a:rPr lang="es-ES" dirty="0"/>
              <a:t>Derecho</a:t>
            </a:r>
          </a:p>
          <a:p>
            <a:pPr marL="457200" indent="-457200" algn="l">
              <a:buAutoNum type="arabicParenR"/>
            </a:pPr>
            <a:r>
              <a:rPr lang="es-ES" dirty="0"/>
              <a:t>Petitorio</a:t>
            </a:r>
          </a:p>
          <a:p>
            <a:pPr marL="457200" indent="-457200" algn="l">
              <a:buAutoNum type="arabicParenR"/>
            </a:pPr>
            <a:r>
              <a:rPr lang="es-ES" dirty="0"/>
              <a:t>Otrosíes</a:t>
            </a:r>
          </a:p>
          <a:p>
            <a:pPr marL="457200" indent="-457200" algn="l">
              <a:buAutoNum type="arabicParenR"/>
            </a:pPr>
            <a:r>
              <a:rPr lang="es-ES" dirty="0"/>
              <a:t> Firmas.  </a:t>
            </a:r>
          </a:p>
          <a:p>
            <a:endParaRPr lang="es-UY" dirty="0"/>
          </a:p>
        </p:txBody>
      </p:sp>
    </p:spTree>
    <p:extLst>
      <p:ext uri="{BB962C8B-B14F-4D97-AF65-F5344CB8AC3E}">
        <p14:creationId xmlns:p14="http://schemas.microsoft.com/office/powerpoint/2010/main" val="1631000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dirty="0"/>
          </a:p>
        </p:txBody>
      </p:sp>
      <p:sp>
        <p:nvSpPr>
          <p:cNvPr id="3" name="2 Marcador de texto"/>
          <p:cNvSpPr>
            <a:spLocks noGrp="1"/>
          </p:cNvSpPr>
          <p:nvPr>
            <p:ph type="body" idx="1"/>
          </p:nvPr>
        </p:nvSpPr>
        <p:spPr>
          <a:xfrm>
            <a:off x="1484312" y="571500"/>
            <a:ext cx="10707688" cy="5943600"/>
          </a:xfrm>
        </p:spPr>
        <p:txBody>
          <a:bodyPr>
            <a:normAutofit fontScale="92500" lnSpcReduction="10000"/>
          </a:bodyPr>
          <a:lstStyle/>
          <a:p>
            <a:pPr algn="l"/>
            <a:r>
              <a:rPr lang="es-ES" sz="2400" dirty="0">
                <a:solidFill>
                  <a:schemeClr val="accent1"/>
                </a:solidFill>
              </a:rPr>
              <a:t>1) </a:t>
            </a:r>
            <a:r>
              <a:rPr lang="es-ES" sz="2400" b="1" dirty="0"/>
              <a:t>SUMA:</a:t>
            </a:r>
          </a:p>
          <a:p>
            <a:pPr algn="l"/>
            <a:r>
              <a:rPr lang="es-ES" sz="2400" dirty="0"/>
              <a:t> </a:t>
            </a:r>
            <a:r>
              <a:rPr lang="es-ES" dirty="0"/>
              <a:t>Art. 67 C.G.P.  </a:t>
            </a:r>
          </a:p>
          <a:p>
            <a:pPr algn="l"/>
            <a:r>
              <a:rPr lang="es-ES" dirty="0"/>
              <a:t>Dado su carácter sintético se asimilara al motivo o causa de la presentación del escrito indicando lo que se viene hacer o solicitar al Tribunal. </a:t>
            </a:r>
          </a:p>
          <a:p>
            <a:pPr algn="l"/>
            <a:r>
              <a:rPr lang="es-ES" dirty="0">
                <a:solidFill>
                  <a:schemeClr val="accent1"/>
                </a:solidFill>
              </a:rPr>
              <a:t>2) </a:t>
            </a:r>
            <a:r>
              <a:rPr lang="es-ES" b="1" dirty="0"/>
              <a:t>INVOCACION:</a:t>
            </a:r>
            <a:r>
              <a:rPr lang="es-ES" dirty="0"/>
              <a:t> </a:t>
            </a:r>
          </a:p>
          <a:p>
            <a:pPr algn="l"/>
            <a:r>
              <a:rPr lang="es-ES" dirty="0"/>
              <a:t>Es la determinación del Tribunal competente para entender en el asunto que sometemos a la Justicia. </a:t>
            </a:r>
          </a:p>
          <a:p>
            <a:pPr algn="l"/>
            <a:r>
              <a:rPr lang="es-ES" dirty="0">
                <a:solidFill>
                  <a:schemeClr val="accent1"/>
                </a:solidFill>
              </a:rPr>
              <a:t>3) </a:t>
            </a:r>
            <a:r>
              <a:rPr lang="es-ES" b="1" dirty="0"/>
              <a:t>COMPARECENCIA:</a:t>
            </a:r>
            <a:r>
              <a:rPr lang="es-ES" dirty="0"/>
              <a:t> </a:t>
            </a:r>
          </a:p>
          <a:p>
            <a:r>
              <a:rPr lang="es-ES" dirty="0"/>
              <a:t>Consiste en la identificación de quién se presente ante la Justicia..</a:t>
            </a:r>
          </a:p>
          <a:p>
            <a:r>
              <a:rPr lang="es-ES" b="1" dirty="0"/>
              <a:t>Comparecencia para iniciar un expediente.</a:t>
            </a:r>
          </a:p>
          <a:p>
            <a:pPr marL="457200" indent="-457200">
              <a:buAutoNum type="arabicParenR"/>
            </a:pPr>
            <a:r>
              <a:rPr lang="es-ES" dirty="0"/>
              <a:t>Nombre, apellido y cédula del compareciente.</a:t>
            </a:r>
          </a:p>
          <a:p>
            <a:pPr marL="457200" indent="-457200">
              <a:buAutoNum type="arabicParenR"/>
            </a:pPr>
            <a:r>
              <a:rPr lang="es-ES" dirty="0"/>
              <a:t>Eventualidad del nombre y apellido del representante. Por ser la primer comparecencia se debe indicar los medios de prueba de dicha representación.</a:t>
            </a:r>
          </a:p>
          <a:p>
            <a:pPr marL="457200" indent="-457200">
              <a:buAutoNum type="arabicParenR"/>
            </a:pPr>
            <a:r>
              <a:rPr lang="es-ES" dirty="0"/>
              <a:t>Domicilio real y constituir domicilio procesal dentro del radio del Tribunal y el domicilio electrónico. </a:t>
            </a:r>
          </a:p>
          <a:p>
            <a:r>
              <a:rPr lang="es-ES" dirty="0"/>
              <a:t>Ejemplo de redacción: “AA, titular de la cédula de identidad Nº, con domicilio real en la calle.. y constituyendo domicilio procesal en la calle… y domicilio electrónico… C.I o RUT@notificaciones.poderjudicial.gub.uy, al juzgado DIGO:” </a:t>
            </a:r>
          </a:p>
          <a:p>
            <a:endParaRPr lang="es-UY" dirty="0"/>
          </a:p>
        </p:txBody>
      </p:sp>
    </p:spTree>
    <p:extLst>
      <p:ext uri="{BB962C8B-B14F-4D97-AF65-F5344CB8AC3E}">
        <p14:creationId xmlns:p14="http://schemas.microsoft.com/office/powerpoint/2010/main" val="2272568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down)">
                                      <p:cBhvr>
                                        <p:cTn id="35" dur="500"/>
                                        <p:tgtEl>
                                          <p:spTgt spid="3">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500"/>
                                        <p:tgtEl>
                                          <p:spTgt spid="3">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circle(in)">
                                      <p:cBhvr>
                                        <p:cTn id="45" dur="2000"/>
                                        <p:tgtEl>
                                          <p:spTgt spid="3">
                                            <p:txEl>
                                              <p:pRg st="10" end="10"/>
                                            </p:txEl>
                                          </p:spTgt>
                                        </p:tgtEl>
                                      </p:cBhvr>
                                    </p:animEffect>
                                  </p:childTnLst>
                                </p:cTn>
                              </p:par>
                              <p:par>
                                <p:cTn id="46" presetID="6" presetClass="entr" presetSubtype="16" fill="hold" nodeType="withEffect">
                                  <p:stCondLst>
                                    <p:cond delay="0"/>
                                  </p:stCondLst>
                                  <p:childTnLst>
                                    <p:set>
                                      <p:cBhvr>
                                        <p:cTn id="47" dur="1" fill="hold">
                                          <p:stCondLst>
                                            <p:cond delay="0"/>
                                          </p:stCondLst>
                                        </p:cTn>
                                        <p:tgtEl>
                                          <p:spTgt spid="3">
                                            <p:txEl>
                                              <p:pRg st="11" end="11"/>
                                            </p:txEl>
                                          </p:spTgt>
                                        </p:tgtEl>
                                        <p:attrNameLst>
                                          <p:attrName>style.visibility</p:attrName>
                                        </p:attrNameLst>
                                      </p:cBhvr>
                                      <p:to>
                                        <p:strVal val="visible"/>
                                      </p:to>
                                    </p:set>
                                    <p:animEffect transition="in" filter="circle(in)">
                                      <p:cBhvr>
                                        <p:cTn id="48"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dirty="0"/>
          </a:p>
        </p:txBody>
      </p:sp>
      <p:sp>
        <p:nvSpPr>
          <p:cNvPr id="3" name="2 Marcador de texto"/>
          <p:cNvSpPr>
            <a:spLocks noGrp="1"/>
          </p:cNvSpPr>
          <p:nvPr>
            <p:ph type="body" idx="1"/>
          </p:nvPr>
        </p:nvSpPr>
        <p:spPr>
          <a:xfrm>
            <a:off x="1484312" y="135083"/>
            <a:ext cx="10707688" cy="6722918"/>
          </a:xfrm>
        </p:spPr>
        <p:txBody>
          <a:bodyPr>
            <a:normAutofit fontScale="62500" lnSpcReduction="20000"/>
          </a:bodyPr>
          <a:lstStyle/>
          <a:p>
            <a:endParaRPr lang="es-ES" b="1" dirty="0" smtClean="0"/>
          </a:p>
          <a:p>
            <a:endParaRPr lang="es-ES" b="1" dirty="0"/>
          </a:p>
          <a:p>
            <a:r>
              <a:rPr lang="es-ES" sz="2900" b="1" dirty="0" smtClean="0"/>
              <a:t>Primera </a:t>
            </a:r>
            <a:r>
              <a:rPr lang="es-ES" sz="2900" b="1" dirty="0"/>
              <a:t>comparecencia en un expediente ya iniciado. </a:t>
            </a:r>
          </a:p>
          <a:p>
            <a:r>
              <a:rPr lang="es-ES" sz="2900" b="1" dirty="0"/>
              <a:t>1</a:t>
            </a:r>
            <a:r>
              <a:rPr lang="es-ES" sz="2900" dirty="0"/>
              <a:t>) Iguales datos que la comparecencia anterior. </a:t>
            </a:r>
          </a:p>
          <a:p>
            <a:r>
              <a:rPr lang="es-ES" sz="2900" b="1" dirty="0"/>
              <a:t>2)  </a:t>
            </a:r>
            <a:r>
              <a:rPr lang="es-ES" sz="2900" dirty="0"/>
              <a:t>Se debe identificar los datos del expediente. Compareciendo en autos caratulados.  </a:t>
            </a:r>
            <a:r>
              <a:rPr lang="es-ES" sz="2900" dirty="0" err="1"/>
              <a:t>Ej</a:t>
            </a:r>
            <a:r>
              <a:rPr lang="es-ES" sz="2900" dirty="0"/>
              <a:t>: Contestación de demanda. </a:t>
            </a:r>
          </a:p>
          <a:p>
            <a:r>
              <a:rPr lang="es-ES" sz="2900" dirty="0"/>
              <a:t>Ejemplo de redacción: “ XX con documento de identidad Nº, con domicilio real en, constituyendo domicilio procesal en……… y domicilio electrónico en…………., en autos caratulados ”RR C/ XX . COBRO DE PESOS.” IUE: 2- 23456/2019, al juzgado DIGO:” </a:t>
            </a:r>
          </a:p>
          <a:p>
            <a:r>
              <a:rPr lang="es-ES" sz="2900" b="1" dirty="0"/>
              <a:t>Ulteriores comparecencias en expediente en trámite</a:t>
            </a:r>
            <a:r>
              <a:rPr lang="es-ES" sz="2900" dirty="0"/>
              <a:t>. </a:t>
            </a:r>
          </a:p>
          <a:p>
            <a:r>
              <a:rPr lang="es-ES" sz="2900" dirty="0"/>
              <a:t>Ejemplo:: “ XX , en autos caratulados ”RR C/ XX . COBRO DE PESOS.” IUE: 2- 23456/2019, al juzgado DIGO</a:t>
            </a:r>
            <a:r>
              <a:rPr lang="es-ES" sz="2900" dirty="0" smtClean="0"/>
              <a:t>:”</a:t>
            </a:r>
          </a:p>
          <a:p>
            <a:pPr algn="l"/>
            <a:r>
              <a:rPr lang="es-ES" sz="2900" b="1" u="sng" dirty="0"/>
              <a:t>ALGUNAS COMPARECENCIAS ESPECIALES</a:t>
            </a:r>
          </a:p>
          <a:p>
            <a:pPr algn="l"/>
            <a:r>
              <a:rPr lang="es-ES" sz="2900" b="1" dirty="0"/>
              <a:t>Curador ad </a:t>
            </a:r>
            <a:r>
              <a:rPr lang="es-ES" sz="2900" b="1" dirty="0" err="1"/>
              <a:t>litem</a:t>
            </a:r>
            <a:r>
              <a:rPr lang="es-ES" sz="2900" b="1" dirty="0"/>
              <a:t>: </a:t>
            </a:r>
          </a:p>
          <a:p>
            <a:pPr algn="l"/>
            <a:r>
              <a:rPr lang="es-ES" sz="2900" i="1" dirty="0"/>
              <a:t>“ XX, titular de la cédula de identidad Nº…. asistido por ZZ, titular de la cédula de identidad Nº…., en su calidad de curador ad </a:t>
            </a:r>
            <a:r>
              <a:rPr lang="es-ES" sz="2900" i="1" dirty="0" err="1"/>
              <a:t>litem</a:t>
            </a:r>
            <a:r>
              <a:rPr lang="es-ES" sz="2900" i="1" dirty="0"/>
              <a:t>, según acredita con testimonio de designación que se acompaña, con domicilio real en…, constituyendo domicilio procesal en y electrónico en… al Juzgado DIGO: </a:t>
            </a:r>
          </a:p>
          <a:p>
            <a:pPr algn="l"/>
            <a:r>
              <a:rPr lang="es-ES" sz="2900" b="1" dirty="0"/>
              <a:t>Patria potestad:</a:t>
            </a:r>
          </a:p>
          <a:p>
            <a:r>
              <a:rPr lang="es-ES" sz="2900" i="1" dirty="0"/>
              <a:t>“ XX, y ZZ, titulares de las cédulas de identidad Nº… y ……respectivamente</a:t>
            </a:r>
            <a:r>
              <a:rPr lang="es-ES" sz="2900" dirty="0"/>
              <a:t>, y en representación de su menor hijo legítimo DD, titular de la cédula de identidad Nº…,según acreditan con testimonios de partidas de matrimonio  y nacimiento que se acompañan,  con domicilio real en….., constituyendo </a:t>
            </a:r>
            <a:r>
              <a:rPr lang="es-ES" sz="2900" dirty="0" smtClean="0"/>
              <a:t>domicilio físico </a:t>
            </a:r>
            <a:r>
              <a:rPr lang="es-ES" sz="2900" dirty="0"/>
              <a:t>procesal en……… y domicilio electrónico en…………., al juzgado DECIMOS:</a:t>
            </a:r>
            <a:endParaRPr lang="es-ES" sz="2900" i="1" dirty="0"/>
          </a:p>
          <a:p>
            <a:pPr algn="l"/>
            <a:endParaRPr lang="es-ES" sz="2400" dirty="0" smtClean="0"/>
          </a:p>
          <a:p>
            <a:endParaRPr lang="es-UY" dirty="0"/>
          </a:p>
        </p:txBody>
      </p:sp>
    </p:spTree>
    <p:extLst>
      <p:ext uri="{BB962C8B-B14F-4D97-AF65-F5344CB8AC3E}">
        <p14:creationId xmlns:p14="http://schemas.microsoft.com/office/powerpoint/2010/main" val="3855991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arn(inVertical)">
                                      <p:cBhvr>
                                        <p:cTn id="21" dur="500"/>
                                        <p:tgtEl>
                                          <p:spTgt spid="3">
                                            <p:txEl>
                                              <p:pRg st="6" end="6"/>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barn(inVertical)">
                                      <p:cBhvr>
                                        <p:cTn id="24" dur="500"/>
                                        <p:tgtEl>
                                          <p:spTgt spid="3">
                                            <p:txEl>
                                              <p:pRg st="7" end="7"/>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circle(in)">
                                      <p:cBhvr>
                                        <p:cTn id="29" dur="2000"/>
                                        <p:tgtEl>
                                          <p:spTgt spid="3">
                                            <p:txEl>
                                              <p:pRg st="8" end="8"/>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circle(in)">
                                      <p:cBhvr>
                                        <p:cTn id="32" dur="2000"/>
                                        <p:tgtEl>
                                          <p:spTgt spid="3">
                                            <p:txEl>
                                              <p:pRg st="9" end="9"/>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circle(in)">
                                      <p:cBhvr>
                                        <p:cTn id="35" dur="2000"/>
                                        <p:tgtEl>
                                          <p:spTgt spid="3">
                                            <p:txEl>
                                              <p:pRg st="10" end="1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 calcmode="lin" valueType="num">
                                      <p:cBhvr additive="base">
                                        <p:cTn id="40"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3">
                                            <p:txEl>
                                              <p:pRg st="12" end="12"/>
                                            </p:txEl>
                                          </p:spTgt>
                                        </p:tgtEl>
                                        <p:attrNameLst>
                                          <p:attrName>style.visibility</p:attrName>
                                        </p:attrNameLst>
                                      </p:cBhvr>
                                      <p:to>
                                        <p:strVal val="visible"/>
                                      </p:to>
                                    </p:set>
                                    <p:anim calcmode="lin" valueType="num">
                                      <p:cBhvr additive="base">
                                        <p:cTn id="44"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UY"/>
          </a:p>
        </p:txBody>
      </p:sp>
      <p:sp>
        <p:nvSpPr>
          <p:cNvPr id="3" name="2 Marcador de texto"/>
          <p:cNvSpPr>
            <a:spLocks noGrp="1"/>
          </p:cNvSpPr>
          <p:nvPr>
            <p:ph type="body" idx="1"/>
          </p:nvPr>
        </p:nvSpPr>
        <p:spPr>
          <a:xfrm>
            <a:off x="1484311" y="1558635"/>
            <a:ext cx="10849698" cy="5122719"/>
          </a:xfrm>
        </p:spPr>
        <p:txBody>
          <a:bodyPr>
            <a:normAutofit fontScale="85000" lnSpcReduction="20000"/>
          </a:bodyPr>
          <a:lstStyle/>
          <a:p>
            <a:pPr algn="l"/>
            <a:r>
              <a:rPr lang="es-ES" sz="2200" b="1" dirty="0"/>
              <a:t>Tutela</a:t>
            </a:r>
          </a:p>
          <a:p>
            <a:r>
              <a:rPr lang="es-ES" sz="2200" i="1" dirty="0"/>
              <a:t>“XX, titular de la cédula de identidad Nº……, en representación de YY, titular de la cédula de identidad Nº.., en su calidad de tutor, según resulta del testimonio de designación  que se acompaña,</a:t>
            </a:r>
            <a:r>
              <a:rPr lang="es-ES" sz="2200" dirty="0"/>
              <a:t> con domicilio real en….., constituyendo domicilio procesal en……… y domicilio electrónico en……., al juzgado DIGO:</a:t>
            </a:r>
            <a:r>
              <a:rPr lang="es-ES" sz="2200" i="1" dirty="0"/>
              <a:t> ”</a:t>
            </a:r>
            <a:endParaRPr lang="es-ES" sz="2200" b="1" dirty="0"/>
          </a:p>
          <a:p>
            <a:pPr algn="l"/>
            <a:r>
              <a:rPr lang="es-ES" sz="2200" b="1" i="1" dirty="0"/>
              <a:t>Curatela</a:t>
            </a:r>
          </a:p>
          <a:p>
            <a:r>
              <a:rPr lang="es-ES" sz="2200" i="1" dirty="0"/>
              <a:t>“XX, titular de la cédula de identidad Nº……, en representación de YY, titular de la cédula de identidad Nº….., en su calidad de curador, según resulta del testimonio de designación que se acompaña,</a:t>
            </a:r>
            <a:r>
              <a:rPr lang="es-ES" sz="2200" dirty="0"/>
              <a:t> con domicilio real en….., constituyendo domicilio procesal en……… y domicilio electrónico en…………., al juzgado DIGO:</a:t>
            </a:r>
            <a:r>
              <a:rPr lang="es-ES" sz="2200" i="1" dirty="0"/>
              <a:t> </a:t>
            </a:r>
          </a:p>
          <a:p>
            <a:r>
              <a:rPr lang="es-ES" sz="2200" b="1" dirty="0"/>
              <a:t>Persona Jurídica</a:t>
            </a:r>
          </a:p>
          <a:p>
            <a:r>
              <a:rPr lang="es-ES" sz="2200" i="1" dirty="0"/>
              <a:t>“ XX, titular de la cédula de identidad número, en su calidad de Presidente del Directorio y en representación de “XX S.A.”, RUT Nº …, según certificado notarial que acompaño, con domicilio real en</a:t>
            </a:r>
            <a:r>
              <a:rPr lang="es-ES" sz="2200" dirty="0"/>
              <a:t>….., constituyendo domicilio procesal en……… y domicilio electrónico en…………., al juzgado DIGO:</a:t>
            </a:r>
            <a:r>
              <a:rPr lang="es-ES" sz="2200" i="1" dirty="0"/>
              <a:t> </a:t>
            </a:r>
          </a:p>
          <a:p>
            <a:pPr algn="l"/>
            <a:r>
              <a:rPr lang="es-ES" sz="2200" b="1" dirty="0"/>
              <a:t>Representación voluntaria.</a:t>
            </a:r>
          </a:p>
          <a:p>
            <a:r>
              <a:rPr lang="es-ES" sz="2200" i="1" dirty="0"/>
              <a:t>“ XX, titular de la cédula de identidad número, en su calidad de mandatario  y en representación de ZZ, titular de la cédula de identidad Nº…., según testimonio por exhibición de la primera copia de poder que acompaño, con domicilio real en…,</a:t>
            </a:r>
            <a:r>
              <a:rPr lang="es-ES" sz="2200" dirty="0"/>
              <a:t> domicilio procesal en……… y domicilio electrónico en…………., al juzgado DIGO:</a:t>
            </a:r>
            <a:endParaRPr lang="es-ES" sz="2200" i="1" dirty="0"/>
          </a:p>
          <a:p>
            <a:pPr algn="l"/>
            <a:endParaRPr lang="es-ES" i="1" dirty="0"/>
          </a:p>
          <a:p>
            <a:pPr algn="l"/>
            <a:endParaRPr lang="es-ES" i="1" dirty="0"/>
          </a:p>
          <a:p>
            <a:endParaRPr lang="es-ES" dirty="0"/>
          </a:p>
          <a:p>
            <a:endParaRPr lang="es-ES" dirty="0"/>
          </a:p>
          <a:p>
            <a:endParaRPr lang="es-UY" dirty="0"/>
          </a:p>
        </p:txBody>
      </p:sp>
    </p:spTree>
    <p:extLst>
      <p:ext uri="{BB962C8B-B14F-4D97-AF65-F5344CB8AC3E}">
        <p14:creationId xmlns:p14="http://schemas.microsoft.com/office/powerpoint/2010/main" val="333097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barn(inVertical)">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
  <TotalTime>3251</TotalTime>
  <Words>1303</Words>
  <Application>Microsoft Office PowerPoint</Application>
  <PresentationFormat>Personalizado</PresentationFormat>
  <Paragraphs>90</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Parallax</vt:lpstr>
      <vt:lpstr>                 Formación del Expediente Judicial Escrito Judicial   </vt:lpstr>
      <vt:lpstr>Resumen de Temas</vt:lpstr>
      <vt:lpstr>EL EXPEDIENTE JUDICIAL</vt:lpstr>
      <vt:lpstr>Notas del expediente y trámite de todo escrito</vt:lpstr>
      <vt:lpstr>Presentación de PowerPoint</vt:lpstr>
      <vt:lpstr>ESCRITO JUDICIAL</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Disolución de la sociedad conyugal</dc:title>
  <dc:creator>mari chotola</dc:creator>
  <cp:lastModifiedBy>mathias1988</cp:lastModifiedBy>
  <cp:revision>273</cp:revision>
  <dcterms:created xsi:type="dcterms:W3CDTF">2018-06-19T21:02:08Z</dcterms:created>
  <dcterms:modified xsi:type="dcterms:W3CDTF">2021-03-01T03:21:02Z</dcterms:modified>
</cp:coreProperties>
</file>