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0" r:id="rId1"/>
  </p:sldMasterIdLst>
  <p:sldIdLst>
    <p:sldId id="256" r:id="rId2"/>
    <p:sldId id="268" r:id="rId3"/>
    <p:sldId id="264" r:id="rId4"/>
    <p:sldId id="266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60"/>
  </p:normalViewPr>
  <p:slideViewPr>
    <p:cSldViewPr snapToGrid="0">
      <p:cViewPr>
        <p:scale>
          <a:sx n="100" d="100"/>
          <a:sy n="100" d="100"/>
        </p:scale>
        <p:origin x="-15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06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42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550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930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0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4002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922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8321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236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562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62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91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505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671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876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42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79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D76F2E6-F9DD-4B67-804B-10EB4C5640ED}" type="datetimeFigureOut">
              <a:rPr lang="es-ES" smtClean="0"/>
              <a:t>01/03/2021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FDACE9-9ED7-418D-8856-0264F2948BE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65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1" r:id="rId1"/>
    <p:sldLayoutId id="2147483982" r:id="rId2"/>
    <p:sldLayoutId id="2147483983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  <p:sldLayoutId id="2147483990" r:id="rId10"/>
    <p:sldLayoutId id="2147483991" r:id="rId11"/>
    <p:sldLayoutId id="2147483992" r:id="rId12"/>
    <p:sldLayoutId id="2147483993" r:id="rId13"/>
    <p:sldLayoutId id="2147483994" r:id="rId14"/>
    <p:sldLayoutId id="2147483995" r:id="rId15"/>
    <p:sldLayoutId id="2147483996" r:id="rId16"/>
    <p:sldLayoutId id="214748399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87578" y="1918952"/>
            <a:ext cx="7969312" cy="3181082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 </a:t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/>
              <a:t/>
            </a:r>
            <a:br>
              <a:rPr lang="es-ES" b="1" dirty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3600" b="1" dirty="0" smtClean="0"/>
              <a:t>Competencia</a:t>
            </a:r>
            <a:br>
              <a:rPr lang="es-ES" sz="3600" b="1" dirty="0" smtClean="0"/>
            </a:br>
            <a:r>
              <a:rPr lang="es-ES" sz="3600" b="1" dirty="0" smtClean="0"/>
              <a:t>Actuario</a:t>
            </a:r>
            <a:br>
              <a:rPr lang="es-ES" sz="3600" b="1" dirty="0" smtClean="0"/>
            </a:br>
            <a:r>
              <a:rPr lang="es-ES" sz="3600" b="1" dirty="0" smtClean="0"/>
              <a:t>Conciliación Previa</a:t>
            </a:r>
            <a:br>
              <a:rPr lang="es-ES" sz="3600" b="1" dirty="0" smtClean="0"/>
            </a:br>
            <a:r>
              <a:rPr lang="es-ES" sz="3600" b="1" dirty="0" smtClean="0"/>
              <a:t>          Formación del Expediente Judicial</a:t>
            </a:r>
            <a:br>
              <a:rPr lang="es-ES" sz="3600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 </a:t>
            </a:r>
            <a:endParaRPr lang="es-E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25836" y="4468499"/>
            <a:ext cx="6550000" cy="1623208"/>
          </a:xfrm>
        </p:spPr>
        <p:txBody>
          <a:bodyPr>
            <a:normAutofit fontScale="32500" lnSpcReduction="20000"/>
          </a:bodyPr>
          <a:lstStyle/>
          <a:p>
            <a:r>
              <a:rPr lang="es-ES" sz="6400" dirty="0"/>
              <a:t>Asignatura: Técnica Notarial III</a:t>
            </a:r>
          </a:p>
          <a:p>
            <a:pPr algn="r"/>
            <a:r>
              <a:rPr lang="es-ES" sz="6400" dirty="0" smtClean="0"/>
              <a:t>Docente </a:t>
            </a:r>
            <a:r>
              <a:rPr lang="es-ES" sz="6400" dirty="0"/>
              <a:t>encargado de curso: Esc. </a:t>
            </a:r>
            <a:r>
              <a:rPr lang="es-ES" sz="6400" dirty="0" err="1" smtClean="0"/>
              <a:t>Rossina</a:t>
            </a:r>
            <a:r>
              <a:rPr lang="es-ES" sz="6400" dirty="0" smtClean="0"/>
              <a:t> </a:t>
            </a:r>
            <a:r>
              <a:rPr lang="es-ES" sz="6400" dirty="0" err="1" smtClean="0"/>
              <a:t>Merello</a:t>
            </a:r>
            <a:endParaRPr lang="es-ES" sz="6400" dirty="0" smtClean="0"/>
          </a:p>
          <a:p>
            <a:pPr algn="r"/>
            <a:r>
              <a:rPr lang="es-ES" sz="6400" dirty="0" smtClean="0"/>
              <a:t>Material </a:t>
            </a:r>
            <a:r>
              <a:rPr lang="es-ES" sz="6400" dirty="0"/>
              <a:t>elaborado por:  Esc. </a:t>
            </a:r>
            <a:r>
              <a:rPr lang="es-ES" sz="6400" dirty="0" err="1"/>
              <a:t>Mathías</a:t>
            </a:r>
            <a:r>
              <a:rPr lang="es-ES" sz="6400" dirty="0"/>
              <a:t> Chotola</a:t>
            </a:r>
          </a:p>
          <a:p>
            <a:pPr algn="r"/>
            <a:r>
              <a:rPr lang="es-ES" sz="6400" dirty="0"/>
              <a:t>F</a:t>
            </a:r>
            <a:r>
              <a:rPr lang="es-ES" sz="6400" dirty="0" smtClean="0"/>
              <a:t>echa</a:t>
            </a:r>
            <a:r>
              <a:rPr lang="es-ES" sz="6400" smtClean="0"/>
              <a:t>: </a:t>
            </a:r>
            <a:r>
              <a:rPr lang="es-ES" sz="6400"/>
              <a:t>3</a:t>
            </a:r>
            <a:r>
              <a:rPr lang="es-ES" sz="6400" smtClean="0"/>
              <a:t>/03/2021</a:t>
            </a:r>
            <a:endParaRPr lang="es-ES" sz="6400" dirty="0"/>
          </a:p>
          <a:p>
            <a:pPr algn="r"/>
            <a:endParaRPr lang="es-ES" dirty="0"/>
          </a:p>
          <a:p>
            <a:pPr algn="r"/>
            <a:endParaRPr lang="es-ES" dirty="0"/>
          </a:p>
        </p:txBody>
      </p:sp>
      <p:sp>
        <p:nvSpPr>
          <p:cNvPr id="5" name="Elipse 4"/>
          <p:cNvSpPr/>
          <p:nvPr/>
        </p:nvSpPr>
        <p:spPr>
          <a:xfrm>
            <a:off x="5409129" y="1632266"/>
            <a:ext cx="204537" cy="19250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Elipse 5"/>
          <p:cNvSpPr/>
          <p:nvPr/>
        </p:nvSpPr>
        <p:spPr>
          <a:xfrm>
            <a:off x="5706191" y="2123592"/>
            <a:ext cx="192506" cy="20453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Elipse 3"/>
          <p:cNvSpPr/>
          <p:nvPr/>
        </p:nvSpPr>
        <p:spPr>
          <a:xfrm>
            <a:off x="4971246" y="2575775"/>
            <a:ext cx="193183" cy="2189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lipse 6"/>
          <p:cNvSpPr/>
          <p:nvPr/>
        </p:nvSpPr>
        <p:spPr>
          <a:xfrm>
            <a:off x="4069724" y="3090929"/>
            <a:ext cx="193183" cy="2060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450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9255" y="1418607"/>
            <a:ext cx="2773348" cy="2286000"/>
          </a:xfrm>
        </p:spPr>
        <p:txBody>
          <a:bodyPr>
            <a:normAutofit/>
          </a:bodyPr>
          <a:lstStyle/>
          <a:p>
            <a:r>
              <a:rPr lang="es-ES" sz="3800" b="1" dirty="0" smtClean="0"/>
              <a:t>Resumen de Temas</a:t>
            </a:r>
            <a:endParaRPr lang="es-ES" sz="38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99811" y="1072337"/>
            <a:ext cx="6793029" cy="46426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s-ES" sz="5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 smtClean="0"/>
              <a:t>Competencia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Prorroga de Competencia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" sz="5800" dirty="0" smtClean="0"/>
              <a:t>Fuero de atracción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/>
              <a:t> </a:t>
            </a:r>
            <a:r>
              <a:rPr lang="es-ES" sz="5800" dirty="0" smtClean="0"/>
              <a:t>Actuario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/>
              <a:t> </a:t>
            </a:r>
            <a:r>
              <a:rPr lang="es-ES" sz="5800" dirty="0" smtClean="0"/>
              <a:t>Conciliación Previa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5800" dirty="0" smtClean="0"/>
              <a:t>Formación del expediente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96744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2947988" y="1017588"/>
            <a:ext cx="9244012" cy="506095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sz="2600" b="1" u="sng" dirty="0" smtClean="0"/>
              <a:t>CAUSAS QUE MODIFICAN LA COMPETENCIA</a:t>
            </a:r>
          </a:p>
          <a:p>
            <a:pPr marL="0" indent="0">
              <a:buNone/>
            </a:pPr>
            <a:r>
              <a:rPr lang="es-ES" sz="2800" b="1" dirty="0" smtClean="0"/>
              <a:t>Se modifica mediante acuerdo de partes o prorroga de competencia: </a:t>
            </a:r>
            <a:r>
              <a:rPr lang="es-ES" sz="2800" dirty="0" smtClean="0"/>
              <a:t>consiste en el acto, es decir el acuerdo y el efecto de ese mismo acuerdo, de hacer competente un Tribunal, que de no haber mediado dicho acuerdo seria incompetente para conocer en un litigio determinado.</a:t>
            </a:r>
          </a:p>
          <a:p>
            <a:pPr marL="0" indent="0">
              <a:buNone/>
            </a:pPr>
            <a:r>
              <a:rPr lang="es-ES" sz="2800" dirty="0" smtClean="0"/>
              <a:t>¿</a:t>
            </a:r>
            <a:r>
              <a:rPr lang="es-ES" sz="2800" b="1" dirty="0" smtClean="0"/>
              <a:t>Cuándo procede la prorroga de competencia?</a:t>
            </a:r>
          </a:p>
          <a:p>
            <a:pPr marL="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Solo es posible la prorroga de competencia fijada en razón del territorio (art. 10 LOT)</a:t>
            </a:r>
          </a:p>
          <a:p>
            <a:pPr marL="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                  Art. 6 inciso 2 LOT prohíbe la prorroga de jurisdicción, no puede hacerse competente a un Tribunal por acuerdo de partes, que por razón de materia no es competente.</a:t>
            </a:r>
          </a:p>
          <a:p>
            <a:pPr marL="0" indent="0">
              <a:buNone/>
            </a:pPr>
            <a:endParaRPr lang="es-ES" sz="2800" dirty="0" smtClean="0"/>
          </a:p>
          <a:p>
            <a:pPr marL="0" indent="0">
              <a:buNone/>
            </a:pPr>
            <a:r>
              <a:rPr lang="es-ES" sz="2800" b="1" dirty="0" smtClean="0"/>
              <a:t>Modalidades de prorroga de competencia</a:t>
            </a:r>
            <a:r>
              <a:rPr lang="es-ES" sz="2800" dirty="0" smtClean="0"/>
              <a:t> – Art 11 LOT</a:t>
            </a:r>
          </a:p>
          <a:p>
            <a:pPr marL="0" indent="0">
              <a:buNone/>
            </a:pPr>
            <a:r>
              <a:rPr lang="es-ES" sz="2800" dirty="0"/>
              <a:t> </a:t>
            </a:r>
            <a:r>
              <a:rPr lang="es-ES" sz="2800" dirty="0" smtClean="0"/>
              <a:t>            </a:t>
            </a:r>
          </a:p>
          <a:p>
            <a:pPr marL="0" indent="0">
              <a:buNone/>
            </a:pPr>
            <a:endParaRPr lang="es-ES" sz="2600" b="1" i="1" dirty="0" smtClean="0"/>
          </a:p>
          <a:p>
            <a:pPr marL="457200" indent="-457200">
              <a:buAutoNum type="arabicParenR"/>
            </a:pPr>
            <a:endParaRPr lang="es-ES" sz="1900" b="1" i="1" dirty="0" smtClean="0"/>
          </a:p>
          <a:p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3062155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1457008" y="2463661"/>
            <a:ext cx="10058400" cy="277778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800" dirty="0" smtClean="0"/>
          </a:p>
          <a:p>
            <a:endParaRPr lang="es-ES" sz="1800" b="1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133769" y="1727674"/>
            <a:ext cx="10058400" cy="194899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600" b="1" dirty="0" smtClean="0"/>
          </a:p>
          <a:p>
            <a:endParaRPr lang="es-ES" sz="1600" dirty="0" smtClean="0"/>
          </a:p>
          <a:p>
            <a:endParaRPr lang="es-ES" sz="1600" b="1" dirty="0"/>
          </a:p>
        </p:txBody>
      </p:sp>
      <p:sp>
        <p:nvSpPr>
          <p:cNvPr id="6" name="Marcador de contenido 5"/>
          <p:cNvSpPr>
            <a:spLocks noGrp="1"/>
          </p:cNvSpPr>
          <p:nvPr>
            <p:ph idx="4294967295"/>
          </p:nvPr>
        </p:nvSpPr>
        <p:spPr>
          <a:xfrm>
            <a:off x="2973388" y="998538"/>
            <a:ext cx="9081237" cy="52992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sz="2200" b="1" dirty="0" smtClean="0"/>
              <a:t>FUERO DE ATRACCION</a:t>
            </a:r>
          </a:p>
          <a:p>
            <a:pPr marL="0" indent="0">
              <a:buNone/>
            </a:pPr>
            <a:r>
              <a:rPr lang="es-ES" sz="2200" b="1" dirty="0" smtClean="0"/>
              <a:t>MATERIA DE FAMILIA </a:t>
            </a:r>
            <a:endParaRPr lang="es-ES" sz="2200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ES" sz="1900" b="1" u="sng" dirty="0" smtClean="0">
                <a:solidFill>
                  <a:schemeClr val="tx1"/>
                </a:solidFill>
              </a:rPr>
              <a:t>Proceso Sucesorio</a:t>
            </a:r>
            <a:r>
              <a:rPr lang="es-ES" sz="1900" b="1" u="sng" dirty="0"/>
              <a:t> </a:t>
            </a:r>
          </a:p>
          <a:p>
            <a:pPr marL="0" indent="0">
              <a:buNone/>
            </a:pPr>
            <a:r>
              <a:rPr lang="es-ES" sz="1900" dirty="0" smtClean="0"/>
              <a:t>Procede </a:t>
            </a:r>
            <a:r>
              <a:rPr lang="es-ES" sz="1900" dirty="0" smtClean="0">
                <a:solidFill>
                  <a:schemeClr val="tx1"/>
                </a:solidFill>
              </a:rPr>
              <a:t>ante todas las cuestiones que puedan surgir con ocasión de la muerte o ausencia del causante y que refieran a su sucesión. Art. 411 C.G.P</a:t>
            </a:r>
          </a:p>
          <a:p>
            <a:pPr marL="0" indent="0">
              <a:buNone/>
            </a:pPr>
            <a:r>
              <a:rPr lang="es-ES" sz="1900" dirty="0" smtClean="0"/>
              <a:t>Ejemplo: Proceso de posesión notoria de estado civil de hijo natural del causante. </a:t>
            </a:r>
            <a:endParaRPr lang="es-ES" sz="19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1900" b="1" dirty="0" smtClean="0"/>
              <a:t>Importante</a:t>
            </a:r>
            <a:r>
              <a:rPr lang="es-ES" sz="1900" dirty="0" smtClean="0"/>
              <a:t>: no comprende las acciones de carácter patrimonial dirigidas por terceros contra la herencia. – art. 70 LOT.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ES" sz="1900" dirty="0" smtClean="0"/>
              <a:t> </a:t>
            </a:r>
            <a:r>
              <a:rPr lang="es-ES" sz="1900" b="1" u="sng" dirty="0" smtClean="0"/>
              <a:t>Venias. </a:t>
            </a:r>
          </a:p>
          <a:p>
            <a:pPr marL="0" indent="0">
              <a:buNone/>
            </a:pPr>
            <a:r>
              <a:rPr lang="es-ES" sz="1900" dirty="0" smtClean="0">
                <a:solidFill>
                  <a:schemeClr val="tx1"/>
                </a:solidFill>
              </a:rPr>
              <a:t>Las venias que se tramiten por el curador se pueden iniciar en el expediente donde se tramitó el proceso de incapacidad</a:t>
            </a:r>
            <a:r>
              <a:rPr lang="es-ES" sz="1900" dirty="0"/>
              <a:t>.</a:t>
            </a:r>
            <a:endParaRPr lang="es-ES" sz="19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sz="1900" dirty="0" smtClean="0"/>
              <a:t>Las venias que sean tramitadas por el tutor se pueden presentar en el expediente de Tutela.</a:t>
            </a:r>
            <a:endParaRPr lang="es-ES" sz="19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sz="19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76734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2" y="775953"/>
            <a:ext cx="9681671" cy="254358"/>
          </a:xfrm>
        </p:spPr>
        <p:txBody>
          <a:bodyPr>
            <a:noAutofit/>
          </a:bodyPr>
          <a:lstStyle/>
          <a:p>
            <a:r>
              <a:rPr lang="es-ES" sz="4400" dirty="0" smtClean="0"/>
              <a:t>EL ACTUARIO</a:t>
            </a:r>
            <a:endParaRPr lang="es-ES" sz="44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484312" y="1300765"/>
            <a:ext cx="10707688" cy="5962919"/>
          </a:xfrm>
        </p:spPr>
        <p:txBody>
          <a:bodyPr>
            <a:normAutofit/>
          </a:bodyPr>
          <a:lstStyle/>
          <a:p>
            <a:pPr algn="l"/>
            <a:r>
              <a:rPr lang="es-ES" sz="2100" dirty="0" smtClean="0"/>
              <a:t>La ley Orgánica de la Judicatura Nº 15.750 de 24 de junio de 1985 , en el Capitulo 1 del Titulo IV, articulo 117 y siguientes, regula la organización y la función que desempeña el Actuario.</a:t>
            </a:r>
          </a:p>
          <a:p>
            <a:pPr algn="l"/>
            <a:r>
              <a:rPr lang="es-ES" sz="2100" dirty="0" smtClean="0"/>
              <a:t>El Actuario titular es el profesional de Derecho, Escribano  o Abogado que tiene a su cargo la dirección administrativa de la Oficina, bajo la superintendencia del titular del Juzgado (art 122 de la LOT) </a:t>
            </a:r>
          </a:p>
          <a:p>
            <a:pPr algn="l"/>
            <a:r>
              <a:rPr lang="es-ES" sz="2100" b="1" dirty="0" smtClean="0"/>
              <a:t>¿ Que implica la dirección administrativa de la Oficina?</a:t>
            </a:r>
            <a:r>
              <a:rPr lang="es-ES" sz="2100" dirty="0" smtClean="0"/>
              <a:t> </a:t>
            </a:r>
          </a:p>
          <a:p>
            <a:pPr algn="l"/>
            <a:r>
              <a:rPr lang="es-ES" sz="2100" dirty="0" smtClean="0"/>
              <a:t>Tal como lo establece la resolución de la SCJ Nº 623/93/43 de 3 de noviembre de 1993, la administración en forma inmediata esta a cargo de los Actuarios en sus funciones de directores de Oficina y de sus recursos materiales y humanos.</a:t>
            </a:r>
          </a:p>
          <a:p>
            <a:pPr algn="l"/>
            <a:r>
              <a:rPr lang="es-ES" sz="2100" dirty="0" smtClean="0"/>
              <a:t>El Actuario Adjunto también profesional del Derecho desempeña las funciones que le asigna el Actuario titular. (art 122 LOT).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014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3" y="1"/>
            <a:ext cx="9900612" cy="1622738"/>
          </a:xfrm>
        </p:spPr>
        <p:txBody>
          <a:bodyPr/>
          <a:lstStyle/>
          <a:p>
            <a:r>
              <a:rPr lang="es-ES" b="1" dirty="0" smtClean="0"/>
              <a:t>FUNCIONES DEL ACTUARIO</a:t>
            </a:r>
            <a:endParaRPr lang="es-ES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073498" y="1223493"/>
            <a:ext cx="10251583" cy="6555346"/>
          </a:xfrm>
        </p:spPr>
        <p:txBody>
          <a:bodyPr>
            <a:normAutofit lnSpcReduction="10000"/>
          </a:bodyPr>
          <a:lstStyle/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El art 117 de la LOT establece que los Actuarios “son los funcionarios encargados del </a:t>
            </a:r>
            <a:r>
              <a:rPr lang="es-ES" sz="1800" b="1" dirty="0" smtClean="0">
                <a:solidFill>
                  <a:prstClr val="black"/>
                </a:solidFill>
              </a:rPr>
              <a:t>control</a:t>
            </a:r>
            <a:r>
              <a:rPr lang="es-ES" sz="1800" dirty="0" smtClean="0">
                <a:solidFill>
                  <a:prstClr val="black"/>
                </a:solidFill>
              </a:rPr>
              <a:t>, </a:t>
            </a:r>
            <a:r>
              <a:rPr lang="es-ES" sz="1800" b="1" dirty="0" smtClean="0">
                <a:solidFill>
                  <a:prstClr val="black"/>
                </a:solidFill>
              </a:rPr>
              <a:t>autenticación, comunicación y conservación de los expedientes</a:t>
            </a:r>
            <a:r>
              <a:rPr lang="es-ES" sz="1800" dirty="0" smtClean="0">
                <a:solidFill>
                  <a:prstClr val="black"/>
                </a:solidFill>
              </a:rPr>
              <a:t>…”.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“Control”: Tiene relación con el debido orden correlativo cronológico del expediente, su prolijidad y el  control técnico relativo al cumplimiento de las exigencias procesales o a los que el Juez haya ordenado.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“Autenticación” es  sinónimo de verdad, como resultado del ejercicio de la fe pública administrativa o judicial.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“Comunicación” la ley obliga a comunicar las decisiones judiciales a las partes y terceros como todo otro tipo de comunicación a otras Sedes Judiciales o no.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“Conservación” El Actuario es responsable por el estado y conservación de los expedientes y documentos que se presentaron.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El art 123 de la LOT establece, no en forma taxativa las funciones de los Actuarios.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dirty="0" smtClean="0">
                <a:solidFill>
                  <a:prstClr val="black"/>
                </a:solidFill>
              </a:rPr>
              <a:t>Otra función importante del Actuario consiste en la </a:t>
            </a:r>
            <a:r>
              <a:rPr lang="es-ES" sz="1800" b="1" dirty="0" smtClean="0">
                <a:solidFill>
                  <a:prstClr val="black"/>
                </a:solidFill>
              </a:rPr>
              <a:t>registración y control </a:t>
            </a:r>
            <a:r>
              <a:rPr lang="es-ES" sz="1800" dirty="0" smtClean="0">
                <a:solidFill>
                  <a:prstClr val="black"/>
                </a:solidFill>
              </a:rPr>
              <a:t>de los Libros y Legajos que debe llevar una Oficina.</a:t>
            </a:r>
          </a:p>
          <a:p>
            <a:pPr lvl="0" algn="l">
              <a:buClr>
                <a:srgbClr val="8BB434">
                  <a:lumMod val="75000"/>
                </a:srgbClr>
              </a:buClr>
            </a:pPr>
            <a:r>
              <a:rPr lang="es-ES" sz="1800" b="1" u="sng" dirty="0" smtClean="0">
                <a:solidFill>
                  <a:prstClr val="black"/>
                </a:solidFill>
              </a:rPr>
              <a:t>Libros y/o Registros: </a:t>
            </a:r>
            <a:r>
              <a:rPr lang="es-ES" sz="1800" dirty="0" smtClean="0">
                <a:solidFill>
                  <a:prstClr val="black"/>
                </a:solidFill>
              </a:rPr>
              <a:t>Legajo de proveeduría (Circular 49/91, Res SCJ 1385/91) Libro de Inventario (art. 201 de Reglamento General de Oficina Judicial), Decreteros (acordada 4342 art. 17 y 18, Res SCJ 48/91, </a:t>
            </a:r>
            <a:r>
              <a:rPr lang="es-ES" sz="1800" dirty="0" err="1" smtClean="0">
                <a:solidFill>
                  <a:prstClr val="black"/>
                </a:solidFill>
              </a:rPr>
              <a:t>Acord</a:t>
            </a:r>
            <a:r>
              <a:rPr lang="es-ES" sz="1800" dirty="0" smtClean="0">
                <a:solidFill>
                  <a:prstClr val="black"/>
                </a:solidFill>
              </a:rPr>
              <a:t>. 7304 - Decreteros informatizados- ) Control de expedientes entregados en confianza (art.107 CGP), Libro de exhortos (</a:t>
            </a:r>
            <a:r>
              <a:rPr lang="es-ES" sz="1800" dirty="0" err="1" smtClean="0">
                <a:solidFill>
                  <a:prstClr val="black"/>
                </a:solidFill>
              </a:rPr>
              <a:t>Circ</a:t>
            </a:r>
            <a:r>
              <a:rPr lang="es-ES" sz="1800" dirty="0" smtClean="0">
                <a:solidFill>
                  <a:prstClr val="black"/>
                </a:solidFill>
              </a:rPr>
              <a:t>. SCJ 74/63), Legajo de Oficios (</a:t>
            </a:r>
            <a:r>
              <a:rPr lang="es-ES" sz="1800" dirty="0" err="1" smtClean="0">
                <a:solidFill>
                  <a:prstClr val="black"/>
                </a:solidFill>
              </a:rPr>
              <a:t>Acord</a:t>
            </a:r>
            <a:r>
              <a:rPr lang="es-ES" sz="1800" dirty="0" smtClean="0">
                <a:solidFill>
                  <a:prstClr val="black"/>
                </a:solidFill>
              </a:rPr>
              <a:t>. 4332 art. 17).</a:t>
            </a:r>
            <a:endParaRPr lang="es-ES" sz="1800" b="1" u="sng" dirty="0" smtClean="0">
              <a:solidFill>
                <a:prstClr val="black"/>
              </a:solidFill>
            </a:endParaRPr>
          </a:p>
          <a:p>
            <a:pPr lvl="0" algn="l">
              <a:buClr>
                <a:srgbClr val="8BB434">
                  <a:lumMod val="75000"/>
                </a:srgbClr>
              </a:buClr>
            </a:pPr>
            <a:endParaRPr lang="es-ES" sz="1600" dirty="0" smtClean="0">
              <a:solidFill>
                <a:prstClr val="black"/>
              </a:solidFill>
            </a:endParaRPr>
          </a:p>
          <a:p>
            <a:pPr lvl="0">
              <a:buClr>
                <a:srgbClr val="8BB434">
                  <a:lumMod val="75000"/>
                </a:srgbClr>
              </a:buClr>
            </a:pPr>
            <a:endParaRPr lang="es-ES" sz="1600" dirty="0" smtClean="0">
              <a:solidFill>
                <a:prstClr val="black"/>
              </a:solidFill>
            </a:endParaRPr>
          </a:p>
          <a:p>
            <a:pPr lvl="0">
              <a:buClr>
                <a:srgbClr val="8BB434">
                  <a:lumMod val="75000"/>
                </a:srgbClr>
              </a:buClr>
            </a:pPr>
            <a:r>
              <a:rPr lang="es-ES" sz="1600" dirty="0" smtClean="0">
                <a:solidFill>
                  <a:prstClr val="black"/>
                </a:solidFill>
              </a:rPr>
              <a:t> </a:t>
            </a:r>
            <a:endParaRPr lang="es-ES" sz="1600" dirty="0">
              <a:solidFill>
                <a:prstClr val="black"/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683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859665"/>
          </a:xfrm>
        </p:spPr>
        <p:txBody>
          <a:bodyPr>
            <a:normAutofit/>
          </a:bodyPr>
          <a:lstStyle/>
          <a:p>
            <a:r>
              <a:rPr lang="es-ES" sz="4400" b="1" dirty="0" smtClean="0"/>
              <a:t>CONCILIACION PREVIA</a:t>
            </a:r>
            <a:endParaRPr lang="es-ES" sz="44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584101" y="257577"/>
            <a:ext cx="9918923" cy="5533623"/>
          </a:xfrm>
        </p:spPr>
        <p:txBody>
          <a:bodyPr>
            <a:normAutofit/>
          </a:bodyPr>
          <a:lstStyle/>
          <a:p>
            <a:pPr algn="l"/>
            <a:r>
              <a:rPr lang="es-ES" sz="2400" dirty="0" smtClean="0"/>
              <a:t>Art. 255 Const.: </a:t>
            </a:r>
            <a:r>
              <a:rPr lang="es-ES" sz="2400" i="1" dirty="0" smtClean="0"/>
              <a:t>“No se podrá iniciar ningún pleito en materia civil sin acreditarse previamente que se ha tentado la conciliación ante la Justicia de Paz, salvo las excepciones que estableciere la ley”.</a:t>
            </a:r>
          </a:p>
          <a:p>
            <a:pPr algn="l"/>
            <a:r>
              <a:rPr lang="es-ES" sz="2400" dirty="0" smtClean="0"/>
              <a:t>Competencia:  art. 293.1 inciso 2 CGP.</a:t>
            </a:r>
          </a:p>
          <a:p>
            <a:pPr algn="l"/>
            <a:r>
              <a:rPr lang="es-ES" sz="2400" dirty="0" smtClean="0"/>
              <a:t>Excepciones: art. 293.2 CGP y 294 CGP.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66641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0011" y="685800"/>
            <a:ext cx="9414457" cy="292994"/>
          </a:xfrm>
        </p:spPr>
        <p:txBody>
          <a:bodyPr>
            <a:noAutofit/>
          </a:bodyPr>
          <a:lstStyle/>
          <a:p>
            <a:r>
              <a:rPr lang="es-ES" sz="3600" b="1" dirty="0" smtClean="0"/>
              <a:t>EL EXPEDIENTE JUDICIAL</a:t>
            </a:r>
            <a:endParaRPr lang="es-ES" sz="3600" b="1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06073" y="1416677"/>
            <a:ext cx="9762186" cy="528033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s-ES" sz="4000" dirty="0" smtClean="0"/>
              <a:t>Art. 104 CGP –  Se forma un expediente a partir del primer escrito presentado, al que se incorporan las actuaciones posteriores conforme la reglamentación SCJ. </a:t>
            </a:r>
          </a:p>
          <a:p>
            <a:pPr algn="l"/>
            <a:r>
              <a:rPr lang="es-ES" sz="4000" dirty="0" err="1" smtClean="0"/>
              <a:t>Acord</a:t>
            </a:r>
            <a:r>
              <a:rPr lang="es-ES" sz="4000" dirty="0" smtClean="0"/>
              <a:t>. 6552 de 30/06/1980 regula todo lo relativo a la formación de los expedientes.</a:t>
            </a:r>
          </a:p>
          <a:p>
            <a:pPr algn="l"/>
            <a:r>
              <a:rPr lang="es-ES" sz="4000" dirty="0" smtClean="0"/>
              <a:t>Numeral 1- Carátula.</a:t>
            </a:r>
          </a:p>
          <a:p>
            <a:pPr algn="l"/>
            <a:r>
              <a:rPr lang="es-ES" sz="4000" dirty="0" smtClean="0"/>
              <a:t>Cambio de carátula- se necesita mandato judicial.</a:t>
            </a:r>
          </a:p>
          <a:p>
            <a:pPr algn="l"/>
            <a:r>
              <a:rPr lang="es-ES" sz="4000" dirty="0" smtClean="0"/>
              <a:t>Numeral 2-Foliatura. Guarismos y en forma manuscrita.</a:t>
            </a:r>
          </a:p>
          <a:p>
            <a:pPr algn="l"/>
            <a:r>
              <a:rPr lang="es-ES" sz="4000" dirty="0" smtClean="0"/>
              <a:t>Para enmendar la foliatura es necesario mandato judicial.</a:t>
            </a:r>
          </a:p>
          <a:p>
            <a:pPr algn="l"/>
            <a:r>
              <a:rPr lang="es-ES" sz="4000" dirty="0" smtClean="0"/>
              <a:t>Numeral 3- Agregación </a:t>
            </a:r>
            <a:r>
              <a:rPr lang="es-ES" sz="4000" dirty="0"/>
              <a:t>de documentos, escritos y actuaciones</a:t>
            </a:r>
            <a:r>
              <a:rPr lang="es-ES" sz="4000" dirty="0" smtClean="0"/>
              <a:t>.</a:t>
            </a:r>
          </a:p>
          <a:p>
            <a:pPr algn="l"/>
            <a:r>
              <a:rPr lang="es-ES" sz="4000" dirty="0" smtClean="0"/>
              <a:t>Numeral 4- Cosido, formación de piezas y terminación del expediente.</a:t>
            </a:r>
          </a:p>
          <a:p>
            <a:pPr algn="l"/>
            <a:r>
              <a:rPr lang="es-ES" sz="4000" dirty="0" smtClean="0"/>
              <a:t>Numeral 5- Desgloses.</a:t>
            </a:r>
          </a:p>
          <a:p>
            <a:pPr algn="l"/>
            <a:r>
              <a:rPr lang="es-ES" sz="4000" dirty="0" smtClean="0"/>
              <a:t>Numeral 6- Agregación de expedientes.</a:t>
            </a:r>
          </a:p>
          <a:p>
            <a:pPr algn="l"/>
            <a:r>
              <a:rPr lang="es-ES" sz="4000" dirty="0" smtClean="0"/>
              <a:t>Numeral 10-Los Secretarios, Actuarios o quienes cumplan sus respectivos cometidos vigilaran la integridad material y escritural del expediente.</a:t>
            </a:r>
          </a:p>
          <a:p>
            <a:pPr algn="l"/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838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2830</TotalTime>
  <Words>884</Words>
  <Application>Microsoft Office PowerPoint</Application>
  <PresentationFormat>Personalizado</PresentationFormat>
  <Paragraphs>67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Parallax</vt:lpstr>
      <vt:lpstr>       Competencia Actuario Conciliación Previa           Formación del Expediente Judicial   </vt:lpstr>
      <vt:lpstr>Resumen de Temas</vt:lpstr>
      <vt:lpstr>Presentación de PowerPoint</vt:lpstr>
      <vt:lpstr>Presentación de PowerPoint</vt:lpstr>
      <vt:lpstr>EL ACTUARIO</vt:lpstr>
      <vt:lpstr>FUNCIONES DEL ACTUARIO</vt:lpstr>
      <vt:lpstr>CONCILIACION PREVIA</vt:lpstr>
      <vt:lpstr>EL EXPEDIENTE JUDICIAL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Disolución de la sociedad conyugal</dc:title>
  <dc:creator>mari chotola</dc:creator>
  <cp:lastModifiedBy>mathias1988</cp:lastModifiedBy>
  <cp:revision>234</cp:revision>
  <dcterms:created xsi:type="dcterms:W3CDTF">2018-06-19T21:02:08Z</dcterms:created>
  <dcterms:modified xsi:type="dcterms:W3CDTF">2021-03-01T03:19:52Z</dcterms:modified>
</cp:coreProperties>
</file>