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6" r:id="rId1"/>
  </p:sldMasterIdLst>
  <p:sldIdLst>
    <p:sldId id="256" r:id="rId2"/>
    <p:sldId id="268" r:id="rId3"/>
    <p:sldId id="258" r:id="rId4"/>
    <p:sldId id="259" r:id="rId5"/>
    <p:sldId id="285" r:id="rId6"/>
    <p:sldId id="260" r:id="rId7"/>
    <p:sldId id="284" r:id="rId8"/>
    <p:sldId id="261" r:id="rId9"/>
    <p:sldId id="270" r:id="rId10"/>
    <p:sldId id="286" r:id="rId11"/>
  </p:sldIdLst>
  <p:sldSz cx="12192000" cy="6858000"/>
  <p:notesSz cx="6858000" cy="93138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3" autoAdjust="0"/>
    <p:restoredTop sz="94660"/>
  </p:normalViewPr>
  <p:slideViewPr>
    <p:cSldViewPr snapToGrid="0">
      <p:cViewPr>
        <p:scale>
          <a:sx n="100" d="100"/>
          <a:sy n="100" d="100"/>
        </p:scale>
        <p:origin x="-174" y="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6386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371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2714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2438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6560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41910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5006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11224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2092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661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75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1555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0903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0054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8633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532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75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6149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  <p:sldLayoutId id="2147483937" r:id="rId11"/>
    <p:sldLayoutId id="2147483938" r:id="rId12"/>
    <p:sldLayoutId id="2147483939" r:id="rId13"/>
    <p:sldLayoutId id="2147483940" r:id="rId14"/>
    <p:sldLayoutId id="2147483941" r:id="rId15"/>
    <p:sldLayoutId id="2147483942" r:id="rId16"/>
    <p:sldLayoutId id="214748394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87578" y="-914400"/>
            <a:ext cx="7248806" cy="3886200"/>
          </a:xfrm>
        </p:spPr>
        <p:txBody>
          <a:bodyPr/>
          <a:lstStyle/>
          <a:p>
            <a:pPr algn="ctr"/>
            <a:r>
              <a:rPr lang="es-ES" b="1" dirty="0" smtClean="0"/>
              <a:t>Jurisdicción</a:t>
            </a:r>
            <a:br>
              <a:rPr lang="es-ES" b="1" dirty="0" smtClean="0"/>
            </a:br>
            <a:r>
              <a:rPr lang="es-ES" b="1" dirty="0" smtClean="0"/>
              <a:t> Competencia </a:t>
            </a:r>
            <a:endParaRPr lang="es-E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25836" y="4468499"/>
            <a:ext cx="6550000" cy="1623208"/>
          </a:xfrm>
        </p:spPr>
        <p:txBody>
          <a:bodyPr>
            <a:normAutofit fontScale="32500" lnSpcReduction="20000"/>
          </a:bodyPr>
          <a:lstStyle/>
          <a:p>
            <a:r>
              <a:rPr lang="es-ES" sz="6400" dirty="0"/>
              <a:t>Asignatura: Técnica Notarial III</a:t>
            </a:r>
          </a:p>
          <a:p>
            <a:pPr algn="r"/>
            <a:r>
              <a:rPr lang="es-ES" sz="6400" dirty="0" smtClean="0"/>
              <a:t>Docente </a:t>
            </a:r>
            <a:r>
              <a:rPr lang="es-ES" sz="6400" dirty="0"/>
              <a:t>encargado de curso: Esc. </a:t>
            </a:r>
            <a:r>
              <a:rPr lang="es-ES" sz="6400" dirty="0" err="1" smtClean="0"/>
              <a:t>Rossina</a:t>
            </a:r>
            <a:r>
              <a:rPr lang="es-ES" sz="6400" dirty="0" smtClean="0"/>
              <a:t> </a:t>
            </a:r>
            <a:r>
              <a:rPr lang="es-ES" sz="6400" dirty="0" err="1" smtClean="0"/>
              <a:t>Merello</a:t>
            </a:r>
            <a:endParaRPr lang="es-ES" sz="6400" dirty="0" smtClean="0"/>
          </a:p>
          <a:p>
            <a:pPr algn="r"/>
            <a:r>
              <a:rPr lang="es-ES" sz="6400" dirty="0" smtClean="0"/>
              <a:t>Material </a:t>
            </a:r>
            <a:r>
              <a:rPr lang="es-ES" sz="6400" dirty="0"/>
              <a:t>elaborado por:  Esc. </a:t>
            </a:r>
            <a:r>
              <a:rPr lang="es-ES" sz="6400" dirty="0" err="1"/>
              <a:t>Mathías</a:t>
            </a:r>
            <a:r>
              <a:rPr lang="es-ES" sz="6400" dirty="0"/>
              <a:t> Chotola</a:t>
            </a:r>
          </a:p>
          <a:p>
            <a:pPr algn="r"/>
            <a:r>
              <a:rPr lang="es-ES" sz="6400" dirty="0"/>
              <a:t>F</a:t>
            </a:r>
            <a:r>
              <a:rPr lang="es-ES" sz="6400" dirty="0" smtClean="0"/>
              <a:t>echa</a:t>
            </a:r>
            <a:r>
              <a:rPr lang="es-ES" sz="6400" smtClean="0"/>
              <a:t>: 2/03/2021</a:t>
            </a:r>
            <a:endParaRPr lang="es-ES" sz="6400" dirty="0"/>
          </a:p>
          <a:p>
            <a:pPr algn="r"/>
            <a:endParaRPr lang="es-ES" dirty="0"/>
          </a:p>
          <a:p>
            <a:pPr algn="r"/>
            <a:endParaRPr lang="es-ES" dirty="0"/>
          </a:p>
        </p:txBody>
      </p:sp>
      <p:sp>
        <p:nvSpPr>
          <p:cNvPr id="5" name="Elipse 4"/>
          <p:cNvSpPr/>
          <p:nvPr/>
        </p:nvSpPr>
        <p:spPr>
          <a:xfrm>
            <a:off x="3657602" y="1400446"/>
            <a:ext cx="204537" cy="19250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Elipse 5"/>
          <p:cNvSpPr/>
          <p:nvPr/>
        </p:nvSpPr>
        <p:spPr>
          <a:xfrm>
            <a:off x="3645571" y="2342533"/>
            <a:ext cx="192506" cy="2045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74505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974558"/>
          </a:xfrm>
        </p:spPr>
        <p:txBody>
          <a:bodyPr/>
          <a:lstStyle/>
          <a:p>
            <a:r>
              <a:rPr lang="es-ES" b="1" dirty="0" smtClean="0"/>
              <a:t>CASOS PRACTICOS</a:t>
            </a:r>
            <a:endParaRPr lang="es-ES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484312" y="1660358"/>
            <a:ext cx="10018713" cy="4130842"/>
          </a:xfrm>
        </p:spPr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es-ES" dirty="0" smtClean="0"/>
              <a:t>Sucesión de Alberto Díaz fallecido en Buenos Aires el 21 de diciembre de 2019, último domicilio de Alberto Díaz, en la Ciudad de Salto.</a:t>
            </a:r>
          </a:p>
          <a:p>
            <a:pPr marL="457200" indent="-457200">
              <a:buAutoNum type="arabicParenR"/>
            </a:pPr>
            <a:r>
              <a:rPr lang="es-ES" dirty="0" smtClean="0"/>
              <a:t>Rectificación de Partida de nacimiento de Luis Gomes por ser el apellido correcto Gómez, ocurrido el nacimiento 2 de enero de 1986, en la ciudad de Florida, actualmente se domicilia en la ciudad de Durazno.</a:t>
            </a:r>
          </a:p>
          <a:p>
            <a:pPr marL="457200" indent="-457200">
              <a:buAutoNum type="arabicParenR"/>
            </a:pPr>
            <a:r>
              <a:rPr lang="es-ES" dirty="0" smtClean="0"/>
              <a:t>Juicio de Prescripción adquisitiva respecto al terreno baldío padrón 8000 de la ciudad de Fray Bentos. El demandado se domicilia en Montevideo. Valor Real $4.000.000.</a:t>
            </a:r>
          </a:p>
          <a:p>
            <a:pPr marL="457200" indent="-457200">
              <a:buAutoNum type="arabicParenR"/>
            </a:pPr>
            <a:r>
              <a:rPr lang="es-ES" dirty="0" smtClean="0"/>
              <a:t>Se inicia juicio ejecutivo cambiario, por incumplimiento en el pago de 1 vale por la suma de $ 2.000.000, suscrito en Trinidad el 12 de enero de 2019 con plazo de 1 año pagadero en el domicilio del acreedor en la ciudad de Minas. El deudor se domicilia en Montevideo. </a:t>
            </a:r>
          </a:p>
          <a:p>
            <a:pPr marL="457200" indent="-457200">
              <a:buAutoNum type="arabicParenR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2662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9927" y="1418607"/>
            <a:ext cx="3702676" cy="2286000"/>
          </a:xfrm>
        </p:spPr>
        <p:txBody>
          <a:bodyPr>
            <a:normAutofit/>
          </a:bodyPr>
          <a:lstStyle/>
          <a:p>
            <a:r>
              <a:rPr lang="es-ES" sz="3800" b="1" dirty="0" smtClean="0"/>
              <a:t>     Resumen de Temas</a:t>
            </a:r>
            <a:endParaRPr lang="es-ES" sz="38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499811" y="1072337"/>
            <a:ext cx="6793029" cy="464266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s-ES" sz="5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s-ES" sz="5800" dirty="0" smtClean="0"/>
              <a:t>Jurisdicción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5800" dirty="0" smtClean="0"/>
              <a:t>Organigrama del Poder Judicial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5800" dirty="0" smtClean="0"/>
              <a:t>Ministerio Público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5800" dirty="0" smtClean="0"/>
              <a:t>Competencia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5800" dirty="0" smtClean="0"/>
              <a:t>Criterios para su determinación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5800" dirty="0" smtClean="0"/>
              <a:t> Casos Prácticos</a:t>
            </a:r>
          </a:p>
          <a:p>
            <a:pPr marL="0" indent="0">
              <a:buNone/>
            </a:pPr>
            <a:endParaRPr lang="es-ES" sz="5800" dirty="0" smtClean="0"/>
          </a:p>
          <a:p>
            <a:pPr>
              <a:buFont typeface="Wingdings" panose="05000000000000000000" pitchFamily="2" charset="2"/>
              <a:buChar char="q"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596744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4294967295"/>
          </p:nvPr>
        </p:nvSpPr>
        <p:spPr>
          <a:xfrm>
            <a:off x="1730065" y="810927"/>
            <a:ext cx="10058400" cy="4902200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s-ES" b="1" dirty="0" smtClean="0">
                <a:solidFill>
                  <a:schemeClr val="tx1"/>
                </a:solidFill>
              </a:rPr>
              <a:t>JURIDISCCION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ES" sz="2000" dirty="0" smtClean="0"/>
              <a:t>Función Jurisdiccional. </a:t>
            </a:r>
          </a:p>
          <a:p>
            <a:pPr marL="0" indent="0" algn="just">
              <a:buNone/>
            </a:pPr>
            <a:r>
              <a:rPr lang="es-ES" sz="2000" b="1" dirty="0" smtClean="0"/>
              <a:t>Tarigo</a:t>
            </a:r>
            <a:r>
              <a:rPr lang="es-ES" sz="2000" b="1" i="1" dirty="0" smtClean="0"/>
              <a:t>: </a:t>
            </a:r>
            <a:r>
              <a:rPr lang="es-ES" sz="2000" i="1" dirty="0" smtClean="0"/>
              <a:t>“puede categorizarse como la actividad del estado que consiste en administrar justicia, naturalmente, a través de los órganos jurisdiccionales que el Estado instituye a tal efecto”</a:t>
            </a:r>
          </a:p>
          <a:p>
            <a:pPr marL="0" indent="0" algn="just">
              <a:buNone/>
            </a:pPr>
            <a:r>
              <a:rPr lang="es-ES" sz="2000" b="1" dirty="0" err="1" smtClean="0"/>
              <a:t>Guasp</a:t>
            </a:r>
            <a:r>
              <a:rPr lang="es-ES" sz="2000" b="1" dirty="0" smtClean="0"/>
              <a:t>: </a:t>
            </a:r>
            <a:r>
              <a:rPr lang="es-ES" sz="2000" dirty="0" smtClean="0"/>
              <a:t>“</a:t>
            </a:r>
            <a:r>
              <a:rPr lang="es-ES" sz="2000" i="1" dirty="0" smtClean="0"/>
              <a:t>la jurisdicción o más precisamente la función jurisdiccional es la especifica función estatal por medio de la cual el Estado satisface pretensiones” </a:t>
            </a:r>
          </a:p>
          <a:p>
            <a:pPr marL="0" indent="0" algn="just">
              <a:buNone/>
            </a:pPr>
            <a:r>
              <a:rPr lang="es-ES" sz="2000" dirty="0" smtClean="0"/>
              <a:t>Definición legal: Art 6 LOT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ES" sz="2000" dirty="0" smtClean="0"/>
              <a:t>Clasificación de la jurisdicción </a:t>
            </a:r>
          </a:p>
          <a:p>
            <a:pPr marL="0" indent="0" algn="just">
              <a:buNone/>
            </a:pPr>
            <a:r>
              <a:rPr lang="es-ES" sz="2000" dirty="0" smtClean="0">
                <a:solidFill>
                  <a:schemeClr val="tx1"/>
                </a:solidFill>
              </a:rPr>
              <a:t>Según la pertenencia o no del órgano al Poder Judicial:   1) Común o ordinaria</a:t>
            </a:r>
          </a:p>
          <a:p>
            <a:pPr marL="0" indent="0" algn="just">
              <a:buNone/>
            </a:pPr>
            <a:r>
              <a:rPr lang="es-ES" sz="2000" dirty="0"/>
              <a:t> </a:t>
            </a:r>
            <a:r>
              <a:rPr lang="es-ES" sz="2000" dirty="0" smtClean="0"/>
              <a:t>                                                                                                                   2) Jurisdicciones especiales.</a:t>
            </a:r>
            <a:endParaRPr lang="es-ES" sz="2000" dirty="0"/>
          </a:p>
          <a:p>
            <a:pPr marL="0" indent="0" algn="just">
              <a:buNone/>
            </a:pPr>
            <a:r>
              <a:rPr lang="es-ES" sz="2000" dirty="0" smtClean="0"/>
              <a:t>Según exista o no contienda a tratar por los órganos:  - Contenciosa</a:t>
            </a:r>
          </a:p>
          <a:p>
            <a:pPr marL="0" indent="0" algn="just">
              <a:buNone/>
            </a:pPr>
            <a:r>
              <a:rPr lang="es-ES" sz="2000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   - Voluntario.</a:t>
            </a:r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151261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4294967295"/>
          </p:nvPr>
        </p:nvSpPr>
        <p:spPr>
          <a:xfrm>
            <a:off x="2435020" y="563273"/>
            <a:ext cx="7736114" cy="572838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s-ES" sz="1900" b="1" i="1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s-ES" sz="2800" b="1" i="1" dirty="0"/>
          </a:p>
          <a:p>
            <a:pPr marL="0" indent="0" algn="ctr">
              <a:buNone/>
            </a:pPr>
            <a:r>
              <a:rPr lang="es-ES" sz="2800" b="1" u="sng" dirty="0" smtClean="0">
                <a:solidFill>
                  <a:schemeClr val="tx1"/>
                </a:solidFill>
              </a:rPr>
              <a:t>ESTADO URUGUAYO </a:t>
            </a:r>
          </a:p>
          <a:p>
            <a:pPr marL="0" indent="0" algn="just">
              <a:buNone/>
            </a:pPr>
            <a:r>
              <a:rPr lang="es-ES" b="1" dirty="0" smtClean="0"/>
              <a:t>PODER EJECUTIVO: </a:t>
            </a:r>
            <a:r>
              <a:rPr lang="es-ES" dirty="0" smtClean="0"/>
              <a:t>Es ejercido por el Presidente de la República, actuando con el Ministro o Ministros correspondientes. </a:t>
            </a:r>
          </a:p>
          <a:p>
            <a:pPr marL="0" indent="0" algn="just">
              <a:buNone/>
            </a:pPr>
            <a:r>
              <a:rPr lang="es-ES" b="1" dirty="0" smtClean="0"/>
              <a:t>PODER LEGISLATVO</a:t>
            </a:r>
            <a:r>
              <a:rPr lang="es-ES" dirty="0" smtClean="0"/>
              <a:t>: Es ejercido por la Asamblea General compuesta por la cámara de senadores y la cámara de diputados, actuando conjunta y/o separadamente, según la Constitución. </a:t>
            </a:r>
          </a:p>
          <a:p>
            <a:pPr marL="0" indent="0" algn="just">
              <a:buNone/>
            </a:pPr>
            <a:r>
              <a:rPr lang="es-ES" b="1" dirty="0" smtClean="0">
                <a:solidFill>
                  <a:schemeClr val="tx1"/>
                </a:solidFill>
              </a:rPr>
              <a:t>PODER JUDICIAL : </a:t>
            </a:r>
            <a:r>
              <a:rPr lang="es-ES" dirty="0" smtClean="0">
                <a:solidFill>
                  <a:schemeClr val="tx1"/>
                </a:solidFill>
              </a:rPr>
              <a:t>Es ejercido por la Suprema Corte de Justicia y sus dependencias, contando con independencia en la materia de su competencia conforme lo dispone la Constitución. 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s-ES" sz="1800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es-ES" sz="1800" dirty="0" smtClean="0"/>
          </a:p>
          <a:p>
            <a:pPr>
              <a:buFont typeface="Wingdings" panose="05000000000000000000" pitchFamily="2" charset="2"/>
              <a:buChar char="§"/>
            </a:pPr>
            <a:endParaRPr lang="es-ES" sz="18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41147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MINISTERIO PUBLICO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1571993" y="1876927"/>
            <a:ext cx="10018713" cy="38516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dirty="0" smtClean="0"/>
              <a:t>Fue creado por decreto ley 15.365 de 30 de diciembre de 1982. </a:t>
            </a:r>
          </a:p>
          <a:p>
            <a:pPr marL="0" indent="0">
              <a:buNone/>
            </a:pPr>
            <a:r>
              <a:rPr lang="es-ES" dirty="0" smtClean="0"/>
              <a:t>Ley 19.334 14 de julio 2015 creó la Fiscalía General de la Nación como servicio descentralizado.</a:t>
            </a:r>
          </a:p>
          <a:p>
            <a:r>
              <a:rPr lang="es-ES" b="1" dirty="0" smtClean="0"/>
              <a:t>¿Cuándo interviene?</a:t>
            </a:r>
          </a:p>
          <a:p>
            <a:pPr marL="0" indent="0">
              <a:buNone/>
            </a:pPr>
            <a:r>
              <a:rPr lang="es-ES" dirty="0" smtClean="0"/>
              <a:t>Art- 649 ley 19355 de 19 de diciembre de 2015, modificó redacción de los artículos 27,28 y 29 del C.G.P restringiendo los modos de intervención del Ministerio Público en el proceso no penal. </a:t>
            </a:r>
          </a:p>
          <a:p>
            <a:r>
              <a:rPr lang="es-ES" b="1" dirty="0" smtClean="0"/>
              <a:t>Formas de intervención: </a:t>
            </a:r>
          </a:p>
          <a:p>
            <a:pPr marL="0" indent="0">
              <a:buNone/>
            </a:pPr>
            <a:r>
              <a:rPr lang="es-ES" dirty="0" smtClean="0"/>
              <a:t>Art. 28 - intervención como parte principal.</a:t>
            </a:r>
          </a:p>
          <a:p>
            <a:pPr marL="0" indent="0">
              <a:buNone/>
            </a:pPr>
            <a:r>
              <a:rPr lang="es-ES" dirty="0" smtClean="0"/>
              <a:t>Art. 29 - intervención como tercero.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14912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914400" y="1390918"/>
            <a:ext cx="97750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b="1" dirty="0" smtClean="0"/>
              <a:t>COMPETENCIA</a:t>
            </a:r>
            <a:endParaRPr lang="es-ES" sz="4400" b="1" dirty="0"/>
          </a:p>
        </p:txBody>
      </p:sp>
      <p:sp>
        <p:nvSpPr>
          <p:cNvPr id="11" name="CuadroTexto 10"/>
          <p:cNvSpPr txBox="1"/>
          <p:nvPr/>
        </p:nvSpPr>
        <p:spPr>
          <a:xfrm>
            <a:off x="1223493" y="1768642"/>
            <a:ext cx="1029072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endParaRPr lang="es-ES" sz="1900" dirty="0" smtClean="0">
              <a:solidFill>
                <a:schemeClr val="accent1"/>
              </a:solidFill>
            </a:endParaRPr>
          </a:p>
          <a:p>
            <a:pPr marL="342900" lvl="0" indent="-342900" algn="just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es-ES" sz="2000" dirty="0" smtClean="0"/>
              <a:t>Concepto:</a:t>
            </a:r>
          </a:p>
          <a:p>
            <a:pPr lvl="0" algn="just">
              <a:buClr>
                <a:schemeClr val="accent1">
                  <a:lumMod val="75000"/>
                </a:schemeClr>
              </a:buClr>
            </a:pPr>
            <a:r>
              <a:rPr lang="es-ES" sz="2000" b="1" dirty="0" smtClean="0"/>
              <a:t>Rocco:</a:t>
            </a:r>
            <a:r>
              <a:rPr lang="es-ES" sz="2000" dirty="0" smtClean="0"/>
              <a:t> “</a:t>
            </a:r>
            <a:r>
              <a:rPr lang="es-ES" sz="2000" i="1" dirty="0" smtClean="0"/>
              <a:t>la competencia es la jurisdicción que en concreto corresponde a cada magistrado</a:t>
            </a:r>
            <a:r>
              <a:rPr lang="es-ES" sz="2000" dirty="0" smtClean="0"/>
              <a:t>”</a:t>
            </a:r>
          </a:p>
          <a:p>
            <a:pPr lvl="0" algn="just">
              <a:buClr>
                <a:schemeClr val="accent1">
                  <a:lumMod val="75000"/>
                </a:schemeClr>
              </a:buClr>
            </a:pPr>
            <a:r>
              <a:rPr lang="es-ES" sz="2000" b="1" dirty="0" err="1" smtClean="0"/>
              <a:t>Chiovenda</a:t>
            </a:r>
            <a:r>
              <a:rPr lang="es-ES" sz="2000" dirty="0" smtClean="0"/>
              <a:t> “</a:t>
            </a:r>
            <a:r>
              <a:rPr lang="es-ES" sz="2000" i="1" dirty="0" smtClean="0"/>
              <a:t>El conjunto de causas en que (un Tribunal) puede ejercer, según la ley, su jurisdicción</a:t>
            </a:r>
            <a:r>
              <a:rPr lang="es-ES" sz="2000" dirty="0" smtClean="0"/>
              <a:t>” </a:t>
            </a:r>
          </a:p>
          <a:p>
            <a:pPr lvl="0" algn="just">
              <a:buClr>
                <a:schemeClr val="accent1">
                  <a:lumMod val="75000"/>
                </a:schemeClr>
              </a:buClr>
            </a:pPr>
            <a:r>
              <a:rPr lang="es-ES" sz="2000" dirty="0" smtClean="0"/>
              <a:t>Definición legal: Art</a:t>
            </a:r>
            <a:r>
              <a:rPr lang="es-ES" sz="2000" dirty="0"/>
              <a:t>. </a:t>
            </a:r>
            <a:r>
              <a:rPr lang="es-ES" sz="2000" dirty="0" smtClean="0"/>
              <a:t>6 LOT. </a:t>
            </a:r>
            <a:endParaRPr lang="es-ES" sz="2000" dirty="0"/>
          </a:p>
          <a:p>
            <a:pPr marL="342900" lvl="0" indent="-342900" algn="just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es-ES" sz="2000" dirty="0" smtClean="0"/>
              <a:t>Criterios para determinar la competencia</a:t>
            </a:r>
          </a:p>
          <a:p>
            <a:pPr lvl="0" algn="just">
              <a:buClr>
                <a:schemeClr val="accent1">
                  <a:lumMod val="75000"/>
                </a:schemeClr>
              </a:buClr>
            </a:pPr>
            <a:r>
              <a:rPr lang="es-ES" sz="2000" dirty="0" smtClean="0"/>
              <a:t>      Criterio Objetivo:   -</a:t>
            </a:r>
            <a:r>
              <a:rPr lang="es-ES" sz="2000" dirty="0"/>
              <a:t>territorial</a:t>
            </a:r>
          </a:p>
          <a:p>
            <a:pPr lvl="0" algn="just">
              <a:buClr>
                <a:schemeClr val="accent1">
                  <a:lumMod val="75000"/>
                </a:schemeClr>
              </a:buClr>
            </a:pPr>
            <a:r>
              <a:rPr lang="es-ES" sz="2000" dirty="0"/>
              <a:t>           </a:t>
            </a:r>
            <a:r>
              <a:rPr lang="es-ES" sz="2000" dirty="0" smtClean="0"/>
              <a:t>                                  -material </a:t>
            </a:r>
          </a:p>
          <a:p>
            <a:pPr lvl="0" algn="just">
              <a:buClr>
                <a:schemeClr val="accent1">
                  <a:lumMod val="75000"/>
                </a:schemeClr>
              </a:buClr>
            </a:pPr>
            <a:r>
              <a:rPr lang="es-ES" sz="2000" dirty="0"/>
              <a:t> </a:t>
            </a:r>
            <a:r>
              <a:rPr lang="es-ES" sz="2000" dirty="0" smtClean="0"/>
              <a:t>                                            -temporal            </a:t>
            </a:r>
            <a:endParaRPr lang="es-ES" sz="2000" dirty="0"/>
          </a:p>
          <a:p>
            <a:pPr lvl="0" algn="just">
              <a:buClr>
                <a:schemeClr val="accent1">
                  <a:lumMod val="75000"/>
                </a:schemeClr>
              </a:buClr>
            </a:pPr>
            <a:r>
              <a:rPr lang="es-ES" sz="2000" dirty="0"/>
              <a:t>       </a:t>
            </a:r>
            <a:r>
              <a:rPr lang="es-ES" sz="2000" dirty="0" smtClean="0"/>
              <a:t>                                      -cuantía</a:t>
            </a:r>
          </a:p>
          <a:p>
            <a:pPr lvl="0" algn="just">
              <a:buClr>
                <a:schemeClr val="accent1">
                  <a:lumMod val="75000"/>
                </a:schemeClr>
              </a:buClr>
            </a:pPr>
            <a:r>
              <a:rPr lang="es-ES" sz="2000" dirty="0"/>
              <a:t> </a:t>
            </a:r>
            <a:r>
              <a:rPr lang="es-ES" sz="2000" dirty="0" smtClean="0"/>
              <a:t>      Criterio Subjetivo  o Funcional.       </a:t>
            </a:r>
          </a:p>
          <a:p>
            <a:pPr marL="342900" lvl="0" indent="-342900" algn="just">
              <a:buClr>
                <a:schemeClr val="accent1">
                  <a:lumMod val="75000"/>
                </a:schemeClr>
              </a:buClr>
              <a:buFontTx/>
              <a:buChar char="-"/>
            </a:pPr>
            <a:endParaRPr lang="es-ES" sz="1900" dirty="0" smtClean="0"/>
          </a:p>
        </p:txBody>
      </p:sp>
    </p:spTree>
    <p:extLst>
      <p:ext uri="{BB962C8B-B14F-4D97-AF65-F5344CB8AC3E}">
        <p14:creationId xmlns:p14="http://schemas.microsoft.com/office/powerpoint/2010/main" val="39453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3"/>
          <p:cNvPicPr/>
          <p:nvPr/>
        </p:nvPicPr>
        <p:blipFill>
          <a:blip r:embed="rId2"/>
          <a:stretch>
            <a:fillRect/>
          </a:stretch>
        </p:blipFill>
        <p:spPr>
          <a:xfrm>
            <a:off x="2627086" y="0"/>
            <a:ext cx="95649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66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/>
          <p:cNvSpPr txBox="1">
            <a:spLocks/>
          </p:cNvSpPr>
          <p:nvPr/>
        </p:nvSpPr>
        <p:spPr>
          <a:xfrm>
            <a:off x="1491916" y="389402"/>
            <a:ext cx="8626642" cy="548200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q"/>
            </a:pPr>
            <a:r>
              <a:rPr lang="es-ES" sz="2200" b="1" dirty="0" smtClean="0">
                <a:solidFill>
                  <a:schemeClr val="tx1"/>
                </a:solidFill>
              </a:rPr>
              <a:t>CRITERIO TERRITORIAL O DE LA NATURALEZA DE LA ACCION: </a:t>
            </a:r>
            <a:r>
              <a:rPr lang="es-ES" sz="2200" dirty="0" smtClean="0">
                <a:solidFill>
                  <a:schemeClr val="tx1"/>
                </a:solidFill>
              </a:rPr>
              <a:t>Se regula sobre la base de la distinción de la naturaleza real o personal de la acción que se ejercita en cada caso.</a:t>
            </a:r>
          </a:p>
          <a:p>
            <a:pPr marL="0" indent="0" algn="just">
              <a:buNone/>
            </a:pPr>
            <a:r>
              <a:rPr lang="es-ES" sz="2200" dirty="0" smtClean="0">
                <a:solidFill>
                  <a:schemeClr val="tx1"/>
                </a:solidFill>
              </a:rPr>
              <a:t>ACCIONES PERSONALES ART 21 LOT:  “</a:t>
            </a:r>
            <a:r>
              <a:rPr lang="es-ES" sz="2200" b="1" dirty="0" smtClean="0">
                <a:solidFill>
                  <a:schemeClr val="tx1"/>
                </a:solidFill>
              </a:rPr>
              <a:t>Lugar en que deba cumplirse la  obligación </a:t>
            </a:r>
            <a:r>
              <a:rPr lang="es-ES" sz="2200" dirty="0" smtClean="0">
                <a:solidFill>
                  <a:schemeClr val="tx1"/>
                </a:solidFill>
              </a:rPr>
              <a:t>y </a:t>
            </a:r>
            <a:r>
              <a:rPr lang="es-ES" sz="2200" u="sng" dirty="0" smtClean="0">
                <a:solidFill>
                  <a:schemeClr val="tx1"/>
                </a:solidFill>
              </a:rPr>
              <a:t>a falta de designación expresa o implícita de lugar, a elección del demandante</a:t>
            </a:r>
            <a:r>
              <a:rPr lang="es-ES" sz="2200" dirty="0" smtClean="0">
                <a:solidFill>
                  <a:schemeClr val="tx1"/>
                </a:solidFill>
              </a:rPr>
              <a:t>, </a:t>
            </a:r>
            <a:r>
              <a:rPr lang="es-ES" sz="2200" b="1" dirty="0" smtClean="0">
                <a:solidFill>
                  <a:schemeClr val="tx1"/>
                </a:solidFill>
              </a:rPr>
              <a:t>el del domicilio del demandado o el del lugar donde nació la obligación</a:t>
            </a:r>
            <a:r>
              <a:rPr lang="es-ES" sz="2200" dirty="0" smtClean="0">
                <a:solidFill>
                  <a:schemeClr val="tx1"/>
                </a:solidFill>
              </a:rPr>
              <a:t>, </a:t>
            </a:r>
            <a:r>
              <a:rPr lang="es-ES" sz="2200" b="1" dirty="0" smtClean="0">
                <a:solidFill>
                  <a:schemeClr val="tx1"/>
                </a:solidFill>
              </a:rPr>
              <a:t>si hallándose en él este último aunque sea accidentalmente, puede ser emplazado</a:t>
            </a:r>
            <a:r>
              <a:rPr lang="es-ES" sz="2200" dirty="0" smtClean="0">
                <a:solidFill>
                  <a:schemeClr val="tx1"/>
                </a:solidFill>
              </a:rPr>
              <a:t>”. </a:t>
            </a:r>
            <a:r>
              <a:rPr lang="es-ES" sz="2200" dirty="0" err="1" smtClean="0">
                <a:solidFill>
                  <a:schemeClr val="tx1"/>
                </a:solidFill>
              </a:rPr>
              <a:t>Ej</a:t>
            </a:r>
            <a:r>
              <a:rPr lang="es-ES" sz="2200" dirty="0" smtClean="0">
                <a:solidFill>
                  <a:schemeClr val="tx1"/>
                </a:solidFill>
              </a:rPr>
              <a:t>: Daños y Perjuicios derivados de un accidente de tránsito.</a:t>
            </a:r>
          </a:p>
          <a:p>
            <a:pPr marL="0" indent="0" algn="just">
              <a:buNone/>
            </a:pPr>
            <a:r>
              <a:rPr lang="es-ES" sz="2200" dirty="0" smtClean="0">
                <a:solidFill>
                  <a:schemeClr val="tx1"/>
                </a:solidFill>
              </a:rPr>
              <a:t>En los procesos voluntarios se aplica por analogía el art 21 de la LOT, por no existir norma expresa. </a:t>
            </a:r>
            <a:r>
              <a:rPr lang="es-ES" sz="2200" b="1" dirty="0" smtClean="0">
                <a:solidFill>
                  <a:schemeClr val="tx1"/>
                </a:solidFill>
              </a:rPr>
              <a:t>DOMICILIO DEL GESTIONANTE.</a:t>
            </a:r>
          </a:p>
          <a:p>
            <a:pPr marL="0" indent="0" algn="just">
              <a:buNone/>
            </a:pPr>
            <a:r>
              <a:rPr lang="es-ES" sz="2200" dirty="0" smtClean="0">
                <a:solidFill>
                  <a:schemeClr val="tx1"/>
                </a:solidFill>
              </a:rPr>
              <a:t>ACCIONES REALES ART 15 LOT: “Es tribunal competente para conocer de los juicios en que se ejerciten acciones reales sobre bienes inmuebles, </a:t>
            </a:r>
            <a:r>
              <a:rPr lang="es-ES" sz="2200" b="1" dirty="0" smtClean="0">
                <a:solidFill>
                  <a:schemeClr val="tx1"/>
                </a:solidFill>
              </a:rPr>
              <a:t>el del lugar en que este la cosa litigiosa</a:t>
            </a:r>
            <a:r>
              <a:rPr lang="es-ES" sz="2200" dirty="0" smtClean="0">
                <a:solidFill>
                  <a:schemeClr val="tx1"/>
                </a:solidFill>
              </a:rPr>
              <a:t>” </a:t>
            </a:r>
            <a:r>
              <a:rPr lang="es-ES" sz="2200" dirty="0" err="1" smtClean="0">
                <a:solidFill>
                  <a:schemeClr val="tx1"/>
                </a:solidFill>
              </a:rPr>
              <a:t>Ej</a:t>
            </a:r>
            <a:r>
              <a:rPr lang="es-ES" sz="2200" dirty="0" smtClean="0">
                <a:solidFill>
                  <a:schemeClr val="tx1"/>
                </a:solidFill>
              </a:rPr>
              <a:t>: Prescripción</a:t>
            </a:r>
            <a:r>
              <a:rPr lang="es-ES" b="1" dirty="0" smtClean="0">
                <a:solidFill>
                  <a:prstClr val="black"/>
                </a:solidFill>
              </a:rPr>
              <a:t> </a:t>
            </a:r>
            <a:r>
              <a:rPr lang="es-ES" dirty="0" smtClean="0">
                <a:solidFill>
                  <a:prstClr val="black"/>
                </a:solidFill>
              </a:rPr>
              <a:t>adquisitiva.</a:t>
            </a:r>
          </a:p>
          <a:p>
            <a:pPr marL="0" indent="0" algn="just">
              <a:buNone/>
            </a:pPr>
            <a:endParaRPr lang="es-ES" sz="22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s-ES" sz="22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s-ES" sz="22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s-ES" sz="2200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s-ES" sz="2200" b="1" dirty="0" smtClean="0">
              <a:solidFill>
                <a:schemeClr val="tx1"/>
              </a:solidFill>
            </a:endParaRPr>
          </a:p>
          <a:p>
            <a:endParaRPr lang="es-ES" sz="1800" dirty="0" smtClean="0"/>
          </a:p>
          <a:p>
            <a:endParaRPr lang="es-ES" sz="1800" b="1" dirty="0"/>
          </a:p>
        </p:txBody>
      </p:sp>
    </p:spTree>
    <p:extLst>
      <p:ext uri="{BB962C8B-B14F-4D97-AF65-F5344CB8AC3E}">
        <p14:creationId xmlns:p14="http://schemas.microsoft.com/office/powerpoint/2010/main" val="1459167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/>
          <p:cNvSpPr>
            <a:spLocks noGrp="1"/>
          </p:cNvSpPr>
          <p:nvPr>
            <p:ph idx="4294967295"/>
          </p:nvPr>
        </p:nvSpPr>
        <p:spPr>
          <a:xfrm>
            <a:off x="216568" y="1638300"/>
            <a:ext cx="11975432" cy="4995612"/>
          </a:xfrm>
        </p:spPr>
        <p:txBody>
          <a:bodyPr>
            <a:normAutofit fontScale="25000" lnSpcReduction="20000"/>
          </a:bodyPr>
          <a:lstStyle/>
          <a:p>
            <a:pPr lvl="3" algn="just">
              <a:buFont typeface="Wingdings" panose="05000000000000000000" pitchFamily="2" charset="2"/>
              <a:buChar char="q"/>
            </a:pPr>
            <a:r>
              <a:rPr lang="es-ES" sz="5600" b="1" dirty="0"/>
              <a:t> </a:t>
            </a:r>
            <a:r>
              <a:rPr lang="es-ES" sz="5600" b="1" dirty="0" smtClean="0"/>
              <a:t>CRITERIO CUALITATIVO O MATERIAL:  </a:t>
            </a:r>
            <a:r>
              <a:rPr lang="es-ES" sz="5600" dirty="0" smtClean="0"/>
              <a:t>Según  la naturaleza del caso</a:t>
            </a:r>
            <a:r>
              <a:rPr lang="es-ES" sz="5600" b="1" dirty="0" smtClean="0"/>
              <a:t>: </a:t>
            </a:r>
            <a:r>
              <a:rPr lang="es-ES" sz="5600" dirty="0" smtClean="0"/>
              <a:t>CIVIL, FAMILIA LABORAL, PENAL, etc.</a:t>
            </a:r>
          </a:p>
          <a:p>
            <a:pPr lvl="3" algn="just">
              <a:buFont typeface="Wingdings" panose="05000000000000000000" pitchFamily="2" charset="2"/>
              <a:buChar char="q"/>
            </a:pPr>
            <a:r>
              <a:rPr lang="es-ES" sz="5600" b="1" dirty="0" smtClean="0">
                <a:solidFill>
                  <a:schemeClr val="tx1"/>
                </a:solidFill>
              </a:rPr>
              <a:t>CRITERIO DEL MONTO DEL ASUNTO O DE LA CUANTIA: </a:t>
            </a:r>
            <a:r>
              <a:rPr lang="es-ES" sz="5600" dirty="0" smtClean="0">
                <a:solidFill>
                  <a:schemeClr val="tx1"/>
                </a:solidFill>
              </a:rPr>
              <a:t>Por </a:t>
            </a:r>
            <a:r>
              <a:rPr lang="es-ES" sz="5600" dirty="0" smtClean="0">
                <a:solidFill>
                  <a:schemeClr val="tx1"/>
                </a:solidFill>
              </a:rPr>
              <a:t>acordada 8092 de fecha 3 de diciembre de 2020 </a:t>
            </a:r>
            <a:r>
              <a:rPr lang="es-ES" sz="5600" dirty="0" smtClean="0">
                <a:solidFill>
                  <a:schemeClr val="tx1"/>
                </a:solidFill>
              </a:rPr>
              <a:t>se modificó a partir del 1 </a:t>
            </a:r>
            <a:r>
              <a:rPr lang="es-ES" sz="5600" dirty="0" smtClean="0">
                <a:solidFill>
                  <a:schemeClr val="tx1"/>
                </a:solidFill>
              </a:rPr>
              <a:t>de febrero </a:t>
            </a:r>
            <a:r>
              <a:rPr lang="es-ES" sz="5600" dirty="0" smtClean="0">
                <a:solidFill>
                  <a:schemeClr val="tx1"/>
                </a:solidFill>
              </a:rPr>
              <a:t>de </a:t>
            </a:r>
            <a:r>
              <a:rPr lang="es-ES" sz="5600" dirty="0" smtClean="0">
                <a:solidFill>
                  <a:schemeClr val="tx1"/>
                </a:solidFill>
              </a:rPr>
              <a:t>2021 </a:t>
            </a:r>
            <a:r>
              <a:rPr lang="es-ES" sz="5600" dirty="0" smtClean="0">
                <a:solidFill>
                  <a:schemeClr val="tx1"/>
                </a:solidFill>
              </a:rPr>
              <a:t>los valores de la competencia establecidos por la LOT</a:t>
            </a:r>
            <a:r>
              <a:rPr lang="es-ES" sz="5600" dirty="0" smtClean="0"/>
              <a:t> (15.750):</a:t>
            </a:r>
          </a:p>
          <a:p>
            <a:pPr marL="1371600" lvl="3" indent="0" algn="just">
              <a:buNone/>
            </a:pPr>
            <a:r>
              <a:rPr lang="es-ES" sz="5600" dirty="0">
                <a:solidFill>
                  <a:schemeClr val="tx1"/>
                </a:solidFill>
              </a:rPr>
              <a:t> </a:t>
            </a:r>
            <a:r>
              <a:rPr lang="es-ES" sz="5600" dirty="0" smtClean="0">
                <a:solidFill>
                  <a:schemeClr val="tx1"/>
                </a:solidFill>
              </a:rPr>
              <a:t>                                                                  Hasta </a:t>
            </a:r>
            <a:r>
              <a:rPr lang="es-ES" sz="5600" dirty="0" smtClean="0">
                <a:solidFill>
                  <a:schemeClr val="tx1"/>
                </a:solidFill>
              </a:rPr>
              <a:t>$</a:t>
            </a:r>
            <a:r>
              <a:rPr lang="es-ES" sz="5600" dirty="0" smtClean="0"/>
              <a:t>650.000</a:t>
            </a:r>
            <a:r>
              <a:rPr lang="es-ES" sz="5600" dirty="0" smtClean="0">
                <a:solidFill>
                  <a:schemeClr val="tx1"/>
                </a:solidFill>
              </a:rPr>
              <a:t>- </a:t>
            </a:r>
            <a:r>
              <a:rPr lang="es-ES" sz="5600" dirty="0" smtClean="0">
                <a:solidFill>
                  <a:schemeClr val="tx1"/>
                </a:solidFill>
              </a:rPr>
              <a:t>Juzgado de Paz Departamental de la Capital</a:t>
            </a:r>
          </a:p>
          <a:p>
            <a:pPr marL="1371600" lvl="3" indent="0" algn="just">
              <a:buNone/>
            </a:pPr>
            <a:r>
              <a:rPr lang="es-ES" sz="5600" dirty="0" smtClean="0">
                <a:solidFill>
                  <a:schemeClr val="tx1"/>
                </a:solidFill>
              </a:rPr>
              <a:t>                                                                   Mas de </a:t>
            </a:r>
            <a:r>
              <a:rPr lang="es-ES" sz="5600" dirty="0" smtClean="0">
                <a:solidFill>
                  <a:schemeClr val="tx1"/>
                </a:solidFill>
              </a:rPr>
              <a:t>$</a:t>
            </a:r>
            <a:r>
              <a:rPr lang="es-ES" sz="5600" dirty="0"/>
              <a:t> </a:t>
            </a:r>
            <a:r>
              <a:rPr lang="es-ES" sz="5600" dirty="0" smtClean="0"/>
              <a:t>650</a:t>
            </a:r>
            <a:r>
              <a:rPr lang="es-ES" sz="5600" dirty="0" smtClean="0">
                <a:solidFill>
                  <a:schemeClr val="tx1"/>
                </a:solidFill>
              </a:rPr>
              <a:t>.000 </a:t>
            </a:r>
            <a:r>
              <a:rPr lang="es-ES" sz="5600" dirty="0" smtClean="0">
                <a:solidFill>
                  <a:schemeClr val="tx1"/>
                </a:solidFill>
              </a:rPr>
              <a:t>Juzgado Letrado en lo Civil</a:t>
            </a:r>
          </a:p>
          <a:p>
            <a:pPr marL="1371600" lvl="3" indent="0" algn="just">
              <a:buNone/>
            </a:pPr>
            <a:r>
              <a:rPr lang="es-ES" sz="5600" dirty="0" smtClean="0"/>
              <a:t>NO  SE APLICA EN MATERIA DE FAMILIA</a:t>
            </a:r>
            <a:endParaRPr lang="es-ES" sz="5600" dirty="0" smtClean="0">
              <a:solidFill>
                <a:schemeClr val="tx1"/>
              </a:solidFill>
            </a:endParaRPr>
          </a:p>
          <a:p>
            <a:pPr lvl="3" algn="just">
              <a:buFont typeface="Wingdings" panose="05000000000000000000" pitchFamily="2" charset="2"/>
              <a:buChar char="q"/>
            </a:pPr>
            <a:r>
              <a:rPr lang="es-ES" sz="5600" b="1" dirty="0" smtClean="0"/>
              <a:t> CRITERIO TEMPORAL</a:t>
            </a:r>
          </a:p>
          <a:p>
            <a:pPr marL="1371600" lvl="3" indent="0" algn="just">
              <a:buNone/>
            </a:pPr>
            <a:r>
              <a:rPr lang="es-ES" sz="5600" dirty="0" smtClean="0"/>
              <a:t>En Montevideo: ORDA</a:t>
            </a:r>
          </a:p>
          <a:p>
            <a:pPr marL="1371600" lvl="3" indent="0" algn="just">
              <a:buNone/>
            </a:pPr>
            <a:r>
              <a:rPr lang="es-ES" sz="5600" dirty="0" smtClean="0"/>
              <a:t>En el interior- CIVIL: El régimen general para determinar el turno esta establecido por la Acordada 4.227 art 3 en la redacción del Decreto 166/79 -con valor de Acordada por Acordada  6.806.                            </a:t>
            </a:r>
          </a:p>
          <a:p>
            <a:pPr marL="1371600" lvl="3" indent="0" algn="just">
              <a:buNone/>
            </a:pPr>
            <a:r>
              <a:rPr lang="es-ES" sz="5600" dirty="0" smtClean="0"/>
              <a:t>                              FAMILIA: Acordada 6.997.</a:t>
            </a:r>
          </a:p>
          <a:p>
            <a:pPr marL="1371600" lvl="3" indent="0" algn="just">
              <a:buNone/>
            </a:pPr>
            <a:r>
              <a:rPr lang="es-ES" sz="5600" dirty="0"/>
              <a:t> </a:t>
            </a:r>
            <a:r>
              <a:rPr lang="es-ES" sz="5600" dirty="0" smtClean="0"/>
              <a:t>                                                  Art 36 C.C . SUCESIONES.</a:t>
            </a:r>
          </a:p>
          <a:p>
            <a:pPr marL="1371600" lvl="3" indent="0" algn="just">
              <a:buNone/>
            </a:pPr>
            <a:r>
              <a:rPr lang="es-ES" sz="5600" dirty="0"/>
              <a:t> </a:t>
            </a:r>
            <a:r>
              <a:rPr lang="es-ES" sz="5600" dirty="0" smtClean="0"/>
              <a:t>                                                  Art 69 BIS LOT</a:t>
            </a:r>
            <a:r>
              <a:rPr lang="es-ES" sz="5600" dirty="0"/>
              <a:t>.</a:t>
            </a:r>
            <a:endParaRPr lang="es-ES" sz="5600" dirty="0" smtClean="0"/>
          </a:p>
          <a:p>
            <a:pPr marL="1371600" lvl="3" indent="0" algn="just">
              <a:buNone/>
            </a:pPr>
            <a:r>
              <a:rPr lang="es-ES" sz="5600" b="1" u="sng" dirty="0" smtClean="0"/>
              <a:t>Turnos de los Juzgados de Paz Departamentales del Interior</a:t>
            </a:r>
          </a:p>
          <a:p>
            <a:pPr marL="1371600" lvl="3" indent="0" algn="just">
              <a:buNone/>
            </a:pPr>
            <a:r>
              <a:rPr lang="es-ES" sz="5600" dirty="0" smtClean="0"/>
              <a:t>Por Acordada 7.806, art 3 en </a:t>
            </a:r>
            <a:r>
              <a:rPr lang="es-ES" sz="5600" dirty="0" err="1" smtClean="0"/>
              <a:t>redacc</a:t>
            </a:r>
            <a:r>
              <a:rPr lang="es-ES" sz="5600" dirty="0" smtClean="0"/>
              <a:t>. Ac 7.312, </a:t>
            </a:r>
            <a:r>
              <a:rPr lang="es-ES" sz="5600" b="1" dirty="0" smtClean="0"/>
              <a:t>en ciudades que existen dos Juzgados de Paz Departamentales</a:t>
            </a:r>
            <a:r>
              <a:rPr lang="es-ES" sz="5600" dirty="0" smtClean="0"/>
              <a:t>, conocen: a) Sin Juez de Paz  Adscripto: </a:t>
            </a:r>
            <a:r>
              <a:rPr lang="es-ES" sz="5600" b="1" dirty="0" smtClean="0"/>
              <a:t>1er Turno: del 1 al 12; y 2º Turno del 13 a fin de mes</a:t>
            </a:r>
            <a:r>
              <a:rPr lang="es-ES" sz="5600" dirty="0" smtClean="0"/>
              <a:t>. b)  Si cuentan con Juez de Paz Adscripto para el Registro de Estado Civil, son aproximadamente </a:t>
            </a:r>
            <a:r>
              <a:rPr lang="es-ES" sz="5600" b="1" dirty="0" smtClean="0"/>
              <a:t>quincenales.</a:t>
            </a:r>
          </a:p>
          <a:p>
            <a:pPr marL="1371600" lvl="3" indent="0" algn="just">
              <a:buNone/>
            </a:pPr>
            <a:r>
              <a:rPr lang="es-ES" sz="5600" dirty="0" smtClean="0"/>
              <a:t>Por Ac 7.366 ( para Maldonado y Paysandú ) y Ac. 7.418  (para Salto), en tanto cada una de estas ciudades tiene </a:t>
            </a:r>
            <a:r>
              <a:rPr lang="es-ES" sz="5600" b="1" dirty="0" smtClean="0"/>
              <a:t>tres Juzgados de Paz Departamentales</a:t>
            </a:r>
            <a:r>
              <a:rPr lang="es-ES" sz="5600" dirty="0" smtClean="0"/>
              <a:t>, los turnos son aproximadamente </a:t>
            </a:r>
            <a:r>
              <a:rPr lang="es-ES" sz="5600" b="1" dirty="0" smtClean="0"/>
              <a:t>decenales</a:t>
            </a:r>
            <a:r>
              <a:rPr lang="es-ES" sz="5600" dirty="0" smtClean="0"/>
              <a:t>.</a:t>
            </a:r>
          </a:p>
          <a:p>
            <a:pPr lvl="3" algn="just">
              <a:buFont typeface="Wingdings" panose="05000000000000000000" pitchFamily="2" charset="2"/>
              <a:buChar char="q"/>
            </a:pPr>
            <a:r>
              <a:rPr lang="es-ES" sz="5600" b="1" dirty="0" smtClean="0"/>
              <a:t> CRITERIO </a:t>
            </a:r>
            <a:r>
              <a:rPr lang="es-ES" sz="5600" b="1" dirty="0"/>
              <a:t>SUBJETIVO O </a:t>
            </a:r>
            <a:r>
              <a:rPr lang="es-ES" sz="5600" b="1" dirty="0" smtClean="0"/>
              <a:t>FUNCIONAL</a:t>
            </a:r>
          </a:p>
          <a:p>
            <a:pPr marL="1371600" lvl="3" indent="0" algn="just">
              <a:buNone/>
            </a:pPr>
            <a:r>
              <a:rPr lang="es-ES" sz="5600" dirty="0" smtClean="0"/>
              <a:t>Este criterio se aplica según el grado en que el Tribunal actúa</a:t>
            </a:r>
            <a:r>
              <a:rPr lang="es-ES" sz="5600" b="1" dirty="0" smtClean="0"/>
              <a:t>: en primera instancia </a:t>
            </a:r>
          </a:p>
          <a:p>
            <a:pPr marL="1371600" lvl="3" indent="0" algn="just">
              <a:buNone/>
            </a:pPr>
            <a:r>
              <a:rPr lang="es-ES" sz="5600" b="1" dirty="0" smtClean="0"/>
              <a:t>                                                                                                                           en segunda instancia </a:t>
            </a:r>
            <a:endParaRPr lang="es-ES" sz="5600" b="1" dirty="0"/>
          </a:p>
          <a:p>
            <a:pPr marL="1371600" lvl="3" indent="0" algn="just">
              <a:buNone/>
            </a:pPr>
            <a:endParaRPr lang="es-ES" sz="4800" dirty="0" smtClean="0"/>
          </a:p>
          <a:p>
            <a:pPr marL="1371600" lvl="3" indent="0" algn="just">
              <a:buNone/>
            </a:pPr>
            <a:endParaRPr lang="es-ES" sz="4800" b="1" dirty="0"/>
          </a:p>
          <a:p>
            <a:pPr marL="1371600" lvl="3" indent="0" algn="just">
              <a:buNone/>
            </a:pPr>
            <a:endParaRPr lang="es-ES" sz="1400" b="1" dirty="0" smtClean="0"/>
          </a:p>
          <a:p>
            <a:pPr lvl="3" algn="just">
              <a:buFont typeface="Wingdings" panose="05000000000000000000" pitchFamily="2" charset="2"/>
              <a:buChar char="q"/>
            </a:pPr>
            <a:endParaRPr lang="es-ES" sz="1400" b="1" dirty="0"/>
          </a:p>
          <a:p>
            <a:pPr lvl="3" algn="just">
              <a:buFont typeface="Wingdings" panose="05000000000000000000" pitchFamily="2" charset="2"/>
              <a:buChar char="q"/>
            </a:pPr>
            <a:endParaRPr lang="es-ES" sz="1400" b="1" dirty="0" smtClean="0">
              <a:solidFill>
                <a:schemeClr val="tx1"/>
              </a:solidFill>
            </a:endParaRPr>
          </a:p>
          <a:p>
            <a:pPr marL="1371600" lvl="3" indent="0" algn="just">
              <a:buNone/>
            </a:pPr>
            <a:r>
              <a:rPr lang="es-ES" sz="1400" b="1" dirty="0"/>
              <a:t> </a:t>
            </a:r>
            <a:r>
              <a:rPr lang="es-ES" sz="1400" b="1" dirty="0" smtClean="0"/>
              <a:t>                                             </a:t>
            </a:r>
            <a:endParaRPr lang="es-ES" sz="11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257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2687</TotalTime>
  <Words>1019</Words>
  <Application>Microsoft Office PowerPoint</Application>
  <PresentationFormat>Personalizado</PresentationFormat>
  <Paragraphs>759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Parallax</vt:lpstr>
      <vt:lpstr>Jurisdicción  Competencia </vt:lpstr>
      <vt:lpstr>     Resumen de Temas</vt:lpstr>
      <vt:lpstr>Presentación de PowerPoint</vt:lpstr>
      <vt:lpstr>Presentación de PowerPoint</vt:lpstr>
      <vt:lpstr>MINISTERIO PUBLICO</vt:lpstr>
      <vt:lpstr>Presentación de PowerPoint</vt:lpstr>
      <vt:lpstr>Presentación de PowerPoint</vt:lpstr>
      <vt:lpstr>Presentación de PowerPoint</vt:lpstr>
      <vt:lpstr>Presentación de PowerPoint</vt:lpstr>
      <vt:lpstr>CASOS PRACTICOS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Disolución de la sociedad conyugal</dc:title>
  <dc:creator>mari chotola</dc:creator>
  <cp:lastModifiedBy>mathias1988</cp:lastModifiedBy>
  <cp:revision>216</cp:revision>
  <cp:lastPrinted>2021-03-02T00:24:27Z</cp:lastPrinted>
  <dcterms:created xsi:type="dcterms:W3CDTF">2018-06-19T21:02:08Z</dcterms:created>
  <dcterms:modified xsi:type="dcterms:W3CDTF">2021-03-02T00:48:46Z</dcterms:modified>
</cp:coreProperties>
</file>