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notesMasterIdLst>
    <p:notesMasterId r:id="rId40"/>
  </p:notesMasterIdLst>
  <p:sldIdLst>
    <p:sldId id="256" r:id="rId3"/>
    <p:sldId id="260" r:id="rId4"/>
    <p:sldId id="298" r:id="rId5"/>
    <p:sldId id="290" r:id="rId6"/>
    <p:sldId id="261" r:id="rId7"/>
    <p:sldId id="262" r:id="rId8"/>
    <p:sldId id="307" r:id="rId9"/>
    <p:sldId id="297" r:id="rId10"/>
    <p:sldId id="295" r:id="rId11"/>
    <p:sldId id="264" r:id="rId12"/>
    <p:sldId id="309" r:id="rId13"/>
    <p:sldId id="265" r:id="rId14"/>
    <p:sldId id="266" r:id="rId15"/>
    <p:sldId id="269" r:id="rId16"/>
    <p:sldId id="267" r:id="rId17"/>
    <p:sldId id="308" r:id="rId18"/>
    <p:sldId id="287" r:id="rId19"/>
    <p:sldId id="268" r:id="rId20"/>
    <p:sldId id="294" r:id="rId21"/>
    <p:sldId id="310" r:id="rId22"/>
    <p:sldId id="311" r:id="rId23"/>
    <p:sldId id="312" r:id="rId24"/>
    <p:sldId id="313" r:id="rId25"/>
    <p:sldId id="273" r:id="rId26"/>
    <p:sldId id="314" r:id="rId27"/>
    <p:sldId id="315" r:id="rId28"/>
    <p:sldId id="275" r:id="rId29"/>
    <p:sldId id="286" r:id="rId30"/>
    <p:sldId id="316" r:id="rId31"/>
    <p:sldId id="301" r:id="rId32"/>
    <p:sldId id="317" r:id="rId33"/>
    <p:sldId id="302" r:id="rId34"/>
    <p:sldId id="303" r:id="rId35"/>
    <p:sldId id="304" r:id="rId36"/>
    <p:sldId id="305" r:id="rId37"/>
    <p:sldId id="318" r:id="rId38"/>
    <p:sldId id="306" r:id="rId39"/>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53" autoAdjust="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8/10/2025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A43D9EA9-3A6A-4480-B4A0-DD2CF456BC85}" type="datetime1">
              <a:rPr lang="es-VE" smtClean="0"/>
              <a:t>8/10/2025</a:t>
            </a:fld>
            <a:endParaRPr lang="es-VE"/>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s-VE"/>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A24CD056-F091-4204-9A17-0B1631C67F85}" type="slidenum">
              <a:rPr lang="es-VE" smtClean="0"/>
              <a:t>‹Nº›</a:t>
            </a:fld>
            <a:endParaRPr lang="es-VE"/>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376635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41871B-9EDE-40DB-8AF8-69D4C6D1F1EA}"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4238333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482F503B-B857-43C2-843D-977E555EA148}" type="datetime1">
              <a:rPr lang="es-VE" smtClean="0"/>
              <a:t>8/10/2025</a:t>
            </a:fld>
            <a:endParaRPr lang="es-VE"/>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s-VE"/>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A24CD056-F091-4204-9A17-0B1631C67F85}" type="slidenum">
              <a:rPr lang="es-VE" smtClean="0"/>
              <a:t>‹Nº›</a:t>
            </a:fld>
            <a:endParaRPr lang="es-VE"/>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852748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8/10/2025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12703918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8/10/2025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8644150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24B091D-4663-423A-82BC-7B8243895D6F}" type="datetime1">
              <a:rPr lang="es-VE" smtClean="0"/>
              <a:t>8/10/2025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3461625266"/>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8/10/2025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1191773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1D11A6CF-3707-4DF6-90B3-3A14A63F3D9E}" type="datetime1">
              <a:rPr lang="es-VE" smtClean="0"/>
              <a:t>8/10/2025</a:t>
            </a:fld>
            <a:endParaRPr lang="es-VE"/>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s-VE"/>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A24CD056-F091-4204-9A17-0B1631C67F85}" type="slidenum">
              <a:rPr lang="es-VE" smtClean="0"/>
              <a:t>‹Nº›</a:t>
            </a:fld>
            <a:endParaRPr lang="es-VE"/>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80842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1C8B73F9-6020-4188-BAA9-D4812AD15707}" type="datetime1">
              <a:rPr lang="es-VE" smtClean="0"/>
              <a:t>8/10/2025</a:t>
            </a:fld>
            <a:endParaRPr lang="es-VE"/>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s-VE"/>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A24CD056-F091-4204-9A17-0B1631C67F85}" type="slidenum">
              <a:rPr lang="es-VE" smtClean="0"/>
              <a:t>‹Nº›</a:t>
            </a:fld>
            <a:endParaRPr lang="es-VE"/>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804789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EB72E34-7462-4E7F-B929-8F12823A140B}"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3543211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extLst>
      <p:ext uri="{BB962C8B-B14F-4D97-AF65-F5344CB8AC3E}">
        <p14:creationId xmlns:p14="http://schemas.microsoft.com/office/powerpoint/2010/main" val="1851010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8/10/2025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8/10/2025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8/10/2025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8/10/2025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8/10/2025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8/10/2025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8/10/2025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8/10/2025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E24B091D-4663-423A-82BC-7B8243895D6F}" type="datetime1">
              <a:rPr lang="es-VE" smtClean="0"/>
              <a:t>8/10/2025</a:t>
            </a:fld>
            <a:endParaRPr lang="es-VE"/>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s-VE"/>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A24CD056-F091-4204-9A17-0B1631C67F85}" type="slidenum">
              <a:rPr lang="es-VE" smtClean="0"/>
              <a:t>‹Nº›</a:t>
            </a:fld>
            <a:endParaRPr lang="es-VE"/>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067027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pos="6912">
          <p15:clr>
            <a:srgbClr val="F26B43"/>
          </p15:clr>
        </p15:guide>
        <p15:guide id="4294967295" pos="936">
          <p15:clr>
            <a:srgbClr val="F26B43"/>
          </p15:clr>
        </p15:guide>
        <p15:guide id="4294967295" pos="864">
          <p15:clr>
            <a:srgbClr val="F26B43"/>
          </p15:clr>
        </p15:guide>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5184">
          <p15:clr>
            <a:srgbClr val="F26B43"/>
          </p15:clr>
        </p15:guide>
        <p15:guide id="4294967295" pos="702">
          <p15:clr>
            <a:srgbClr val="F26B43"/>
          </p15:clr>
        </p15:guide>
        <p15:guide id="4294967295"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2132856"/>
            <a:ext cx="8062912" cy="1368152"/>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acciones, CONVENIO DE ACCIONISTAS, ESTATUTO DEL ACCIONISTA DE LA SA</a:t>
            </a:r>
            <a:r>
              <a:rPr lang="es-UY" sz="4800" b="1" dirty="0" smtClean="0">
                <a:solidFill>
                  <a:schemeClr val="tx1"/>
                </a:solidFill>
              </a:rPr>
              <a:t/>
            </a:r>
            <a:br>
              <a:rPr lang="es-UY" sz="4800" b="1" dirty="0" smtClean="0">
                <a:solidFill>
                  <a:schemeClr val="tx1"/>
                </a:solidFill>
              </a:rPr>
            </a:br>
            <a:endParaRPr lang="es-VE" sz="32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fontScale="92500" lnSpcReduction="10000"/>
          </a:bodyPr>
          <a:lstStyle/>
          <a:p>
            <a:endParaRPr lang="es-UY" dirty="0" smtClean="0"/>
          </a:p>
          <a:p>
            <a:endParaRPr lang="es-UY" dirty="0" smtClean="0"/>
          </a:p>
          <a:p>
            <a:endParaRPr lang="es-UY" dirty="0"/>
          </a:p>
          <a:p>
            <a:pPr algn="ctr"/>
            <a:r>
              <a:rPr lang="es-UY" sz="3400" dirty="0" smtClean="0"/>
              <a:t>Derecho Comercial 1</a:t>
            </a:r>
          </a:p>
          <a:p>
            <a:pPr algn="ctr"/>
            <a:endParaRPr lang="es-UY" sz="3400" dirty="0" smtClean="0"/>
          </a:p>
          <a:p>
            <a:pPr algn="ctr"/>
            <a:r>
              <a:rPr lang="es-UY" sz="3400" dirty="0" smtClean="0"/>
              <a:t>Virginia Machado Martinez</a:t>
            </a:r>
          </a:p>
          <a:p>
            <a:pPr algn="ctr"/>
            <a:endParaRPr lang="es-UY" sz="3400" dirty="0" smtClean="0"/>
          </a:p>
          <a:p>
            <a:pPr algn="ctr"/>
            <a:endParaRPr lang="es-UY" sz="3400" dirty="0" smtClean="0"/>
          </a:p>
        </p:txBody>
      </p:sp>
    </p:spTree>
    <p:extLst>
      <p:ext uri="{BB962C8B-B14F-4D97-AF65-F5344CB8AC3E}">
        <p14:creationId xmlns:p14="http://schemas.microsoft.com/office/powerpoint/2010/main" val="3672979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548680"/>
            <a:ext cx="8229600" cy="5978136"/>
          </a:xfrm>
        </p:spPr>
        <p:txBody>
          <a:bodyPr>
            <a:normAutofit fontScale="70000" lnSpcReduction="20000"/>
          </a:bodyPr>
          <a:lstStyle/>
          <a:p>
            <a:pPr marL="64008" indent="0" algn="ctr">
              <a:buNone/>
            </a:pPr>
            <a:r>
              <a:rPr lang="es-UY" sz="4000" b="1" dirty="0" smtClean="0"/>
              <a:t>Características</a:t>
            </a:r>
            <a:endParaRPr lang="es-UY" sz="4000" b="1" dirty="0" smtClean="0"/>
          </a:p>
          <a:p>
            <a:pPr marL="64008" indent="0" algn="ctr">
              <a:buNone/>
            </a:pPr>
            <a:endParaRPr lang="es-UY" dirty="0" smtClean="0"/>
          </a:p>
          <a:p>
            <a:pPr marL="406908" indent="-342900" algn="just">
              <a:buFont typeface="Wingdings" panose="05000000000000000000" pitchFamily="2" charset="2"/>
              <a:buChar char="Ø"/>
            </a:pPr>
            <a:r>
              <a:rPr lang="es-UY" sz="3100" dirty="0"/>
              <a:t>I</a:t>
            </a:r>
            <a:r>
              <a:rPr lang="es-UY" sz="3100" dirty="0" smtClean="0"/>
              <a:t>ndivisibilidad (art. 296).</a:t>
            </a:r>
          </a:p>
          <a:p>
            <a:pPr marL="406908" indent="-342900" algn="just">
              <a:buFont typeface="Wingdings" panose="05000000000000000000" pitchFamily="2" charset="2"/>
              <a:buChar char="Ø"/>
            </a:pPr>
            <a:endParaRPr lang="es-UY" sz="3100" dirty="0" smtClean="0"/>
          </a:p>
          <a:p>
            <a:pPr marL="406908" indent="-342900" algn="just">
              <a:buFont typeface="Wingdings" panose="05000000000000000000" pitchFamily="2" charset="2"/>
              <a:buChar char="Ø"/>
            </a:pPr>
            <a:r>
              <a:rPr lang="es-UY" sz="3100" dirty="0" smtClean="0"/>
              <a:t>Valor de la acción: </a:t>
            </a:r>
          </a:p>
          <a:p>
            <a:pPr marL="681228" lvl="1" indent="-342900" algn="just">
              <a:buFont typeface="Wingdings" panose="05000000000000000000" pitchFamily="2" charset="2"/>
              <a:buChar char="Ø"/>
            </a:pPr>
            <a:r>
              <a:rPr lang="es-UY" sz="3100" dirty="0" smtClean="0"/>
              <a:t>art. 296, las acciones serán de igual valor nominal, si una acción carece de valor nominal, será nula.</a:t>
            </a:r>
          </a:p>
          <a:p>
            <a:pPr marL="681228" lvl="1" indent="-342900" algn="just">
              <a:buFont typeface="Wingdings" panose="05000000000000000000" pitchFamily="2" charset="2"/>
              <a:buChar char="Ø"/>
            </a:pPr>
            <a:r>
              <a:rPr lang="es-UY" sz="3100" dirty="0" smtClean="0"/>
              <a:t>este valor se fija en el estatuto al momento de constituirse la sociedad y no tiene relación con el valor real de las acciones (valor de mercado) ni con el crédito que tenga el accionista cuando ésta se liquide, porque ello dependerá del patrimonio y no del capital.</a:t>
            </a:r>
          </a:p>
          <a:p>
            <a:pPr marL="681228" lvl="1" indent="-342900" algn="just">
              <a:buFont typeface="Wingdings" panose="05000000000000000000" pitchFamily="2" charset="2"/>
              <a:buChar char="Ø"/>
            </a:pPr>
            <a:endParaRPr lang="es-UY" sz="3100" dirty="0" smtClean="0"/>
          </a:p>
          <a:p>
            <a:pPr marL="406908" indent="-342900" algn="just">
              <a:buFont typeface="Wingdings" panose="05000000000000000000" pitchFamily="2" charset="2"/>
              <a:buChar char="Ø"/>
            </a:pPr>
            <a:r>
              <a:rPr lang="es-UY" sz="3100" dirty="0" smtClean="0"/>
              <a:t>Transmisibilidad: (</a:t>
            </a:r>
            <a:r>
              <a:rPr lang="es-UY" sz="3100" dirty="0"/>
              <a:t>art. 305) el principio es que su </a:t>
            </a:r>
            <a:r>
              <a:rPr lang="es-UY" sz="3100" dirty="0" smtClean="0"/>
              <a:t>trasmisión es libre. El </a:t>
            </a:r>
            <a:r>
              <a:rPr lang="es-UY" sz="3100" dirty="0"/>
              <a:t>estatuto podrá restringir la transmisibilidad de </a:t>
            </a:r>
            <a:r>
              <a:rPr lang="es-UY" sz="3100" dirty="0" smtClean="0"/>
              <a:t>acciones nominativas </a:t>
            </a:r>
            <a:r>
              <a:rPr lang="es-UY" sz="3100" dirty="0"/>
              <a:t>o escriturales, pero no prohibirla. Ver pacto </a:t>
            </a:r>
            <a:r>
              <a:rPr lang="es-UY" sz="3100" dirty="0" smtClean="0"/>
              <a:t>de sindicación </a:t>
            </a:r>
            <a:r>
              <a:rPr lang="es-UY" sz="3100" dirty="0"/>
              <a:t>de acciones</a:t>
            </a:r>
            <a:r>
              <a:rPr lang="es-UY" sz="3100" dirty="0" smtClean="0"/>
              <a:t>.</a:t>
            </a:r>
          </a:p>
          <a:p>
            <a:pPr marL="406908" indent="-342900" algn="just">
              <a:buFont typeface="Wingdings" panose="05000000000000000000" pitchFamily="2" charset="2"/>
              <a:buChar char="Ø"/>
            </a:pPr>
            <a:endParaRPr lang="es-UY" sz="3100" dirty="0" smtClean="0"/>
          </a:p>
          <a:p>
            <a:pPr marL="406908" indent="-342900" algn="just">
              <a:buFont typeface="Wingdings" panose="05000000000000000000" pitchFamily="2" charset="2"/>
              <a:buChar char="Ø"/>
            </a:pPr>
            <a:r>
              <a:rPr lang="es-UY" sz="3100" dirty="0" smtClean="0"/>
              <a:t>Moneda nacional: art</a:t>
            </a:r>
            <a:r>
              <a:rPr lang="es-UY" sz="3100" dirty="0"/>
              <a:t>. </a:t>
            </a:r>
            <a:r>
              <a:rPr lang="es-UY" sz="3100" dirty="0" smtClean="0"/>
              <a:t>297.</a:t>
            </a:r>
            <a:endParaRPr lang="es-UY" sz="3100" dirty="0"/>
          </a:p>
          <a:p>
            <a:pPr marL="64008" indent="0" algn="just">
              <a:buNone/>
            </a:pPr>
            <a:endParaRPr lang="es-UY" sz="2400" dirty="0"/>
          </a:p>
        </p:txBody>
      </p:sp>
    </p:spTree>
    <p:extLst>
      <p:ext uri="{BB962C8B-B14F-4D97-AF65-F5344CB8AC3E}">
        <p14:creationId xmlns:p14="http://schemas.microsoft.com/office/powerpoint/2010/main" val="1016086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51439"/>
            <a:ext cx="8229600" cy="6194160"/>
          </a:xfrm>
        </p:spPr>
        <p:txBody>
          <a:bodyPr>
            <a:normAutofit/>
          </a:bodyPr>
          <a:lstStyle/>
          <a:p>
            <a:pPr marL="64008" indent="0" algn="ctr">
              <a:buNone/>
            </a:pPr>
            <a:r>
              <a:rPr lang="es-UY" sz="2800" b="1" dirty="0" smtClean="0"/>
              <a:t>Clasificación </a:t>
            </a:r>
            <a:r>
              <a:rPr lang="es-UY" sz="2800" b="1" dirty="0" smtClean="0"/>
              <a:t>de acciones</a:t>
            </a:r>
          </a:p>
          <a:p>
            <a:pPr marL="64008" indent="0" algn="ctr">
              <a:buNone/>
            </a:pPr>
            <a:endParaRPr lang="es-UY" dirty="0" smtClean="0"/>
          </a:p>
          <a:p>
            <a:pPr marL="64008" indent="0" algn="just">
              <a:buNone/>
            </a:pPr>
            <a:r>
              <a:rPr lang="es-UY" b="1" dirty="0" smtClean="0"/>
              <a:t>(I)	Según la forma de representación:</a:t>
            </a:r>
          </a:p>
          <a:p>
            <a:pPr marL="338328" lvl="1" indent="0" algn="just">
              <a:buNone/>
            </a:pPr>
            <a:r>
              <a:rPr lang="es-UY" b="1" dirty="0" smtClean="0"/>
              <a:t>	(a) Títulos valores:</a:t>
            </a:r>
            <a:r>
              <a:rPr lang="es-UY" dirty="0" smtClean="0"/>
              <a:t> Cuando las acciones se representan en 	títulos negociables se materializan en un documento, al cual 	en lo pertinente se le aplican las normas de los TV (art. 316). </a:t>
            </a:r>
          </a:p>
          <a:p>
            <a:pPr marL="795528" lvl="1" indent="-457200" algn="just">
              <a:buFont typeface="Wingdings" panose="05000000000000000000" pitchFamily="2" charset="2"/>
              <a:buChar char="Ø"/>
            </a:pPr>
            <a:endParaRPr lang="es-UY" dirty="0" smtClean="0"/>
          </a:p>
          <a:p>
            <a:pPr marL="338328" lvl="1" indent="0" algn="just">
              <a:buNone/>
            </a:pPr>
            <a:r>
              <a:rPr lang="es-UY" b="1" dirty="0" smtClean="0"/>
              <a:t>	(b) Acciones Escriturales:</a:t>
            </a:r>
            <a:r>
              <a:rPr lang="es-UY" dirty="0" smtClean="0"/>
              <a:t> Las acciones que no se 	materializan en un documentos son las denominadas 	escriturales, responden al fenómeno de la desincorporación de 	acciones, sustituyendo el documento por anotaciones 	contables en archivos informáticos </a:t>
            </a:r>
            <a:r>
              <a:rPr lang="es-UY" dirty="0"/>
              <a:t> </a:t>
            </a:r>
            <a:r>
              <a:rPr lang="es-UY" dirty="0" smtClean="0"/>
              <a:t>que lleva la SA. La SA 	debe anotar las acciones en el Libro de Acciones Escriturales a 	nombre de su titular.</a:t>
            </a:r>
          </a:p>
          <a:p>
            <a:pPr marL="521208" indent="-457200" algn="just">
              <a:buFont typeface="Wingdings" panose="05000000000000000000" pitchFamily="2" charset="2"/>
              <a:buChar char="Ø"/>
            </a:pPr>
            <a:endParaRPr lang="es-UY" sz="3200" b="1" dirty="0"/>
          </a:p>
          <a:p>
            <a:pPr marL="64008" indent="0" algn="just">
              <a:buNone/>
            </a:pPr>
            <a:endParaRPr lang="es-UY" sz="2400" dirty="0"/>
          </a:p>
        </p:txBody>
      </p:sp>
    </p:spTree>
    <p:extLst>
      <p:ext uri="{BB962C8B-B14F-4D97-AF65-F5344CB8AC3E}">
        <p14:creationId xmlns:p14="http://schemas.microsoft.com/office/powerpoint/2010/main" val="3430902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548680"/>
            <a:ext cx="8229600" cy="6122152"/>
          </a:xfrm>
        </p:spPr>
        <p:txBody>
          <a:bodyPr>
            <a:normAutofit fontScale="92500" lnSpcReduction="10000"/>
          </a:bodyPr>
          <a:lstStyle/>
          <a:p>
            <a:pPr marL="0" indent="0" algn="ctr">
              <a:buNone/>
            </a:pPr>
            <a:r>
              <a:rPr lang="es-UY" sz="2800" b="1" dirty="0" smtClean="0"/>
              <a:t>Cont. Clasificación </a:t>
            </a:r>
            <a:r>
              <a:rPr lang="es-UY" sz="2800" b="1" dirty="0"/>
              <a:t>de acciones</a:t>
            </a:r>
          </a:p>
          <a:p>
            <a:pPr marL="0" indent="0" algn="just">
              <a:buNone/>
            </a:pPr>
            <a:endParaRPr lang="es-UY" dirty="0"/>
          </a:p>
          <a:p>
            <a:pPr marL="0" indent="0" algn="just">
              <a:buNone/>
            </a:pPr>
            <a:r>
              <a:rPr lang="es-UY" b="1" dirty="0" smtClean="0"/>
              <a:t>(II)	Según su forma de circulación:</a:t>
            </a:r>
          </a:p>
          <a:p>
            <a:pPr marL="274320" lvl="1" indent="0" algn="just">
              <a:buNone/>
            </a:pPr>
            <a:r>
              <a:rPr lang="es-UY" b="1" dirty="0" smtClean="0"/>
              <a:t>(a) Al portador</a:t>
            </a:r>
            <a:r>
              <a:rPr lang="es-UY" dirty="0" smtClean="0"/>
              <a:t>: son acciones representadas en títulos negociables  en los que no se identifica el nombre del titular, se 	transmiten por la simple entrega.</a:t>
            </a:r>
          </a:p>
          <a:p>
            <a:pPr lvl="1" algn="just">
              <a:buFont typeface="Wingdings" panose="05000000000000000000" pitchFamily="2" charset="2"/>
              <a:buChar char="Ø"/>
            </a:pPr>
            <a:endParaRPr lang="es-UY" dirty="0"/>
          </a:p>
          <a:p>
            <a:pPr lvl="1" algn="just">
              <a:buFont typeface="Wingdings" panose="05000000000000000000" pitchFamily="2" charset="2"/>
              <a:buChar char="Ø"/>
            </a:pPr>
            <a:r>
              <a:rPr lang="es-UY" dirty="0" smtClean="0"/>
              <a:t>Las leyes 18.930 y 19.288 disponen que las participaciones al portador de SA residentes o no (estas últimas, cuando cumplan determinados requisitos, art. 2 ley 18.930), deben registrarse en el Banco Central del Uruguay (BCU). </a:t>
            </a:r>
          </a:p>
          <a:p>
            <a:pPr lvl="1" algn="just">
              <a:buFont typeface="Wingdings" panose="05000000000000000000" pitchFamily="2" charset="2"/>
              <a:buChar char="Ø"/>
            </a:pPr>
            <a:endParaRPr lang="es-UY" dirty="0" smtClean="0"/>
          </a:p>
          <a:p>
            <a:pPr lvl="1" algn="just">
              <a:buFont typeface="Wingdings" panose="05000000000000000000" pitchFamily="2" charset="2"/>
              <a:buChar char="Ø"/>
            </a:pPr>
            <a:r>
              <a:rPr lang="es-UY" dirty="0" smtClean="0"/>
              <a:t>La registración de titulares de participaciones al portador se realiza a través de dos declaraciones juradas (formularios A y B). El formulario A es el que completa el accionistas con sus datos (y el de su participación en la SA) y envía a la sociedad. El formulario B, lo completa el representante de la SA (informa el capital integrado de la SA, el patrimonio a valores nominales, la participación de cada uno de los accionistas) y lo envía al BCU.</a:t>
            </a:r>
          </a:p>
          <a:p>
            <a:pPr lvl="1" algn="just">
              <a:buFont typeface="Wingdings" panose="05000000000000000000" pitchFamily="2" charset="2"/>
              <a:buChar char="Ø"/>
            </a:pPr>
            <a:endParaRPr lang="es-UY" dirty="0" smtClean="0"/>
          </a:p>
        </p:txBody>
      </p:sp>
    </p:spTree>
    <p:extLst>
      <p:ext uri="{BB962C8B-B14F-4D97-AF65-F5344CB8AC3E}">
        <p14:creationId xmlns:p14="http://schemas.microsoft.com/office/powerpoint/2010/main" val="3893512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548680"/>
            <a:ext cx="8085584" cy="6453336"/>
          </a:xfrm>
        </p:spPr>
        <p:txBody>
          <a:bodyPr>
            <a:normAutofit fontScale="25000" lnSpcReduction="20000"/>
          </a:bodyPr>
          <a:lstStyle/>
          <a:p>
            <a:pPr marL="0" indent="0" algn="ctr">
              <a:buNone/>
            </a:pPr>
            <a:r>
              <a:rPr lang="es-UY" sz="10400" b="1" dirty="0" smtClean="0"/>
              <a:t>Cont. Clasificación de acciones</a:t>
            </a:r>
          </a:p>
          <a:p>
            <a:pPr marL="0" indent="0" algn="just">
              <a:buNone/>
            </a:pPr>
            <a:endParaRPr lang="es-UY" sz="8000" dirty="0" smtClean="0"/>
          </a:p>
          <a:p>
            <a:pPr lvl="1" algn="just">
              <a:buFont typeface="Wingdings" panose="05000000000000000000" pitchFamily="2" charset="2"/>
              <a:buChar char="Ø"/>
            </a:pPr>
            <a:r>
              <a:rPr lang="es-VE" sz="8000" dirty="0" smtClean="0"/>
              <a:t>La </a:t>
            </a:r>
            <a:r>
              <a:rPr lang="es-VE" sz="8000" dirty="0" smtClean="0"/>
              <a:t>ley estableció plazos para el cumplimiento de la comunicación. En caso de que la SA incumpla con el envío del formulario, lo podría hacer directamente el accionista.</a:t>
            </a:r>
          </a:p>
          <a:p>
            <a:pPr lvl="1" algn="just">
              <a:buFont typeface="Wingdings" panose="05000000000000000000" pitchFamily="2" charset="2"/>
              <a:buChar char="Ø"/>
            </a:pPr>
            <a:endParaRPr lang="es-ES" sz="8000" dirty="0" smtClean="0"/>
          </a:p>
          <a:p>
            <a:pPr lvl="1" algn="just">
              <a:buFont typeface="Wingdings" panose="05000000000000000000" pitchFamily="2" charset="2"/>
              <a:buChar char="Ø"/>
            </a:pPr>
            <a:r>
              <a:rPr lang="es-ES" sz="8000" dirty="0" smtClean="0"/>
              <a:t>La AIN controla el cumplimiento de las comunicaciones, es asimismo la encargada de aplicar las sanciones previstas por la ley.</a:t>
            </a:r>
          </a:p>
          <a:p>
            <a:pPr lvl="1" algn="just">
              <a:buFont typeface="Wingdings" panose="05000000000000000000" pitchFamily="2" charset="2"/>
              <a:buChar char="Ø"/>
            </a:pPr>
            <a:endParaRPr lang="es-ES" sz="8000" dirty="0" smtClean="0"/>
          </a:p>
          <a:p>
            <a:pPr lvl="1" algn="just">
              <a:buFont typeface="Wingdings" panose="05000000000000000000" pitchFamily="2" charset="2"/>
              <a:buChar char="Ø"/>
            </a:pPr>
            <a:r>
              <a:rPr lang="es-ES" sz="8000" dirty="0" smtClean="0"/>
              <a:t>La información recibida por el BCU se encuentra amparada por el secreto con excepciones expresamente previstas (DGI, U</a:t>
            </a:r>
            <a:r>
              <a:rPr lang="es-VE" sz="8000" dirty="0" err="1" smtClean="0"/>
              <a:t>nidad</a:t>
            </a:r>
            <a:r>
              <a:rPr lang="es-VE" sz="8000" dirty="0" smtClean="0"/>
              <a:t> de Información y Análisis Financiero del BCU, Justicia penal o justicia con competencia en relación a obligaciones alimentarias y Junta de Transparencia y Ética Pública).</a:t>
            </a:r>
          </a:p>
          <a:p>
            <a:pPr lvl="1" algn="just">
              <a:buFont typeface="Wingdings" panose="05000000000000000000" pitchFamily="2" charset="2"/>
              <a:buChar char="Ø"/>
            </a:pPr>
            <a:endParaRPr lang="es-ES" sz="8000" dirty="0" smtClean="0"/>
          </a:p>
          <a:p>
            <a:pPr lvl="1" algn="just">
              <a:buFont typeface="Wingdings" panose="05000000000000000000" pitchFamily="2" charset="2"/>
              <a:buChar char="Ø"/>
            </a:pPr>
            <a:r>
              <a:rPr lang="es-ES" sz="8000" dirty="0" smtClean="0"/>
              <a:t>Las modificaciones en los datos de los titulares, de las participaciones o el cambio de titular de la acciones deberá comunicarse al BCU. El titular tendrá un plazo de 15 días desde producida la modificación para enviar el formulario A y a partir de ese plazo, la SA tendrá 30 días para realizar la comunicación (Decreto 257/012). </a:t>
            </a:r>
          </a:p>
          <a:p>
            <a:pPr lvl="1" algn="just">
              <a:buFont typeface="Wingdings" panose="05000000000000000000" pitchFamily="2" charset="2"/>
              <a:buChar char="Ø"/>
            </a:pPr>
            <a:endParaRPr lang="es-VE" sz="8000" dirty="0" smtClean="0"/>
          </a:p>
          <a:p>
            <a:pPr lvl="1" algn="just">
              <a:buFont typeface="Wingdings" panose="05000000000000000000" pitchFamily="2" charset="2"/>
              <a:buChar char="Ø"/>
            </a:pPr>
            <a:endParaRPr lang="es-ES" dirty="0"/>
          </a:p>
          <a:p>
            <a:pPr lvl="1" algn="just">
              <a:buFont typeface="Wingdings" panose="05000000000000000000" pitchFamily="2" charset="2"/>
              <a:buChar char="Ø"/>
            </a:pPr>
            <a:endParaRPr lang="es-VE" dirty="0"/>
          </a:p>
        </p:txBody>
      </p:sp>
    </p:spTree>
    <p:extLst>
      <p:ext uri="{BB962C8B-B14F-4D97-AF65-F5344CB8AC3E}">
        <p14:creationId xmlns:p14="http://schemas.microsoft.com/office/powerpoint/2010/main" val="4226159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976664"/>
          </a:xfrm>
        </p:spPr>
        <p:txBody>
          <a:bodyPr>
            <a:noAutofit/>
          </a:bodyPr>
          <a:lstStyle/>
          <a:p>
            <a:pPr marL="0" indent="0" algn="ctr">
              <a:buNone/>
            </a:pPr>
            <a:r>
              <a:rPr lang="es-UY" sz="2600" b="1" dirty="0"/>
              <a:t>Cont. Clasificación de acciones</a:t>
            </a:r>
          </a:p>
          <a:p>
            <a:pPr lvl="1" algn="just">
              <a:buFont typeface="Wingdings" panose="05000000000000000000" pitchFamily="2" charset="2"/>
              <a:buChar char="Ø"/>
            </a:pPr>
            <a:endParaRPr lang="es-VE" dirty="0" smtClean="0"/>
          </a:p>
          <a:p>
            <a:pPr lvl="1" algn="just">
              <a:buFont typeface="Wingdings" panose="05000000000000000000" pitchFamily="2" charset="2"/>
              <a:buChar char="Ø"/>
            </a:pPr>
            <a:r>
              <a:rPr lang="es-VE" dirty="0" smtClean="0"/>
              <a:t>Se </a:t>
            </a:r>
            <a:r>
              <a:rPr lang="es-VE" dirty="0" smtClean="0"/>
              <a:t>prevén distintas sanciones para el incumplimiento de la obligación de comunicar:</a:t>
            </a:r>
          </a:p>
          <a:p>
            <a:pPr lvl="3" algn="just">
              <a:buFont typeface="Wingdings" panose="05000000000000000000" pitchFamily="2" charset="2"/>
              <a:buChar char="Ø"/>
            </a:pPr>
            <a:r>
              <a:rPr lang="es-VE" sz="1900" dirty="0" smtClean="0"/>
              <a:t>El titular de la participación no podrá ejercer sus derechos como accionista.</a:t>
            </a:r>
          </a:p>
          <a:p>
            <a:pPr lvl="3" algn="just">
              <a:buFont typeface="Wingdings" panose="05000000000000000000" pitchFamily="2" charset="2"/>
              <a:buChar char="Ø"/>
            </a:pPr>
            <a:r>
              <a:rPr lang="es-VE" sz="1900" dirty="0" smtClean="0"/>
              <a:t>La SA estará impedida de pagar dividendos, rescates, receso o resultado de la liquidación de la sociedad.</a:t>
            </a:r>
          </a:p>
          <a:p>
            <a:pPr lvl="3" algn="just">
              <a:buFont typeface="Wingdings" panose="05000000000000000000" pitchFamily="2" charset="2"/>
              <a:buChar char="Ø"/>
            </a:pPr>
            <a:r>
              <a:rPr lang="es-VE" sz="1900" dirty="0" smtClean="0"/>
              <a:t>El accionista será pasible de multa.</a:t>
            </a:r>
          </a:p>
          <a:p>
            <a:pPr lvl="3" algn="just">
              <a:buFont typeface="Wingdings" panose="05000000000000000000" pitchFamily="2" charset="2"/>
              <a:buChar char="Ø"/>
            </a:pPr>
            <a:r>
              <a:rPr lang="es-VE" sz="1900" dirty="0" smtClean="0"/>
              <a:t>La SA será pasible de multa.</a:t>
            </a:r>
          </a:p>
          <a:p>
            <a:pPr lvl="3" algn="just">
              <a:buFont typeface="Wingdings" panose="05000000000000000000" pitchFamily="2" charset="2"/>
              <a:buChar char="Ø"/>
            </a:pPr>
            <a:r>
              <a:rPr lang="es-VE" sz="1900" dirty="0" smtClean="0"/>
              <a:t>Los representantes serán sancionados por su participación personal en el incumplimiento.</a:t>
            </a:r>
          </a:p>
          <a:p>
            <a:pPr lvl="3" algn="just">
              <a:buFont typeface="Wingdings" panose="05000000000000000000" pitchFamily="2" charset="2"/>
              <a:buChar char="Ø"/>
            </a:pPr>
            <a:r>
              <a:rPr lang="es-VE" sz="1900" dirty="0" smtClean="0"/>
              <a:t>La SA no podrá inscribir ningún acto en el Registro de Comercio.</a:t>
            </a:r>
          </a:p>
          <a:p>
            <a:pPr lvl="3" algn="just">
              <a:buFont typeface="Wingdings" panose="05000000000000000000" pitchFamily="2" charset="2"/>
              <a:buChar char="Ø"/>
            </a:pPr>
            <a:r>
              <a:rPr lang="es-ES" sz="1900" dirty="0" smtClean="0"/>
              <a:t>El adquirente de la acción es solidariamente responsable con el enajenante.</a:t>
            </a:r>
            <a:endParaRPr lang="es-VE" sz="1900" dirty="0"/>
          </a:p>
          <a:p>
            <a:pPr lvl="1" algn="just">
              <a:buFont typeface="Wingdings" panose="05000000000000000000" pitchFamily="2" charset="2"/>
              <a:buChar char="Ø"/>
            </a:pPr>
            <a:r>
              <a:rPr lang="es-ES" dirty="0" smtClean="0"/>
              <a:t>La ley 19.288 dispuso que las SA que no hayan cumplido con la comunicación al 29 de enero de 2015, se disolverán de pleno derecho.</a:t>
            </a:r>
            <a:endParaRPr lang="es-VE" dirty="0"/>
          </a:p>
        </p:txBody>
      </p:sp>
    </p:spTree>
    <p:extLst>
      <p:ext uri="{BB962C8B-B14F-4D97-AF65-F5344CB8AC3E}">
        <p14:creationId xmlns:p14="http://schemas.microsoft.com/office/powerpoint/2010/main" val="42023486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6309320"/>
          </a:xfrm>
        </p:spPr>
        <p:txBody>
          <a:bodyPr>
            <a:normAutofit fontScale="25000" lnSpcReduction="20000"/>
          </a:bodyPr>
          <a:lstStyle/>
          <a:p>
            <a:pPr marL="0" indent="0" algn="ctr">
              <a:buNone/>
            </a:pPr>
            <a:r>
              <a:rPr lang="es-UY" sz="10400" b="1" dirty="0"/>
              <a:t>Cont. Clasificación de acciones</a:t>
            </a:r>
          </a:p>
          <a:p>
            <a:pPr marL="0" indent="0" algn="just">
              <a:buNone/>
            </a:pPr>
            <a:endParaRPr lang="es-UY" sz="8000" dirty="0"/>
          </a:p>
          <a:p>
            <a:pPr marL="1371600" indent="-1371600" algn="just">
              <a:buAutoNum type="romanUcParenBoth" startAt="2"/>
            </a:pPr>
            <a:r>
              <a:rPr lang="es-UY" sz="8800" b="1" dirty="0" smtClean="0"/>
              <a:t>Cont</a:t>
            </a:r>
            <a:r>
              <a:rPr lang="es-UY" sz="8800" b="1" dirty="0"/>
              <a:t>. Según su forma de circulación</a:t>
            </a:r>
            <a:r>
              <a:rPr lang="es-UY" sz="8800" b="1" dirty="0" smtClean="0"/>
              <a:t>:</a:t>
            </a:r>
          </a:p>
          <a:p>
            <a:pPr marL="1371600" indent="-1371600" algn="just">
              <a:buAutoNum type="romanUcParenBoth" startAt="2"/>
            </a:pPr>
            <a:endParaRPr lang="es-UY" sz="8800" b="1" dirty="0"/>
          </a:p>
          <a:p>
            <a:pPr marL="274320" lvl="1" indent="0" algn="just">
              <a:buNone/>
            </a:pPr>
            <a:r>
              <a:rPr lang="es-VE" sz="8800" b="1" dirty="0" smtClean="0"/>
              <a:t>(b) Acciones nominativas: </a:t>
            </a:r>
            <a:r>
              <a:rPr lang="es-VE" sz="8800" dirty="0" smtClean="0"/>
              <a:t>Son las acciones representadas en títulos negociables en las que se identifica el nombre del titular. </a:t>
            </a:r>
            <a:r>
              <a:rPr lang="es-ES" sz="8800" dirty="0"/>
              <a:t>Su transmisión depende de que las acciones nominativas sean endosables o no </a:t>
            </a:r>
            <a:r>
              <a:rPr lang="es-ES" sz="8800" dirty="0" smtClean="0"/>
              <a:t>endosables.</a:t>
            </a:r>
          </a:p>
          <a:p>
            <a:pPr lvl="3" algn="just">
              <a:buFont typeface="Wingdings" panose="05000000000000000000" pitchFamily="2" charset="2"/>
              <a:buChar char="Ø"/>
            </a:pPr>
            <a:r>
              <a:rPr lang="es-ES" sz="8000" dirty="0" smtClean="0"/>
              <a:t>Las </a:t>
            </a:r>
            <a:r>
              <a:rPr lang="es-ES" sz="8000" dirty="0"/>
              <a:t>acciones nominativas endosables se transmiten por una cadena ininterrumpida de endosos (indicado nombre del endosatario, clase de endoso, lugar, fecha y firma del endosante o su representante). Asimismo, la SA </a:t>
            </a:r>
            <a:r>
              <a:rPr lang="es-ES" sz="8000" dirty="0" smtClean="0"/>
              <a:t>llevará </a:t>
            </a:r>
            <a:r>
              <a:rPr lang="es-ES" sz="8000" dirty="0"/>
              <a:t>un Libro de Registro de Acciones Nominativas en el que deberá registrar el titular de las acciones y las transferencias </a:t>
            </a:r>
            <a:r>
              <a:rPr lang="es-ES" sz="8000" dirty="0" smtClean="0"/>
              <a:t>correspondientes (</a:t>
            </a:r>
            <a:r>
              <a:rPr lang="es-ES" sz="8000" i="1" dirty="0" smtClean="0"/>
              <a:t>transfer</a:t>
            </a:r>
            <a:r>
              <a:rPr lang="es-ES" sz="8000" dirty="0" smtClean="0"/>
              <a:t>).</a:t>
            </a:r>
            <a:endParaRPr lang="es-ES" sz="8000" dirty="0"/>
          </a:p>
          <a:p>
            <a:pPr lvl="3" algn="just">
              <a:buFont typeface="Wingdings" panose="05000000000000000000" pitchFamily="2" charset="2"/>
              <a:buChar char="Ø"/>
            </a:pPr>
            <a:r>
              <a:rPr lang="es-ES" sz="8000" dirty="0"/>
              <a:t>En el caso de que la acción nominativa sea no endosable, la transmisión se realizará únicamente por contrato de cesión de </a:t>
            </a:r>
            <a:r>
              <a:rPr lang="es-ES" sz="8000" dirty="0" smtClean="0"/>
              <a:t>títulos </a:t>
            </a:r>
            <a:r>
              <a:rPr lang="es-ES" sz="8000" dirty="0"/>
              <a:t>no </a:t>
            </a:r>
            <a:r>
              <a:rPr lang="es-ES" sz="8000" dirty="0" smtClean="0"/>
              <a:t>endosables </a:t>
            </a:r>
            <a:r>
              <a:rPr lang="es-ES" sz="8000" dirty="0"/>
              <a:t>y la comunicación a la SA para que realice el registro correspondiente</a:t>
            </a:r>
            <a:r>
              <a:rPr lang="es-ES" sz="8000" dirty="0" smtClean="0"/>
              <a:t>.</a:t>
            </a:r>
            <a:endParaRPr lang="es-UY" sz="8000" dirty="0" smtClean="0"/>
          </a:p>
        </p:txBody>
      </p:sp>
    </p:spTree>
    <p:extLst>
      <p:ext uri="{BB962C8B-B14F-4D97-AF65-F5344CB8AC3E}">
        <p14:creationId xmlns:p14="http://schemas.microsoft.com/office/powerpoint/2010/main" val="2031240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6309320"/>
          </a:xfrm>
        </p:spPr>
        <p:txBody>
          <a:bodyPr>
            <a:normAutofit/>
          </a:bodyPr>
          <a:lstStyle/>
          <a:p>
            <a:pPr marL="0" indent="0" algn="ctr">
              <a:buNone/>
            </a:pPr>
            <a:r>
              <a:rPr lang="es-UY" sz="3100" b="1" dirty="0"/>
              <a:t>Cont. Clasificación de </a:t>
            </a:r>
            <a:r>
              <a:rPr lang="es-UY" sz="3100" b="1" dirty="0" smtClean="0"/>
              <a:t>acciones</a:t>
            </a:r>
          </a:p>
          <a:p>
            <a:pPr marL="0" indent="0" algn="ctr">
              <a:buNone/>
            </a:pPr>
            <a:endParaRPr lang="es-UY" sz="3100" b="1" dirty="0"/>
          </a:p>
          <a:p>
            <a:pPr lvl="1" algn="just">
              <a:buFont typeface="Wingdings" panose="05000000000000000000" pitchFamily="2" charset="2"/>
              <a:buChar char="Ø"/>
            </a:pPr>
            <a:r>
              <a:rPr lang="es-ES" sz="2600" dirty="0" smtClean="0"/>
              <a:t>Registro </a:t>
            </a:r>
            <a:r>
              <a:rPr lang="es-ES" sz="2600" dirty="0" smtClean="0"/>
              <a:t>de beneficiario final en el BCU ley 19.484, es la</a:t>
            </a:r>
            <a:r>
              <a:rPr lang="es-VE" sz="2600" dirty="0" smtClean="0"/>
              <a:t> </a:t>
            </a:r>
            <a:r>
              <a:rPr lang="es-VE" sz="2600" dirty="0"/>
              <a:t>persona física, que directa o indirectamente, posea como </a:t>
            </a:r>
            <a:r>
              <a:rPr lang="es-VE" sz="2600" dirty="0" smtClean="0"/>
              <a:t>mínimo el </a:t>
            </a:r>
            <a:r>
              <a:rPr lang="es-VE" sz="2600" dirty="0"/>
              <a:t>15% del capital integrado, del porcentaje de los derechos de </a:t>
            </a:r>
            <a:r>
              <a:rPr lang="es-VE" sz="2600" dirty="0" smtClean="0"/>
              <a:t>voto o </a:t>
            </a:r>
            <a:r>
              <a:rPr lang="es-VE" sz="2600" dirty="0"/>
              <a:t>que por otros medios ejerza el control final de </a:t>
            </a:r>
            <a:r>
              <a:rPr lang="es-VE" sz="2600" dirty="0" smtClean="0"/>
              <a:t>la SA.</a:t>
            </a:r>
          </a:p>
          <a:p>
            <a:pPr lvl="1" algn="just">
              <a:buFont typeface="Wingdings" panose="05000000000000000000" pitchFamily="2" charset="2"/>
              <a:buChar char="Ø"/>
            </a:pPr>
            <a:endParaRPr lang="es-ES" sz="8000" dirty="0" smtClean="0"/>
          </a:p>
          <a:p>
            <a:pPr algn="just">
              <a:buFont typeface="Wingdings" panose="05000000000000000000" pitchFamily="2" charset="2"/>
              <a:buChar char="Ø"/>
            </a:pPr>
            <a:endParaRPr lang="es-UY" sz="3200" dirty="0"/>
          </a:p>
          <a:p>
            <a:pPr algn="just">
              <a:buFont typeface="Wingdings" panose="05000000000000000000" pitchFamily="2" charset="2"/>
              <a:buChar char="Ø"/>
            </a:pPr>
            <a:endParaRPr lang="es-UY" sz="3200" dirty="0" smtClean="0"/>
          </a:p>
          <a:p>
            <a:pPr algn="just">
              <a:buFont typeface="Wingdings" panose="05000000000000000000" pitchFamily="2" charset="2"/>
              <a:buChar char="Ø"/>
            </a:pPr>
            <a:endParaRPr lang="es-UY" sz="2400" dirty="0" smtClean="0"/>
          </a:p>
        </p:txBody>
      </p:sp>
    </p:spTree>
    <p:extLst>
      <p:ext uri="{BB962C8B-B14F-4D97-AF65-F5344CB8AC3E}">
        <p14:creationId xmlns:p14="http://schemas.microsoft.com/office/powerpoint/2010/main" val="793027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548680"/>
            <a:ext cx="8229600" cy="5616624"/>
          </a:xfrm>
        </p:spPr>
        <p:txBody>
          <a:bodyPr>
            <a:normAutofit/>
          </a:bodyPr>
          <a:lstStyle/>
          <a:p>
            <a:pPr marL="0" indent="0" algn="ctr">
              <a:buNone/>
            </a:pPr>
            <a:r>
              <a:rPr lang="es-UY" sz="2800" b="1" dirty="0"/>
              <a:t>Cont. Clasificación de acciones</a:t>
            </a:r>
          </a:p>
          <a:p>
            <a:pPr marL="0" indent="0" algn="just">
              <a:buNone/>
            </a:pPr>
            <a:endParaRPr lang="es-UY" sz="2800" dirty="0"/>
          </a:p>
          <a:p>
            <a:pPr marL="514350" indent="-514350" algn="just">
              <a:buAutoNum type="romanUcParenBoth" startAt="2"/>
            </a:pPr>
            <a:r>
              <a:rPr lang="es-UY" sz="2800" b="1" dirty="0" smtClean="0"/>
              <a:t>Cont</a:t>
            </a:r>
            <a:r>
              <a:rPr lang="es-UY" sz="2800" b="1" dirty="0"/>
              <a:t>. Según su forma de circulación</a:t>
            </a:r>
            <a:r>
              <a:rPr lang="es-UY" sz="2800" b="1" dirty="0" smtClean="0"/>
              <a:t>:</a:t>
            </a:r>
          </a:p>
          <a:p>
            <a:pPr marL="514350" indent="-514350" algn="just">
              <a:buAutoNum type="romanUcParenBoth" startAt="2"/>
            </a:pPr>
            <a:endParaRPr lang="es-UY" sz="2200" dirty="0"/>
          </a:p>
          <a:p>
            <a:pPr marL="274320" lvl="1" indent="0" algn="just">
              <a:buNone/>
            </a:pPr>
            <a:r>
              <a:rPr lang="es-VE" sz="2200" b="1" dirty="0" smtClean="0"/>
              <a:t>(c) </a:t>
            </a:r>
            <a:r>
              <a:rPr lang="es-VE" sz="2200" b="1" dirty="0"/>
              <a:t>Acciones </a:t>
            </a:r>
            <a:r>
              <a:rPr lang="es-VE" sz="2200" b="1" dirty="0" smtClean="0"/>
              <a:t>escriturales: </a:t>
            </a:r>
            <a:r>
              <a:rPr lang="es-VE" sz="2200" dirty="0"/>
              <a:t>Son las </a:t>
            </a:r>
            <a:r>
              <a:rPr lang="es-VE" sz="2200" dirty="0" smtClean="0"/>
              <a:t>acciones no </a:t>
            </a:r>
            <a:r>
              <a:rPr lang="es-VE" sz="2200" dirty="0"/>
              <a:t>representadas en títulos </a:t>
            </a:r>
            <a:r>
              <a:rPr lang="es-VE" sz="2200" dirty="0" smtClean="0"/>
              <a:t>negociables, surgen de asientos informáticos realizadas por la entidad emisora.</a:t>
            </a:r>
          </a:p>
          <a:p>
            <a:pPr lvl="1" algn="just">
              <a:buFont typeface="Wingdings" panose="05000000000000000000" pitchFamily="2" charset="2"/>
              <a:buChar char="Ø"/>
            </a:pPr>
            <a:r>
              <a:rPr lang="es-ES" sz="2200" dirty="0" smtClean="0"/>
              <a:t>El </a:t>
            </a:r>
            <a:r>
              <a:rPr lang="es-ES" sz="2200" dirty="0"/>
              <a:t>estatuto puede limitar la transmisión de estas acciones </a:t>
            </a:r>
            <a:r>
              <a:rPr lang="es-ES" sz="2200" dirty="0" smtClean="0"/>
              <a:t>y de las nominativas, siempre </a:t>
            </a:r>
            <a:r>
              <a:rPr lang="es-ES" sz="2200" dirty="0"/>
              <a:t>que no prohíba su transferencia.</a:t>
            </a:r>
          </a:p>
          <a:p>
            <a:pPr lvl="1" algn="just">
              <a:buFont typeface="Wingdings" panose="05000000000000000000" pitchFamily="2" charset="2"/>
              <a:buChar char="Ø"/>
            </a:pPr>
            <a:r>
              <a:rPr lang="es-ES" sz="2200" dirty="0" smtClean="0"/>
              <a:t>En </a:t>
            </a:r>
            <a:r>
              <a:rPr lang="es-ES" sz="2200" dirty="0" smtClean="0"/>
              <a:t>caso de transmisión la SA deberá registrarlo en el Libro de Registro de Acciones Escriturales.</a:t>
            </a:r>
            <a:endParaRPr lang="es-VE" sz="2200" dirty="0" smtClean="0"/>
          </a:p>
          <a:p>
            <a:pPr lvl="1" algn="just">
              <a:buFont typeface="Wingdings" panose="05000000000000000000" pitchFamily="2" charset="2"/>
              <a:buChar char="Ø"/>
            </a:pPr>
            <a:endParaRPr lang="es-VE" sz="8000" dirty="0"/>
          </a:p>
          <a:p>
            <a:pPr algn="just">
              <a:buFont typeface="Wingdings" panose="05000000000000000000" pitchFamily="2" charset="2"/>
              <a:buChar char="Ø"/>
            </a:pPr>
            <a:endParaRPr lang="es-UY" sz="3200" dirty="0"/>
          </a:p>
        </p:txBody>
      </p:sp>
    </p:spTree>
    <p:extLst>
      <p:ext uri="{BB962C8B-B14F-4D97-AF65-F5344CB8AC3E}">
        <p14:creationId xmlns:p14="http://schemas.microsoft.com/office/powerpoint/2010/main" val="31860635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9084"/>
            <a:ext cx="8229600" cy="6194160"/>
          </a:xfrm>
        </p:spPr>
        <p:txBody>
          <a:bodyPr>
            <a:normAutofit/>
          </a:bodyPr>
          <a:lstStyle/>
          <a:p>
            <a:pPr marL="0" indent="0" algn="ctr">
              <a:buNone/>
            </a:pPr>
            <a:r>
              <a:rPr lang="es-VE" sz="2600" b="1" dirty="0"/>
              <a:t> </a:t>
            </a:r>
            <a:endParaRPr lang="es-VE" sz="2600" b="1" dirty="0" smtClean="0"/>
          </a:p>
          <a:p>
            <a:pPr marL="0" indent="0" algn="ctr">
              <a:buNone/>
            </a:pPr>
            <a:r>
              <a:rPr lang="es-UY" sz="2600" b="1" dirty="0"/>
              <a:t>Cont. Clasificación de acciones</a:t>
            </a:r>
          </a:p>
          <a:p>
            <a:pPr marL="0" indent="0" algn="just">
              <a:buNone/>
            </a:pPr>
            <a:endParaRPr lang="es-UY" sz="2000" dirty="0"/>
          </a:p>
          <a:p>
            <a:pPr marL="0" indent="0" algn="just">
              <a:buNone/>
            </a:pPr>
            <a:r>
              <a:rPr lang="es-UY" sz="2000" b="1" dirty="0" smtClean="0"/>
              <a:t>(III) Según </a:t>
            </a:r>
            <a:r>
              <a:rPr lang="es-UY" sz="2000" b="1" dirty="0"/>
              <a:t>su forma </a:t>
            </a:r>
            <a:r>
              <a:rPr lang="es-UY" sz="2000" b="1" dirty="0" smtClean="0"/>
              <a:t>de valuación en relación a la alícuota de capital nominal:</a:t>
            </a:r>
          </a:p>
          <a:p>
            <a:pPr marL="274320" lvl="1" indent="0" algn="just">
              <a:buNone/>
            </a:pPr>
            <a:r>
              <a:rPr lang="es-UY" b="1" dirty="0" smtClean="0"/>
              <a:t>(a) Acciones a la par: </a:t>
            </a:r>
            <a:r>
              <a:rPr lang="es-UY" dirty="0" smtClean="0"/>
              <a:t>es cuando el valor de la acción es igual al valor nominal de la fracción de capital que representa.</a:t>
            </a:r>
          </a:p>
          <a:p>
            <a:pPr lvl="1" algn="just">
              <a:buFont typeface="Wingdings" panose="05000000000000000000" pitchFamily="2" charset="2"/>
              <a:buChar char="Ø"/>
            </a:pPr>
            <a:endParaRPr lang="es-UY" b="1" dirty="0"/>
          </a:p>
          <a:p>
            <a:pPr marL="274320" lvl="1" indent="0" algn="just">
              <a:buNone/>
            </a:pPr>
            <a:r>
              <a:rPr lang="es-UY" b="1" dirty="0" smtClean="0"/>
              <a:t>(b) Acciones bajo la par: </a:t>
            </a:r>
            <a:r>
              <a:rPr lang="es-UY" dirty="0" smtClean="0"/>
              <a:t>cuando el valor por el que se pagó la acción es menor a su valor nominal.</a:t>
            </a:r>
          </a:p>
          <a:p>
            <a:pPr lvl="1" algn="just">
              <a:buFont typeface="Wingdings" panose="05000000000000000000" pitchFamily="2" charset="2"/>
              <a:buChar char="Ø"/>
            </a:pPr>
            <a:endParaRPr lang="es-UY" b="1" dirty="0"/>
          </a:p>
          <a:p>
            <a:pPr marL="274320" lvl="1" indent="0" algn="just">
              <a:buNone/>
            </a:pPr>
            <a:r>
              <a:rPr lang="es-UY" b="1" dirty="0" smtClean="0"/>
              <a:t>(c) Acciones sobre la par: </a:t>
            </a:r>
            <a:r>
              <a:rPr lang="es-UY" dirty="0" smtClean="0"/>
              <a:t>cuando el valor por el que se pagó la acción es mayor a su valor nominal. El accionista paga un sobre precio que incrementa el patrimonio de la SA, acerca el aporte del nuevo accionista al valor real de la SA. El sobreprecio se denomina prima de emisión y será reputado ganancia o vertido a la reserva legal.</a:t>
            </a:r>
            <a:endParaRPr lang="es-UY" b="1" dirty="0"/>
          </a:p>
          <a:p>
            <a:pPr algn="just">
              <a:buFont typeface="Wingdings" panose="05000000000000000000" pitchFamily="2" charset="2"/>
              <a:buChar char="Ø"/>
            </a:pPr>
            <a:endParaRPr lang="es-UY" sz="2400" dirty="0"/>
          </a:p>
          <a:p>
            <a:pPr algn="just">
              <a:buFont typeface="Wingdings" panose="05000000000000000000" pitchFamily="2" charset="2"/>
              <a:buChar char="Ø"/>
            </a:pPr>
            <a:endParaRPr lang="es-VE" sz="2400" dirty="0"/>
          </a:p>
          <a:p>
            <a:pPr algn="just">
              <a:buFont typeface="Wingdings" panose="05000000000000000000" pitchFamily="2" charset="2"/>
              <a:buChar char="Ø"/>
            </a:pPr>
            <a:endParaRPr lang="es-VE" sz="2400" dirty="0"/>
          </a:p>
        </p:txBody>
      </p:sp>
    </p:spTree>
    <p:extLst>
      <p:ext uri="{BB962C8B-B14F-4D97-AF65-F5344CB8AC3E}">
        <p14:creationId xmlns:p14="http://schemas.microsoft.com/office/powerpoint/2010/main" val="22365809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291264" cy="6120680"/>
          </a:xfrm>
        </p:spPr>
        <p:txBody>
          <a:bodyPr>
            <a:normAutofit fontScale="92500" lnSpcReduction="20000"/>
          </a:bodyPr>
          <a:lstStyle/>
          <a:p>
            <a:pPr marL="0" indent="0" algn="ctr">
              <a:buNone/>
            </a:pPr>
            <a:r>
              <a:rPr lang="es-UY" sz="2800" b="1" dirty="0" smtClean="0"/>
              <a:t>Cont</a:t>
            </a:r>
            <a:r>
              <a:rPr lang="es-UY" sz="2800" b="1" dirty="0"/>
              <a:t>. Clasificación de acciones</a:t>
            </a:r>
          </a:p>
          <a:p>
            <a:pPr marL="0" indent="0" algn="just">
              <a:buNone/>
            </a:pPr>
            <a:endParaRPr lang="es-UY" sz="2200" dirty="0"/>
          </a:p>
          <a:p>
            <a:pPr marL="0" indent="0" algn="just">
              <a:buNone/>
            </a:pPr>
            <a:r>
              <a:rPr lang="es-UY" sz="2200" b="1" dirty="0"/>
              <a:t>(</a:t>
            </a:r>
            <a:r>
              <a:rPr lang="es-UY" sz="2200" b="1" dirty="0" smtClean="0"/>
              <a:t>IV) </a:t>
            </a:r>
            <a:r>
              <a:rPr lang="es-UY" sz="2200" b="1" dirty="0"/>
              <a:t>Según </a:t>
            </a:r>
            <a:r>
              <a:rPr lang="es-UY" sz="2200" b="1" dirty="0" smtClean="0"/>
              <a:t>los derechos que confieren a sus titulares</a:t>
            </a:r>
            <a:r>
              <a:rPr lang="es-UY" sz="2200" b="1" dirty="0" smtClean="0"/>
              <a:t>:</a:t>
            </a:r>
          </a:p>
          <a:p>
            <a:pPr marL="0" indent="0" algn="just">
              <a:buNone/>
            </a:pPr>
            <a:endParaRPr lang="es-UY" sz="2200" b="1" dirty="0"/>
          </a:p>
          <a:p>
            <a:pPr marL="274320" lvl="1" indent="0" algn="just">
              <a:buNone/>
            </a:pPr>
            <a:r>
              <a:rPr lang="es-UY" sz="2200" b="1" dirty="0" smtClean="0"/>
              <a:t>(</a:t>
            </a:r>
            <a:r>
              <a:rPr lang="es-UY" sz="2200" b="1" dirty="0"/>
              <a:t>a) Acciones </a:t>
            </a:r>
            <a:r>
              <a:rPr lang="es-UY" sz="2200" b="1" dirty="0" smtClean="0"/>
              <a:t>ordinarias: </a:t>
            </a:r>
            <a:r>
              <a:rPr lang="es-UY" sz="2200" dirty="0" smtClean="0"/>
              <a:t>son las acciones que confieren a sus titulares los derechos económicos y políticos ordinarios, previstos por </a:t>
            </a:r>
            <a:r>
              <a:rPr lang="es-UY" sz="2200" dirty="0" smtClean="0"/>
              <a:t>la </a:t>
            </a:r>
            <a:r>
              <a:rPr lang="es-UY" sz="2200" dirty="0" smtClean="0"/>
              <a:t>LSC.</a:t>
            </a:r>
            <a:endParaRPr lang="es-UY" sz="2200" dirty="0"/>
          </a:p>
          <a:p>
            <a:pPr lvl="1" algn="just">
              <a:buFont typeface="Wingdings" panose="05000000000000000000" pitchFamily="2" charset="2"/>
              <a:buChar char="Ø"/>
            </a:pPr>
            <a:endParaRPr lang="es-UY" sz="2200" b="1" dirty="0"/>
          </a:p>
          <a:p>
            <a:pPr marL="274320" lvl="1" indent="0" algn="just">
              <a:buNone/>
            </a:pPr>
            <a:r>
              <a:rPr lang="es-UY" sz="2200" b="1" dirty="0"/>
              <a:t>(b) Acciones </a:t>
            </a:r>
            <a:r>
              <a:rPr lang="es-UY" sz="2200" b="1" dirty="0" smtClean="0"/>
              <a:t>preferidas: </a:t>
            </a:r>
            <a:r>
              <a:rPr lang="es-UY" sz="2200" dirty="0" smtClean="0"/>
              <a:t>son las que confieren a sus titulares derechos que no poseen los demás accionistas. Según el art. 323 LSC las preferencias puede ser:</a:t>
            </a:r>
          </a:p>
          <a:p>
            <a:pPr lvl="2" algn="just">
              <a:buFont typeface="Wingdings" panose="05000000000000000000" pitchFamily="2" charset="2"/>
              <a:buChar char="Ø"/>
            </a:pPr>
            <a:r>
              <a:rPr lang="es-UY" dirty="0" smtClean="0"/>
              <a:t>La percepción de un dividendo fijo o un porcentaje de ganancias, siempre que se den las condiciones para distribuirlas.</a:t>
            </a:r>
          </a:p>
          <a:p>
            <a:pPr lvl="2" algn="just">
              <a:buFont typeface="Wingdings" panose="05000000000000000000" pitchFamily="2" charset="2"/>
              <a:buChar char="Ø"/>
            </a:pPr>
            <a:r>
              <a:rPr lang="es-UY" dirty="0" smtClean="0"/>
              <a:t>La acumulación del dividendo fijo al porcentaje de ganancia que se paga al accionista común.</a:t>
            </a:r>
          </a:p>
          <a:p>
            <a:pPr lvl="2" algn="just">
              <a:buFont typeface="Wingdings" panose="05000000000000000000" pitchFamily="2" charset="2"/>
              <a:buChar char="Ø"/>
            </a:pPr>
            <a:r>
              <a:rPr lang="es-UY" dirty="0" smtClean="0"/>
              <a:t>La prioridad en el reembolso del capital en caso de liquidación.</a:t>
            </a:r>
          </a:p>
          <a:p>
            <a:pPr lvl="2" algn="just">
              <a:buFont typeface="Wingdings" panose="05000000000000000000" pitchFamily="2" charset="2"/>
              <a:buChar char="Ø"/>
            </a:pPr>
            <a:r>
              <a:rPr lang="es-UY" dirty="0" smtClean="0"/>
              <a:t>La elección de determinado número de directores.</a:t>
            </a:r>
          </a:p>
          <a:p>
            <a:pPr lvl="2" algn="just">
              <a:buFont typeface="Wingdings" panose="05000000000000000000" pitchFamily="2" charset="2"/>
              <a:buChar char="Ø"/>
            </a:pPr>
            <a:r>
              <a:rPr lang="es-UY" dirty="0" smtClean="0"/>
              <a:t>Las preferencias pueden acumularse.</a:t>
            </a:r>
          </a:p>
          <a:p>
            <a:pPr lvl="2" algn="just">
              <a:buFont typeface="Wingdings" panose="05000000000000000000" pitchFamily="2" charset="2"/>
              <a:buChar char="Ø"/>
            </a:pPr>
            <a:r>
              <a:rPr lang="es-UY" dirty="0" smtClean="0"/>
              <a:t>Las acciones preferidas pueden tener el derecho de voto limitado, salvo en las asambleas ordinarias cuando la SA se encuentre en mora en el cumplimiento de sus obligaciones o en las extraordinarias en casos de resoluciones que confieran derecho de receso.</a:t>
            </a:r>
          </a:p>
          <a:p>
            <a:pPr lvl="2" algn="just">
              <a:buFont typeface="Wingdings" panose="05000000000000000000" pitchFamily="2" charset="2"/>
              <a:buChar char="Ø"/>
            </a:pPr>
            <a:r>
              <a:rPr lang="es-UY" dirty="0" smtClean="0"/>
              <a:t>Los titulares de estas acciones toman decisiones en Asambleas Especiales.</a:t>
            </a:r>
          </a:p>
        </p:txBody>
      </p:sp>
    </p:spTree>
    <p:extLst>
      <p:ext uri="{BB962C8B-B14F-4D97-AF65-F5344CB8AC3E}">
        <p14:creationId xmlns:p14="http://schemas.microsoft.com/office/powerpoint/2010/main" val="3807562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05052" y="449288"/>
            <a:ext cx="8291264" cy="6408712"/>
          </a:xfrm>
        </p:spPr>
        <p:txBody>
          <a:bodyPr>
            <a:normAutofit/>
          </a:bodyPr>
          <a:lstStyle/>
          <a:p>
            <a:pPr marL="0" lvl="0" indent="0">
              <a:buNone/>
            </a:pPr>
            <a:endParaRPr lang="es-ES" dirty="0" smtClean="0"/>
          </a:p>
          <a:p>
            <a:pPr marL="0" lvl="0" indent="0" algn="ctr">
              <a:buNone/>
            </a:pPr>
            <a:r>
              <a:rPr lang="es-ES" sz="3600" b="1" dirty="0" smtClean="0"/>
              <a:t>ACCIONES</a:t>
            </a:r>
          </a:p>
          <a:p>
            <a:pPr marL="0" lvl="0" indent="0">
              <a:buNone/>
            </a:pPr>
            <a:endParaRPr lang="es-ES" dirty="0" smtClean="0"/>
          </a:p>
          <a:p>
            <a:pPr lvl="0" algn="just">
              <a:buFont typeface="Wingdings" panose="05000000000000000000" pitchFamily="2" charset="2"/>
              <a:buChar char="Ø"/>
            </a:pPr>
            <a:r>
              <a:rPr lang="es-ES" dirty="0" smtClean="0"/>
              <a:t>El capital de una SA se divide en acciones (art. 244 LSC) y ello es </a:t>
            </a:r>
            <a:r>
              <a:rPr lang="es-ES" dirty="0"/>
              <a:t>una característica distintiva de </a:t>
            </a:r>
            <a:r>
              <a:rPr lang="es-ES" dirty="0" smtClean="0"/>
              <a:t>este tipo social.</a:t>
            </a:r>
          </a:p>
          <a:p>
            <a:pPr lvl="0" algn="just">
              <a:buFont typeface="Wingdings" panose="05000000000000000000" pitchFamily="2" charset="2"/>
              <a:buChar char="Ø"/>
            </a:pPr>
            <a:endParaRPr lang="es-ES" dirty="0"/>
          </a:p>
          <a:p>
            <a:pPr lvl="0" algn="just">
              <a:buFont typeface="Wingdings" panose="05000000000000000000" pitchFamily="2" charset="2"/>
              <a:buChar char="Ø"/>
            </a:pPr>
            <a:r>
              <a:rPr lang="es-ES" dirty="0" smtClean="0"/>
              <a:t>La acción ha sido definida por la doctrina según sus funciones: </a:t>
            </a:r>
          </a:p>
          <a:p>
            <a:pPr lvl="1" algn="just">
              <a:buFont typeface="Wingdings" panose="05000000000000000000" pitchFamily="2" charset="2"/>
              <a:buChar char="Ø"/>
            </a:pPr>
            <a:r>
              <a:rPr lang="es-ES" dirty="0" smtClean="0"/>
              <a:t>Como alícuota del capital.</a:t>
            </a:r>
          </a:p>
          <a:p>
            <a:pPr lvl="1" algn="just">
              <a:buFont typeface="Wingdings" panose="05000000000000000000" pitchFamily="2" charset="2"/>
              <a:buChar char="Ø"/>
            </a:pPr>
            <a:r>
              <a:rPr lang="es-ES" dirty="0" smtClean="0"/>
              <a:t>Como un conjunto de derechos.</a:t>
            </a:r>
          </a:p>
          <a:p>
            <a:pPr lvl="1" algn="just">
              <a:buFont typeface="Wingdings" panose="05000000000000000000" pitchFamily="2" charset="2"/>
              <a:buChar char="Ø"/>
            </a:pPr>
            <a:r>
              <a:rPr lang="es-ES" dirty="0" smtClean="0"/>
              <a:t>Como un título valor</a:t>
            </a:r>
            <a:r>
              <a:rPr lang="es-ES" dirty="0" smtClean="0"/>
              <a:t>.</a:t>
            </a:r>
          </a:p>
          <a:p>
            <a:pPr lvl="1" algn="just">
              <a:buFont typeface="Wingdings" panose="05000000000000000000" pitchFamily="2" charset="2"/>
              <a:buChar char="Ø"/>
            </a:pPr>
            <a:r>
              <a:rPr lang="es-ES" dirty="0" smtClean="0"/>
              <a:t>Como bien mueble</a:t>
            </a:r>
            <a:endParaRPr lang="es-ES" dirty="0" smtClean="0"/>
          </a:p>
          <a:p>
            <a:pPr lvl="1" algn="just">
              <a:buFont typeface="Wingdings" panose="05000000000000000000" pitchFamily="2" charset="2"/>
              <a:buChar char="Ø"/>
            </a:pPr>
            <a:endParaRPr lang="es-ES" dirty="0"/>
          </a:p>
        </p:txBody>
      </p:sp>
    </p:spTree>
    <p:extLst>
      <p:ext uri="{BB962C8B-B14F-4D97-AF65-F5344CB8AC3E}">
        <p14:creationId xmlns:p14="http://schemas.microsoft.com/office/powerpoint/2010/main" val="29732498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291264" cy="6120680"/>
          </a:xfrm>
        </p:spPr>
        <p:txBody>
          <a:bodyPr>
            <a:normAutofit lnSpcReduction="10000"/>
          </a:bodyPr>
          <a:lstStyle/>
          <a:p>
            <a:pPr marL="0" indent="0" algn="ctr">
              <a:buNone/>
            </a:pPr>
            <a:r>
              <a:rPr lang="es-UY" sz="2800" b="1" dirty="0" smtClean="0"/>
              <a:t>Cont</a:t>
            </a:r>
            <a:r>
              <a:rPr lang="es-UY" sz="2800" b="1" dirty="0"/>
              <a:t>. Clasificación de acciones</a:t>
            </a:r>
          </a:p>
          <a:p>
            <a:pPr marL="0" indent="0" algn="just">
              <a:buNone/>
            </a:pPr>
            <a:endParaRPr lang="es-UY" sz="2200" dirty="0"/>
          </a:p>
          <a:p>
            <a:pPr marL="0" indent="0" algn="just">
              <a:buNone/>
            </a:pPr>
            <a:r>
              <a:rPr lang="es-UY" sz="2200" b="1" dirty="0"/>
              <a:t>(</a:t>
            </a:r>
            <a:r>
              <a:rPr lang="es-UY" sz="2200" b="1" dirty="0" smtClean="0"/>
              <a:t>IV) </a:t>
            </a:r>
            <a:r>
              <a:rPr lang="es-UY" sz="2200" b="1" dirty="0"/>
              <a:t>Según </a:t>
            </a:r>
            <a:r>
              <a:rPr lang="es-UY" sz="2200" b="1" dirty="0" smtClean="0"/>
              <a:t>los derechos que confieren a sus titulares</a:t>
            </a:r>
            <a:r>
              <a:rPr lang="es-UY" sz="2200" b="1" dirty="0" smtClean="0"/>
              <a:t>:</a:t>
            </a:r>
          </a:p>
          <a:p>
            <a:pPr marL="0" indent="0" algn="just">
              <a:buNone/>
            </a:pPr>
            <a:endParaRPr lang="es-UY" sz="2200" b="1" dirty="0"/>
          </a:p>
          <a:p>
            <a:pPr marL="274320" lvl="1" indent="0" algn="just">
              <a:buNone/>
            </a:pPr>
            <a:r>
              <a:rPr lang="es-UY" sz="2200" b="1" dirty="0" smtClean="0"/>
              <a:t>(c) </a:t>
            </a:r>
            <a:r>
              <a:rPr lang="es-UY" sz="2200" b="1" dirty="0"/>
              <a:t>Acciones </a:t>
            </a:r>
            <a:r>
              <a:rPr lang="es-UY" sz="2200" b="1" dirty="0" smtClean="0"/>
              <a:t>de goce (art. 311): </a:t>
            </a:r>
            <a:r>
              <a:rPr lang="es-UY" sz="2200" dirty="0" smtClean="0"/>
              <a:t>No </a:t>
            </a:r>
            <a:r>
              <a:rPr lang="es-UY" sz="2200" dirty="0"/>
              <a:t>son acciones propiamente dichas</a:t>
            </a:r>
            <a:r>
              <a:rPr lang="es-UY" sz="2200" dirty="0" smtClean="0"/>
              <a:t>. </a:t>
            </a:r>
          </a:p>
          <a:p>
            <a:pPr lvl="2" algn="just">
              <a:buFont typeface="Wingdings" panose="05000000000000000000" pitchFamily="2" charset="2"/>
              <a:buChar char="Ø"/>
            </a:pPr>
            <a:r>
              <a:rPr lang="es-UY" sz="2200" dirty="0" smtClean="0"/>
              <a:t>Otorgan </a:t>
            </a:r>
            <a:r>
              <a:rPr lang="es-UY" sz="2200" dirty="0"/>
              <a:t>al tenedor el derecho de recibir en forma anticipada el </a:t>
            </a:r>
            <a:r>
              <a:rPr lang="es-UY" sz="2200" dirty="0" smtClean="0"/>
              <a:t>valor de </a:t>
            </a:r>
            <a:r>
              <a:rPr lang="es-UY" sz="2200" dirty="0"/>
              <a:t>sus acciones, sin esperar a la liquidación de la sociedad. Su </a:t>
            </a:r>
            <a:r>
              <a:rPr lang="es-UY" sz="2200" dirty="0" smtClean="0"/>
              <a:t>titular tiene </a:t>
            </a:r>
            <a:r>
              <a:rPr lang="es-UY" sz="2200" dirty="0"/>
              <a:t>derechos políticos (de voto, de información y fiscalización, etc</a:t>
            </a:r>
            <a:r>
              <a:rPr lang="es-UY" sz="2200" dirty="0" smtClean="0"/>
              <a:t>.) de </a:t>
            </a:r>
            <a:r>
              <a:rPr lang="es-UY" sz="2200" dirty="0"/>
              <a:t>acuerdo a lo que establezca el estatuto</a:t>
            </a:r>
            <a:r>
              <a:rPr lang="es-UY" sz="2200" dirty="0" smtClean="0"/>
              <a:t>. </a:t>
            </a:r>
            <a:r>
              <a:rPr lang="es-UY" sz="2200" dirty="0"/>
              <a:t>El pago se realiza con utilidades realizadas y líquidas, sin </a:t>
            </a:r>
            <a:r>
              <a:rPr lang="es-UY" sz="2200" dirty="0" smtClean="0"/>
              <a:t>disminución del KI. </a:t>
            </a:r>
          </a:p>
          <a:p>
            <a:pPr lvl="2" algn="just">
              <a:buFont typeface="Wingdings" panose="05000000000000000000" pitchFamily="2" charset="2"/>
              <a:buChar char="Ø"/>
            </a:pPr>
            <a:r>
              <a:rPr lang="es-UY" sz="2200" dirty="0" smtClean="0"/>
              <a:t>Son </a:t>
            </a:r>
            <a:r>
              <a:rPr lang="es-UY" sz="2200" dirty="0"/>
              <a:t>resultado de la denominada “amortización de acciones” (</a:t>
            </a:r>
            <a:r>
              <a:rPr lang="es-UY" sz="2200" dirty="0" smtClean="0"/>
              <a:t>LSC arts</a:t>
            </a:r>
            <a:r>
              <a:rPr lang="es-UY" sz="2200" dirty="0"/>
              <a:t>. 311 y 312): se anticipa al accionista el valor de sus acciones </a:t>
            </a:r>
            <a:r>
              <a:rPr lang="es-UY" sz="2200" dirty="0" smtClean="0"/>
              <a:t>con ganancias </a:t>
            </a:r>
            <a:r>
              <a:rPr lang="es-UY" sz="2200" dirty="0"/>
              <a:t>realizadas y líquidas, sin disminuir el capital integrado</a:t>
            </a:r>
            <a:r>
              <a:rPr lang="es-UY" sz="2200" dirty="0" smtClean="0"/>
              <a:t>.  A cambio</a:t>
            </a:r>
            <a:r>
              <a:rPr lang="es-UY" sz="2200" dirty="0"/>
              <a:t>, se emiten acciones de goce si la amortización es total</a:t>
            </a:r>
            <a:r>
              <a:rPr lang="es-UY" sz="2200" dirty="0" smtClean="0"/>
              <a:t>.</a:t>
            </a:r>
          </a:p>
          <a:p>
            <a:pPr lvl="2" algn="just">
              <a:buFont typeface="Wingdings" panose="05000000000000000000" pitchFamily="2" charset="2"/>
              <a:buChar char="Ø"/>
            </a:pPr>
            <a:r>
              <a:rPr lang="es-UY" sz="2200" dirty="0" smtClean="0"/>
              <a:t>Puede </a:t>
            </a:r>
            <a:r>
              <a:rPr lang="es-UY" sz="2200" dirty="0"/>
              <a:t>existir una amortización total o parcial.</a:t>
            </a:r>
            <a:endParaRPr lang="es-UY" dirty="0" smtClean="0"/>
          </a:p>
        </p:txBody>
      </p:sp>
    </p:spTree>
    <p:extLst>
      <p:ext uri="{BB962C8B-B14F-4D97-AF65-F5344CB8AC3E}">
        <p14:creationId xmlns:p14="http://schemas.microsoft.com/office/powerpoint/2010/main" val="774551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291264" cy="6120680"/>
          </a:xfrm>
        </p:spPr>
        <p:txBody>
          <a:bodyPr>
            <a:normAutofit lnSpcReduction="10000"/>
          </a:bodyPr>
          <a:lstStyle/>
          <a:p>
            <a:pPr marL="0" indent="0" algn="ctr">
              <a:buNone/>
            </a:pPr>
            <a:r>
              <a:rPr lang="es-UY" sz="2800" b="1" dirty="0" smtClean="0"/>
              <a:t>Usufructo de acciones (art. 308)</a:t>
            </a:r>
            <a:endParaRPr lang="es-UY" sz="2800" b="1" dirty="0"/>
          </a:p>
          <a:p>
            <a:pPr marL="0" indent="0" algn="just">
              <a:buNone/>
            </a:pPr>
            <a:endParaRPr lang="es-UY" sz="2200" dirty="0" smtClean="0"/>
          </a:p>
          <a:p>
            <a:pPr algn="just">
              <a:buFont typeface="Wingdings" panose="05000000000000000000" pitchFamily="2" charset="2"/>
              <a:buChar char="Ø"/>
            </a:pPr>
            <a:r>
              <a:rPr lang="es-UY" sz="2200" dirty="0" smtClean="0"/>
              <a:t> Derecho </a:t>
            </a:r>
            <a:r>
              <a:rPr lang="es-UY" sz="2200" dirty="0"/>
              <a:t>real que consiste en gozar de la cosa </a:t>
            </a:r>
            <a:r>
              <a:rPr lang="es-UY" sz="2200" dirty="0" smtClean="0"/>
              <a:t>ajena, con </a:t>
            </a:r>
            <a:r>
              <a:rPr lang="es-UY" sz="2200" dirty="0"/>
              <a:t>cargo de conservar su forma y </a:t>
            </a:r>
            <a:r>
              <a:rPr lang="es-UY" sz="2200" dirty="0" smtClean="0"/>
              <a:t>sustancia</a:t>
            </a:r>
            <a:r>
              <a:rPr lang="es-UY" sz="2200" dirty="0"/>
              <a:t>. </a:t>
            </a:r>
            <a:endParaRPr lang="es-UY" sz="2200" dirty="0" smtClean="0"/>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Supone la coexistencia </a:t>
            </a:r>
            <a:r>
              <a:rPr lang="es-UY" sz="2200" dirty="0"/>
              <a:t>de 2 derechos: el del nudo propietario y el </a:t>
            </a:r>
            <a:r>
              <a:rPr lang="es-UY" sz="2200" dirty="0" smtClean="0"/>
              <a:t>del usufructuario (art</a:t>
            </a:r>
            <a:r>
              <a:rPr lang="es-UY" sz="2200" dirty="0"/>
              <a:t>. </a:t>
            </a:r>
            <a:r>
              <a:rPr lang="es-UY" sz="2200" dirty="0" smtClean="0"/>
              <a:t>493 CC).</a:t>
            </a:r>
            <a:endParaRPr lang="es-UY" sz="2200" dirty="0"/>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Supone </a:t>
            </a:r>
            <a:r>
              <a:rPr lang="es-UY" sz="2200" dirty="0"/>
              <a:t>el desmembramiento de la propiedad</a:t>
            </a:r>
            <a:r>
              <a:rPr lang="es-UY" sz="2200" dirty="0" smtClean="0"/>
              <a:t>. </a:t>
            </a:r>
            <a:r>
              <a:rPr lang="es-UY" sz="2200" dirty="0"/>
              <a:t>Quien tiene el uso y goce de la cosa es el usufructuario.</a:t>
            </a:r>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La </a:t>
            </a:r>
            <a:r>
              <a:rPr lang="es-UY" sz="2200" dirty="0"/>
              <a:t>calidad de accionista corresponde al nudo propietario (</a:t>
            </a:r>
            <a:r>
              <a:rPr lang="es-UY" sz="2200" dirty="0" smtClean="0"/>
              <a:t>tiene los derechos políticos).</a:t>
            </a:r>
            <a:endParaRPr lang="es-UY" sz="2200" dirty="0"/>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a:t>E</a:t>
            </a:r>
            <a:r>
              <a:rPr lang="es-UY" sz="2200" dirty="0" smtClean="0"/>
              <a:t>l </a:t>
            </a:r>
            <a:r>
              <a:rPr lang="es-UY" sz="2200" dirty="0"/>
              <a:t>principal derecho del usufructuario es el de percibir </a:t>
            </a:r>
            <a:r>
              <a:rPr lang="es-UY" sz="2200" dirty="0" smtClean="0"/>
              <a:t>las ganancias (inc. 2, art</a:t>
            </a:r>
            <a:r>
              <a:rPr lang="es-UY" sz="2200" dirty="0"/>
              <a:t>. 308 </a:t>
            </a:r>
            <a:r>
              <a:rPr lang="es-UY" sz="2200" dirty="0" smtClean="0"/>
              <a:t>LSC).</a:t>
            </a:r>
            <a:endParaRPr lang="es-UY" sz="2200" dirty="0"/>
          </a:p>
        </p:txBody>
      </p:sp>
    </p:spTree>
    <p:extLst>
      <p:ext uri="{BB962C8B-B14F-4D97-AF65-F5344CB8AC3E}">
        <p14:creationId xmlns:p14="http://schemas.microsoft.com/office/powerpoint/2010/main" val="39785566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291264" cy="6120680"/>
          </a:xfrm>
        </p:spPr>
        <p:txBody>
          <a:bodyPr>
            <a:normAutofit/>
          </a:bodyPr>
          <a:lstStyle/>
          <a:p>
            <a:pPr marL="0" indent="0" algn="ctr">
              <a:buNone/>
            </a:pPr>
            <a:r>
              <a:rPr lang="es-UY" sz="2900" b="1" dirty="0" smtClean="0"/>
              <a:t>Prenda y embargo de acciones (art. 309)</a:t>
            </a:r>
            <a:endParaRPr lang="es-UY" sz="2900" b="1" dirty="0"/>
          </a:p>
          <a:p>
            <a:pPr marL="0" indent="0" algn="just">
              <a:buNone/>
            </a:pPr>
            <a:endParaRPr lang="es-UY" sz="2200" dirty="0" smtClean="0"/>
          </a:p>
          <a:p>
            <a:pPr algn="just">
              <a:buFont typeface="Wingdings" panose="05000000000000000000" pitchFamily="2" charset="2"/>
              <a:buChar char="Ø"/>
            </a:pPr>
            <a:r>
              <a:rPr lang="es-UY" sz="2600" dirty="0" smtClean="0"/>
              <a:t>En </a:t>
            </a:r>
            <a:r>
              <a:rPr lang="es-UY" sz="2600" dirty="0"/>
              <a:t>principio, en ambos casos los derechos que confieren </a:t>
            </a:r>
            <a:r>
              <a:rPr lang="es-UY" sz="2600" dirty="0" smtClean="0"/>
              <a:t>las acciones </a:t>
            </a:r>
            <a:r>
              <a:rPr lang="es-UY" sz="2600" dirty="0"/>
              <a:t>pertenecen al titular</a:t>
            </a:r>
            <a:r>
              <a:rPr lang="es-UY" sz="2600" dirty="0" smtClean="0"/>
              <a:t>.</a:t>
            </a:r>
          </a:p>
          <a:p>
            <a:pPr lvl="1" algn="just">
              <a:buFont typeface="Wingdings" panose="05000000000000000000" pitchFamily="2" charset="2"/>
              <a:buChar char="Ø"/>
            </a:pPr>
            <a:endParaRPr lang="es-UY" sz="2600" dirty="0"/>
          </a:p>
          <a:p>
            <a:pPr algn="just">
              <a:buFont typeface="Wingdings" panose="05000000000000000000" pitchFamily="2" charset="2"/>
              <a:buChar char="Ø"/>
            </a:pPr>
            <a:r>
              <a:rPr lang="es-UY" sz="2600" dirty="0" smtClean="0"/>
              <a:t>Puede</a:t>
            </a:r>
            <a:r>
              <a:rPr lang="es-UY" sz="2600" dirty="0"/>
              <a:t>, no obstante, pactarse lo contrario en caso de </a:t>
            </a:r>
            <a:r>
              <a:rPr lang="es-UY" sz="2600" dirty="0" smtClean="0"/>
              <a:t>la prenda </a:t>
            </a:r>
            <a:r>
              <a:rPr lang="es-UY" sz="2600" dirty="0"/>
              <a:t>(ej.: dividendos para el acreedor prendario</a:t>
            </a:r>
            <a:r>
              <a:rPr lang="es-UY" sz="2600" dirty="0" smtClean="0"/>
              <a:t>).</a:t>
            </a:r>
          </a:p>
          <a:p>
            <a:pPr lvl="1" algn="just">
              <a:buFont typeface="Wingdings" panose="05000000000000000000" pitchFamily="2" charset="2"/>
              <a:buChar char="Ø"/>
            </a:pPr>
            <a:endParaRPr lang="es-UY" sz="2600" dirty="0"/>
          </a:p>
          <a:p>
            <a:pPr algn="just">
              <a:buFont typeface="Wingdings" panose="05000000000000000000" pitchFamily="2" charset="2"/>
              <a:buChar char="Ø"/>
            </a:pPr>
            <a:r>
              <a:rPr lang="es-UY" sz="2600" dirty="0" smtClean="0"/>
              <a:t>En </a:t>
            </a:r>
            <a:r>
              <a:rPr lang="es-UY" sz="2600" dirty="0"/>
              <a:t>caso del embargo, el mismo podrá extenderse a </a:t>
            </a:r>
            <a:r>
              <a:rPr lang="es-UY" sz="2600" dirty="0" smtClean="0"/>
              <a:t>los dividendos </a:t>
            </a:r>
            <a:r>
              <a:rPr lang="es-UY" sz="2600" dirty="0"/>
              <a:t>futuros.</a:t>
            </a:r>
            <a:endParaRPr lang="es-UY" sz="2600" dirty="0"/>
          </a:p>
        </p:txBody>
      </p:sp>
    </p:spTree>
    <p:extLst>
      <p:ext uri="{BB962C8B-B14F-4D97-AF65-F5344CB8AC3E}">
        <p14:creationId xmlns:p14="http://schemas.microsoft.com/office/powerpoint/2010/main" val="2411021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291264" cy="6120680"/>
          </a:xfrm>
        </p:spPr>
        <p:txBody>
          <a:bodyPr>
            <a:normAutofit fontScale="92500"/>
          </a:bodyPr>
          <a:lstStyle/>
          <a:p>
            <a:pPr marL="0" indent="0" algn="ctr">
              <a:buNone/>
            </a:pPr>
            <a:r>
              <a:rPr lang="es-UY" sz="2900" b="1" dirty="0" smtClean="0"/>
              <a:t>Adquisición de acciones por la sociedad (art. 314)</a:t>
            </a:r>
            <a:endParaRPr lang="es-UY" sz="2900" b="1" dirty="0"/>
          </a:p>
          <a:p>
            <a:pPr marL="0" indent="0" algn="just">
              <a:buNone/>
            </a:pPr>
            <a:endParaRPr lang="es-UY" sz="2200" dirty="0" smtClean="0"/>
          </a:p>
          <a:p>
            <a:pPr algn="just">
              <a:buFont typeface="Wingdings" panose="05000000000000000000" pitchFamily="2" charset="2"/>
              <a:buChar char="Ø"/>
            </a:pPr>
            <a:r>
              <a:rPr lang="es-UY" sz="2600" dirty="0" smtClean="0"/>
              <a:t>En principio la sociedad no es accionista de sí misma.</a:t>
            </a:r>
          </a:p>
          <a:p>
            <a:pPr algn="just">
              <a:buFont typeface="Wingdings" panose="05000000000000000000" pitchFamily="2" charset="2"/>
              <a:buChar char="Ø"/>
            </a:pPr>
            <a:endParaRPr lang="es-UY" sz="2600" dirty="0" smtClean="0"/>
          </a:p>
          <a:p>
            <a:pPr algn="just">
              <a:buFont typeface="Wingdings" panose="05000000000000000000" pitchFamily="2" charset="2"/>
              <a:buChar char="Ø"/>
            </a:pPr>
            <a:r>
              <a:rPr lang="es-UY" sz="2600" dirty="0" smtClean="0"/>
              <a:t>Pero puede adquirir sus propias acciones en </a:t>
            </a:r>
            <a:r>
              <a:rPr lang="es-UY" sz="2600" dirty="0"/>
              <a:t>la siguientes condiciones:</a:t>
            </a:r>
          </a:p>
          <a:p>
            <a:pPr lvl="1" algn="just">
              <a:buFont typeface="Wingdings" panose="05000000000000000000" pitchFamily="2" charset="2"/>
              <a:buChar char="Ø"/>
            </a:pPr>
            <a:r>
              <a:rPr lang="es-UY" sz="2400" dirty="0" smtClean="0"/>
              <a:t>Con </a:t>
            </a:r>
            <a:r>
              <a:rPr lang="es-UY" sz="2400" dirty="0"/>
              <a:t>ganancias realizadas y líquidas o con reservas líquidas y para evitar </a:t>
            </a:r>
            <a:r>
              <a:rPr lang="es-UY" sz="2400" dirty="0" smtClean="0"/>
              <a:t>un daño </a:t>
            </a:r>
            <a:r>
              <a:rPr lang="es-UY" sz="2400" dirty="0"/>
              <a:t>grave, lo que se justificará en la próxima </a:t>
            </a:r>
            <a:r>
              <a:rPr lang="es-UY" sz="2400" dirty="0" smtClean="0"/>
              <a:t>asamblea.</a:t>
            </a:r>
          </a:p>
          <a:p>
            <a:pPr lvl="1" algn="just">
              <a:buFont typeface="Wingdings" panose="05000000000000000000" pitchFamily="2" charset="2"/>
              <a:buChar char="Ø"/>
            </a:pPr>
            <a:r>
              <a:rPr lang="es-UY" sz="2400" dirty="0" smtClean="0"/>
              <a:t>Por </a:t>
            </a:r>
            <a:r>
              <a:rPr lang="es-UY" sz="2400" dirty="0"/>
              <a:t>integrar el activo de un establecimiento comercial que adquiera o de </a:t>
            </a:r>
            <a:r>
              <a:rPr lang="es-UY" sz="2400" dirty="0" smtClean="0"/>
              <a:t>una sociedad </a:t>
            </a:r>
            <a:r>
              <a:rPr lang="es-UY" sz="2400" dirty="0"/>
              <a:t>que se incorpore.</a:t>
            </a:r>
          </a:p>
          <a:p>
            <a:pPr lvl="2" algn="just">
              <a:buFont typeface="Wingdings" panose="05000000000000000000" pitchFamily="2" charset="2"/>
              <a:buChar char="Ø"/>
            </a:pPr>
            <a:r>
              <a:rPr lang="es-UY" sz="2100" dirty="0" smtClean="0"/>
              <a:t>El </a:t>
            </a:r>
            <a:r>
              <a:rPr lang="es-UY" sz="2100" dirty="0"/>
              <a:t>Directorio las enajenará en el término de 1 año.</a:t>
            </a:r>
          </a:p>
          <a:p>
            <a:pPr lvl="2" algn="just">
              <a:buFont typeface="Wingdings" panose="05000000000000000000" pitchFamily="2" charset="2"/>
              <a:buChar char="Ø"/>
            </a:pPr>
            <a:r>
              <a:rPr lang="es-UY" sz="2100" dirty="0" smtClean="0"/>
              <a:t>Se </a:t>
            </a:r>
            <a:r>
              <a:rPr lang="es-UY" sz="2100" dirty="0"/>
              <a:t>aplicará el derecho de preferencia (art. 326).</a:t>
            </a:r>
          </a:p>
          <a:p>
            <a:pPr lvl="2" algn="just">
              <a:buFont typeface="Wingdings" panose="05000000000000000000" pitchFamily="2" charset="2"/>
              <a:buChar char="Ø"/>
            </a:pPr>
            <a:r>
              <a:rPr lang="es-UY" sz="2100" dirty="0" smtClean="0"/>
              <a:t>Los </a:t>
            </a:r>
            <a:r>
              <a:rPr lang="es-UY" sz="2100" dirty="0"/>
              <a:t>derechos que confieren las acciones quedarán suspendidos hasta </a:t>
            </a:r>
            <a:r>
              <a:rPr lang="es-UY" sz="2100" dirty="0" smtClean="0"/>
              <a:t>su enajenación</a:t>
            </a:r>
            <a:r>
              <a:rPr lang="es-UY" sz="2100" dirty="0"/>
              <a:t>. No computan para el quórum o la mayoría.</a:t>
            </a:r>
            <a:endParaRPr lang="es-UY" sz="2100" dirty="0"/>
          </a:p>
        </p:txBody>
      </p:sp>
    </p:spTree>
    <p:extLst>
      <p:ext uri="{BB962C8B-B14F-4D97-AF65-F5344CB8AC3E}">
        <p14:creationId xmlns:p14="http://schemas.microsoft.com/office/powerpoint/2010/main" val="27866778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712296"/>
          </a:xfrm>
        </p:spPr>
        <p:txBody>
          <a:bodyPr>
            <a:normAutofit fontScale="92500" lnSpcReduction="10000"/>
          </a:bodyPr>
          <a:lstStyle/>
          <a:p>
            <a:pPr marL="0" indent="0" algn="ctr">
              <a:buNone/>
            </a:pPr>
            <a:r>
              <a:rPr lang="es-ES" sz="3000" b="1" dirty="0" smtClean="0"/>
              <a:t>CONVENIO DE SINDICACIÓN DE ACCIONES</a:t>
            </a:r>
            <a:endParaRPr lang="es-UY" sz="3000" b="1" dirty="0" smtClean="0"/>
          </a:p>
          <a:p>
            <a:pPr>
              <a:buFont typeface="Wingdings" panose="05000000000000000000" pitchFamily="2" charset="2"/>
              <a:buChar char="Ø"/>
            </a:pPr>
            <a:endParaRPr lang="es-UY" sz="2400" dirty="0" smtClean="0"/>
          </a:p>
          <a:p>
            <a:pPr algn="just">
              <a:buFont typeface="Wingdings" panose="05000000000000000000" pitchFamily="2" charset="2"/>
              <a:buChar char="Ø"/>
            </a:pPr>
            <a:r>
              <a:rPr lang="es-UY" dirty="0" smtClean="0"/>
              <a:t>Previsto en el art. 331 de la LSC, se trata de un contrato celebrado entre dos o más accionistas de la SA que tiene por objeto unir a los distintos accionistas para influir en la organización de la SA.</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Regula aspectos como el derecho de voto, la transmisión de las acciones, la formas de ejercicio del derecho de preferencia o el reparto de utilidades.</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El objeto del convenio de sindicación es amplio, la LSC permite que sea cualquier objeto lícito. </a:t>
            </a:r>
            <a:endParaRPr lang="es-UY" dirty="0" smtClean="0"/>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A la hora de ejercer sus derecho los accionistas deberán cumplir lo acordado en el convenio.</a:t>
            </a:r>
          </a:p>
          <a:p>
            <a:pPr algn="just">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smtClean="0"/>
          </a:p>
          <a:p>
            <a:pPr>
              <a:buFont typeface="Wingdings" panose="05000000000000000000" pitchFamily="2" charset="2"/>
              <a:buChar char="Ø"/>
            </a:pPr>
            <a:endParaRPr lang="es-UY" sz="2400" dirty="0"/>
          </a:p>
          <a:p>
            <a:pPr>
              <a:buFont typeface="Wingdings" panose="05000000000000000000" pitchFamily="2" charset="2"/>
              <a:buChar char="Ø"/>
            </a:pPr>
            <a:endParaRPr lang="es-VE" sz="2400" dirty="0"/>
          </a:p>
        </p:txBody>
      </p:sp>
    </p:spTree>
    <p:extLst>
      <p:ext uri="{BB962C8B-B14F-4D97-AF65-F5344CB8AC3E}">
        <p14:creationId xmlns:p14="http://schemas.microsoft.com/office/powerpoint/2010/main" val="31594031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712296"/>
          </a:xfrm>
        </p:spPr>
        <p:txBody>
          <a:bodyPr>
            <a:normAutofit/>
          </a:bodyPr>
          <a:lstStyle/>
          <a:p>
            <a:pPr marL="0" indent="0" algn="ctr">
              <a:buNone/>
            </a:pPr>
            <a:r>
              <a:rPr lang="es-ES" sz="3000" b="1" dirty="0" smtClean="0"/>
              <a:t>CONVENIO DE SINDICACIÓN DE ACCIONES</a:t>
            </a:r>
            <a:endParaRPr lang="es-UY" sz="3000" b="1" dirty="0" smtClean="0"/>
          </a:p>
          <a:p>
            <a:pPr>
              <a:buFont typeface="Wingdings" panose="05000000000000000000" pitchFamily="2" charset="2"/>
              <a:buChar char="Ø"/>
            </a:pPr>
            <a:endParaRPr lang="es-UY" sz="2400" dirty="0" smtClean="0"/>
          </a:p>
          <a:p>
            <a:pPr algn="just">
              <a:buFont typeface="Wingdings" panose="05000000000000000000" pitchFamily="2" charset="2"/>
              <a:buChar char="Ø"/>
            </a:pPr>
            <a:r>
              <a:rPr lang="es-UY" sz="2600" dirty="0" smtClean="0"/>
              <a:t>En definitiva es:</a:t>
            </a:r>
          </a:p>
          <a:p>
            <a:pPr lvl="1" algn="just">
              <a:buFont typeface="Wingdings" panose="05000000000000000000" pitchFamily="2" charset="2"/>
              <a:buChar char="Ø"/>
            </a:pPr>
            <a:r>
              <a:rPr lang="es-UY" sz="2400" dirty="0" smtClean="0"/>
              <a:t>Un contrato,</a:t>
            </a:r>
            <a:r>
              <a:rPr lang="es-UY" sz="2400" dirty="0"/>
              <a:t> para social, accesorio, asociativo</a:t>
            </a:r>
            <a:r>
              <a:rPr lang="es-UY" sz="2400" dirty="0" smtClean="0"/>
              <a:t>.</a:t>
            </a:r>
          </a:p>
          <a:p>
            <a:pPr lvl="1" algn="just">
              <a:buFont typeface="Wingdings" panose="05000000000000000000" pitchFamily="2" charset="2"/>
              <a:buChar char="Ø"/>
            </a:pPr>
            <a:r>
              <a:rPr lang="es-UY" sz="2400" dirty="0" smtClean="0"/>
              <a:t>entre </a:t>
            </a:r>
            <a:r>
              <a:rPr lang="es-UY" sz="2400" dirty="0"/>
              <a:t>todos o algunos accionistas de una </a:t>
            </a:r>
            <a:r>
              <a:rPr lang="es-UY" sz="2400" dirty="0" smtClean="0"/>
              <a:t>sociedad.</a:t>
            </a:r>
          </a:p>
          <a:p>
            <a:pPr lvl="1" algn="just">
              <a:buFont typeface="Wingdings" panose="05000000000000000000" pitchFamily="2" charset="2"/>
              <a:buChar char="Ø"/>
            </a:pPr>
            <a:r>
              <a:rPr lang="es-UY" sz="2400" dirty="0" smtClean="0"/>
              <a:t>para </a:t>
            </a:r>
            <a:r>
              <a:rPr lang="es-UY" sz="2400" dirty="0"/>
              <a:t>regular sus derechos, obligaciones y transferencia </a:t>
            </a:r>
            <a:r>
              <a:rPr lang="es-UY" sz="2400" dirty="0" smtClean="0"/>
              <a:t>acciones.</a:t>
            </a:r>
          </a:p>
          <a:p>
            <a:pPr lvl="1" algn="just">
              <a:buFont typeface="Wingdings" panose="05000000000000000000" pitchFamily="2" charset="2"/>
              <a:buChar char="Ø"/>
            </a:pPr>
            <a:r>
              <a:rPr lang="es-UY" sz="2400" dirty="0" smtClean="0"/>
              <a:t>Con plazo máximo de 15 años prorrogables.</a:t>
            </a:r>
          </a:p>
          <a:p>
            <a:pPr lvl="1" algn="just">
              <a:buFont typeface="Wingdings" panose="05000000000000000000" pitchFamily="2" charset="2"/>
              <a:buChar char="Ø"/>
            </a:pPr>
            <a:r>
              <a:rPr lang="es-UY" sz="2400" dirty="0" smtClean="0"/>
              <a:t>Donde generalmente se constituyen garantías de cumplimiento de obligaciones: lo más común: embargo y depósito.</a:t>
            </a:r>
            <a:endParaRPr lang="es-UY" sz="2400" dirty="0"/>
          </a:p>
          <a:p>
            <a:pPr algn="just">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smtClean="0"/>
          </a:p>
          <a:p>
            <a:pPr>
              <a:buFont typeface="Wingdings" panose="05000000000000000000" pitchFamily="2" charset="2"/>
              <a:buChar char="Ø"/>
            </a:pPr>
            <a:endParaRPr lang="es-UY" sz="2400" dirty="0"/>
          </a:p>
          <a:p>
            <a:pPr>
              <a:buFont typeface="Wingdings" panose="05000000000000000000" pitchFamily="2" charset="2"/>
              <a:buChar char="Ø"/>
            </a:pPr>
            <a:endParaRPr lang="es-VE" sz="2400" dirty="0"/>
          </a:p>
        </p:txBody>
      </p:sp>
    </p:spTree>
    <p:extLst>
      <p:ext uri="{BB962C8B-B14F-4D97-AF65-F5344CB8AC3E}">
        <p14:creationId xmlns:p14="http://schemas.microsoft.com/office/powerpoint/2010/main" val="40837542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712296"/>
          </a:xfrm>
        </p:spPr>
        <p:txBody>
          <a:bodyPr>
            <a:normAutofit/>
          </a:bodyPr>
          <a:lstStyle/>
          <a:p>
            <a:pPr marL="0" indent="0" algn="ctr">
              <a:buNone/>
            </a:pPr>
            <a:r>
              <a:rPr lang="es-ES" sz="3000" b="1" dirty="0" smtClean="0"/>
              <a:t>CONVENIO DE SINDICACIÓN DE ACCIONES</a:t>
            </a:r>
            <a:endParaRPr lang="es-UY" sz="3000" b="1" dirty="0" smtClean="0"/>
          </a:p>
          <a:p>
            <a:pPr>
              <a:buFont typeface="Wingdings" panose="05000000000000000000" pitchFamily="2" charset="2"/>
              <a:buChar char="Ø"/>
            </a:pPr>
            <a:endParaRPr lang="es-UY" sz="2400" dirty="0" smtClean="0"/>
          </a:p>
          <a:p>
            <a:pPr algn="just">
              <a:buFont typeface="Wingdings" panose="05000000000000000000" pitchFamily="2" charset="2"/>
              <a:buChar char="Ø"/>
            </a:pPr>
            <a:r>
              <a:rPr lang="es-UY" sz="2600" dirty="0" smtClean="0"/>
              <a:t>Contenido:</a:t>
            </a:r>
          </a:p>
          <a:p>
            <a:pPr lvl="1" algn="just">
              <a:buFont typeface="Wingdings" panose="05000000000000000000" pitchFamily="2" charset="2"/>
              <a:buChar char="Ø"/>
            </a:pPr>
            <a:r>
              <a:rPr lang="es-UY" sz="2400" dirty="0" smtClean="0"/>
              <a:t>Sindicatos de mando: </a:t>
            </a:r>
            <a:r>
              <a:rPr lang="es-UY" sz="2400" dirty="0"/>
              <a:t>tiene por objeto regular el voto del accionista </a:t>
            </a:r>
            <a:r>
              <a:rPr lang="es-UY" sz="2400" dirty="0" smtClean="0"/>
              <a:t>como forma </a:t>
            </a:r>
            <a:r>
              <a:rPr lang="es-UY" sz="2400" dirty="0"/>
              <a:t>de controlar </a:t>
            </a:r>
            <a:r>
              <a:rPr lang="es-UY" sz="2400" dirty="0" smtClean="0"/>
              <a:t>las decisiones de la sociedad </a:t>
            </a:r>
            <a:r>
              <a:rPr lang="es-UY" sz="2400" dirty="0"/>
              <a:t>mediante el voto en asambleas </a:t>
            </a:r>
            <a:r>
              <a:rPr lang="es-UY" sz="2400" dirty="0" smtClean="0"/>
              <a:t>o en </a:t>
            </a:r>
            <a:r>
              <a:rPr lang="es-UY" sz="2400" dirty="0"/>
              <a:t>directorios. En el caso de accionistas minoritarios a los efectos de </a:t>
            </a:r>
            <a:r>
              <a:rPr lang="es-UY" sz="2400" dirty="0" smtClean="0"/>
              <a:t>ejercer derechos </a:t>
            </a:r>
            <a:r>
              <a:rPr lang="es-UY" sz="2400" dirty="0"/>
              <a:t>que en forma aislada no podrían.</a:t>
            </a:r>
          </a:p>
          <a:p>
            <a:pPr lvl="1" algn="just">
              <a:buFont typeface="Wingdings" panose="05000000000000000000" pitchFamily="2" charset="2"/>
              <a:buChar char="Ø"/>
            </a:pPr>
            <a:r>
              <a:rPr lang="es-UY" sz="2400" dirty="0" smtClean="0"/>
              <a:t>Sindicatos de bloqueo: limita </a:t>
            </a:r>
            <a:r>
              <a:rPr lang="es-UY" sz="2400" dirty="0"/>
              <a:t>la transferencia de acciones, bloqueando </a:t>
            </a:r>
            <a:r>
              <a:rPr lang="es-UY" sz="2400" dirty="0" smtClean="0"/>
              <a:t>o limitando </a:t>
            </a:r>
            <a:r>
              <a:rPr lang="es-UY" sz="2400" dirty="0"/>
              <a:t>la venta de las </a:t>
            </a:r>
            <a:r>
              <a:rPr lang="es-UY" sz="2400" dirty="0" smtClean="0"/>
              <a:t>acciones (</a:t>
            </a:r>
            <a:r>
              <a:rPr lang="es-UY" sz="2400" i="1" dirty="0" err="1" smtClean="0"/>
              <a:t>Drag</a:t>
            </a:r>
            <a:r>
              <a:rPr lang="es-UY" sz="2400" i="1" dirty="0" smtClean="0"/>
              <a:t> </a:t>
            </a:r>
            <a:r>
              <a:rPr lang="es-UY" sz="2400" i="1" dirty="0" err="1" smtClean="0"/>
              <a:t>along</a:t>
            </a:r>
            <a:r>
              <a:rPr lang="es-UY" sz="2400" i="1" dirty="0" smtClean="0"/>
              <a:t>, </a:t>
            </a:r>
            <a:r>
              <a:rPr lang="es-UY" sz="2400" i="1" dirty="0" err="1" smtClean="0"/>
              <a:t>tag</a:t>
            </a:r>
            <a:r>
              <a:rPr lang="es-UY" sz="2400" i="1" dirty="0" smtClean="0"/>
              <a:t> </a:t>
            </a:r>
            <a:r>
              <a:rPr lang="es-UY" sz="2400" i="1" dirty="0" err="1" smtClean="0"/>
              <a:t>along</a:t>
            </a:r>
            <a:r>
              <a:rPr lang="es-UY" sz="2400" dirty="0" smtClean="0"/>
              <a:t>).</a:t>
            </a: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smtClean="0"/>
          </a:p>
          <a:p>
            <a:pPr>
              <a:buFont typeface="Wingdings" panose="05000000000000000000" pitchFamily="2" charset="2"/>
              <a:buChar char="Ø"/>
            </a:pPr>
            <a:endParaRPr lang="es-UY" sz="2400" dirty="0"/>
          </a:p>
          <a:p>
            <a:pPr>
              <a:buFont typeface="Wingdings" panose="05000000000000000000" pitchFamily="2" charset="2"/>
              <a:buChar char="Ø"/>
            </a:pPr>
            <a:endParaRPr lang="es-VE" sz="2400" dirty="0"/>
          </a:p>
        </p:txBody>
      </p:sp>
    </p:spTree>
    <p:extLst>
      <p:ext uri="{BB962C8B-B14F-4D97-AF65-F5344CB8AC3E}">
        <p14:creationId xmlns:p14="http://schemas.microsoft.com/office/powerpoint/2010/main" val="31442304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229600" cy="6048672"/>
          </a:xfrm>
        </p:spPr>
        <p:txBody>
          <a:bodyPr>
            <a:normAutofit/>
          </a:bodyPr>
          <a:lstStyle/>
          <a:p>
            <a:pPr marL="0" indent="0" algn="ctr">
              <a:buNone/>
            </a:pPr>
            <a:r>
              <a:rPr lang="es-ES" sz="2600" b="1" dirty="0" smtClean="0"/>
              <a:t>CONVENIO DE SINDICACIÓN DE ACCIONES</a:t>
            </a:r>
            <a:endParaRPr lang="es-UY" sz="2600" b="1" dirty="0" smtClean="0"/>
          </a:p>
          <a:p>
            <a:pPr algn="just">
              <a:buFont typeface="Wingdings" panose="05000000000000000000" pitchFamily="2" charset="2"/>
              <a:buChar char="Ø"/>
            </a:pPr>
            <a:endParaRPr lang="es-ES" sz="2600" dirty="0" smtClean="0"/>
          </a:p>
          <a:p>
            <a:pPr algn="just">
              <a:buFont typeface="Wingdings" panose="05000000000000000000" pitchFamily="2" charset="2"/>
              <a:buChar char="Ø"/>
            </a:pPr>
            <a:r>
              <a:rPr lang="es-ES" dirty="0" smtClean="0"/>
              <a:t>El convenio será oponible a la SA y a terceros cuando se entregue a la SA una copia del mismo, se inscriba en el Registro de Comercio y se anote la existencia del convenio en el título accionario o se registre en el Libro de Registro de Acciones Escriturales, según corresponda.</a:t>
            </a:r>
          </a:p>
          <a:p>
            <a:pPr algn="just">
              <a:buFont typeface="Wingdings" panose="05000000000000000000" pitchFamily="2" charset="2"/>
              <a:buChar char="Ø"/>
            </a:pPr>
            <a:endParaRPr lang="es-ES" sz="2400" dirty="0"/>
          </a:p>
          <a:p>
            <a:pPr algn="just">
              <a:buFont typeface="Wingdings" panose="05000000000000000000" pitchFamily="2" charset="2"/>
              <a:buChar char="Ø"/>
            </a:pPr>
            <a:r>
              <a:rPr lang="es-ES" dirty="0" smtClean="0"/>
              <a:t>La doctrina </a:t>
            </a:r>
            <a:r>
              <a:rPr lang="es-ES" dirty="0" err="1" smtClean="0"/>
              <a:t>comercialista</a:t>
            </a:r>
            <a:r>
              <a:rPr lang="es-ES" dirty="0" smtClean="0"/>
              <a:t> discute si estos requisitos deben cumplirse de forma acumulativa o no.</a:t>
            </a:r>
            <a:endParaRPr lang="es-VE" sz="2400" dirty="0"/>
          </a:p>
        </p:txBody>
      </p:sp>
    </p:spTree>
    <p:extLst>
      <p:ext uri="{BB962C8B-B14F-4D97-AF65-F5344CB8AC3E}">
        <p14:creationId xmlns:p14="http://schemas.microsoft.com/office/powerpoint/2010/main" val="15265478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7016" y="404664"/>
            <a:ext cx="8856984" cy="6192688"/>
          </a:xfrm>
        </p:spPr>
        <p:txBody>
          <a:bodyPr>
            <a:noAutofit/>
          </a:bodyPr>
          <a:lstStyle/>
          <a:p>
            <a:pPr marL="64008" indent="0" algn="ctr">
              <a:spcBef>
                <a:spcPts val="0"/>
              </a:spcBef>
              <a:buNone/>
            </a:pPr>
            <a:r>
              <a:rPr lang="es-UY" sz="2800" b="1" dirty="0" smtClean="0"/>
              <a:t>ESTATUTO DEL ACCIONISTA</a:t>
            </a:r>
          </a:p>
          <a:p>
            <a:pPr marL="64008" indent="0" algn="ctr">
              <a:spcBef>
                <a:spcPts val="0"/>
              </a:spcBef>
              <a:buNone/>
            </a:pPr>
            <a:endParaRPr lang="es-UY" sz="2600" b="1" dirty="0" smtClean="0"/>
          </a:p>
          <a:p>
            <a:pPr marL="64008" indent="0" algn="just">
              <a:spcBef>
                <a:spcPts val="0"/>
              </a:spcBef>
              <a:buNone/>
            </a:pPr>
            <a:r>
              <a:rPr lang="es-UY" sz="2600" dirty="0" smtClean="0"/>
              <a:t>Derechos fundamentale</a:t>
            </a:r>
            <a:r>
              <a:rPr lang="es-UY" sz="2600" dirty="0" smtClean="0"/>
              <a:t>s de los accionistas, art. 319 LSC:</a:t>
            </a:r>
          </a:p>
          <a:p>
            <a:pPr marL="681228" lvl="1" indent="-342900" algn="just">
              <a:buFont typeface="Wingdings" panose="05000000000000000000" pitchFamily="2" charset="2"/>
              <a:buChar char="Ø"/>
            </a:pPr>
            <a:r>
              <a:rPr lang="es-UY" sz="2200" dirty="0" smtClean="0"/>
              <a:t>Participar </a:t>
            </a:r>
            <a:r>
              <a:rPr lang="es-UY" sz="2200" dirty="0"/>
              <a:t>y votar en las asambleas de los </a:t>
            </a:r>
            <a:r>
              <a:rPr lang="es-UY" sz="2200" dirty="0" smtClean="0"/>
              <a:t>accionistas.</a:t>
            </a:r>
          </a:p>
          <a:p>
            <a:pPr marL="681228" lvl="1" indent="-342900" algn="just">
              <a:buFont typeface="Wingdings" panose="05000000000000000000" pitchFamily="2" charset="2"/>
              <a:buChar char="Ø"/>
            </a:pPr>
            <a:r>
              <a:rPr lang="es-UY" sz="2200" dirty="0" smtClean="0"/>
              <a:t>Participar </a:t>
            </a:r>
            <a:r>
              <a:rPr lang="es-UY" sz="2200" dirty="0"/>
              <a:t>en las ganancias sociales y en el remanente de </a:t>
            </a:r>
            <a:r>
              <a:rPr lang="es-UY" sz="2200" dirty="0" smtClean="0"/>
              <a:t>la liquidación</a:t>
            </a:r>
            <a:r>
              <a:rPr lang="es-UY" sz="2200" dirty="0"/>
              <a:t>, en el caso de disolución de la </a:t>
            </a:r>
            <a:r>
              <a:rPr lang="es-UY" sz="2200" dirty="0" smtClean="0"/>
              <a:t>sociedad.</a:t>
            </a:r>
          </a:p>
          <a:p>
            <a:pPr marL="681228" lvl="1" indent="-342900" algn="just">
              <a:buFont typeface="Wingdings" panose="05000000000000000000" pitchFamily="2" charset="2"/>
              <a:buChar char="Ø"/>
            </a:pPr>
            <a:r>
              <a:rPr lang="es-UY" sz="2200" dirty="0" smtClean="0"/>
              <a:t>Fiscalizar </a:t>
            </a:r>
            <a:r>
              <a:rPr lang="es-UY" sz="2200" dirty="0"/>
              <a:t>la gestión de los negocios </a:t>
            </a:r>
            <a:r>
              <a:rPr lang="es-UY" sz="2200" dirty="0" smtClean="0"/>
              <a:t>sociales.</a:t>
            </a:r>
          </a:p>
          <a:p>
            <a:pPr marL="681228" lvl="1" indent="-342900" algn="just">
              <a:buFont typeface="Wingdings" panose="05000000000000000000" pitchFamily="2" charset="2"/>
              <a:buChar char="Ø"/>
            </a:pPr>
            <a:r>
              <a:rPr lang="es-UY" sz="2200" dirty="0" smtClean="0"/>
              <a:t>Tener </a:t>
            </a:r>
            <a:r>
              <a:rPr lang="es-UY" sz="2200" dirty="0"/>
              <a:t>preferencia en la suscripción de las acciones, </a:t>
            </a:r>
            <a:r>
              <a:rPr lang="es-UY" sz="2200" dirty="0" smtClean="0"/>
              <a:t>partes beneficiarias </a:t>
            </a:r>
            <a:r>
              <a:rPr lang="es-UY" sz="2200" dirty="0"/>
              <a:t>convertibles en acciones y debentures convertibles </a:t>
            </a:r>
            <a:r>
              <a:rPr lang="es-UY" sz="2200" dirty="0" smtClean="0"/>
              <a:t>en acciones.</a:t>
            </a:r>
          </a:p>
          <a:p>
            <a:pPr marL="681228" lvl="1" indent="-342900" algn="just">
              <a:buFont typeface="Wingdings" panose="05000000000000000000" pitchFamily="2" charset="2"/>
              <a:buChar char="Ø"/>
            </a:pPr>
            <a:r>
              <a:rPr lang="es-UY" sz="2200" dirty="0" err="1" smtClean="0"/>
              <a:t>Receder</a:t>
            </a:r>
            <a:r>
              <a:rPr lang="es-UY" sz="2200" dirty="0" smtClean="0"/>
              <a:t> </a:t>
            </a:r>
            <a:r>
              <a:rPr lang="es-UY" sz="2200" dirty="0"/>
              <a:t>en los casos previstos en la </a:t>
            </a:r>
            <a:r>
              <a:rPr lang="es-UY" sz="2200" dirty="0" smtClean="0"/>
              <a:t>ley. </a:t>
            </a:r>
          </a:p>
          <a:p>
            <a:pPr marL="681228" lvl="1"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dirty="0" smtClean="0"/>
              <a:t>Estos </a:t>
            </a:r>
            <a:r>
              <a:rPr lang="es-UY" dirty="0"/>
              <a:t>derechos sólo podrán ser condicionados, limitados </a:t>
            </a:r>
            <a:r>
              <a:rPr lang="es-UY" dirty="0" smtClean="0"/>
              <a:t>o anulados cuando expresamente la ley los autorice.</a:t>
            </a:r>
            <a:endParaRPr lang="es-UY" sz="2200" b="1" dirty="0" smtClean="0"/>
          </a:p>
          <a:p>
            <a:pPr marL="338328" lvl="1" indent="0" algn="just">
              <a:buNone/>
            </a:pPr>
            <a:endParaRPr lang="es-UY" sz="2200" b="1" dirty="0" smtClean="0"/>
          </a:p>
          <a:p>
            <a:pPr marL="64008" indent="0">
              <a:buNone/>
            </a:pPr>
            <a:endParaRPr lang="es-UY" sz="2200" dirty="0"/>
          </a:p>
          <a:p>
            <a:pPr marL="64008" indent="0" algn="ctr">
              <a:buNone/>
            </a:pPr>
            <a:endParaRPr lang="es-UY" sz="2200" dirty="0" smtClean="0"/>
          </a:p>
        </p:txBody>
      </p:sp>
    </p:spTree>
    <p:extLst>
      <p:ext uri="{BB962C8B-B14F-4D97-AF65-F5344CB8AC3E}">
        <p14:creationId xmlns:p14="http://schemas.microsoft.com/office/powerpoint/2010/main" val="33202001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24936" cy="5978136"/>
          </a:xfrm>
        </p:spPr>
        <p:txBody>
          <a:bodyPr>
            <a:normAutofit fontScale="25000" lnSpcReduction="20000"/>
          </a:bodyPr>
          <a:lstStyle/>
          <a:p>
            <a:pPr marL="64008" indent="0" algn="ctr">
              <a:spcBef>
                <a:spcPts val="0"/>
              </a:spcBef>
              <a:buNone/>
            </a:pPr>
            <a:r>
              <a:rPr lang="es-UY" sz="11200" b="1" dirty="0" smtClean="0"/>
              <a:t>ESTATUTO DEL ACCIONISTA</a:t>
            </a:r>
          </a:p>
          <a:p>
            <a:pPr marL="64008" indent="0" algn="just">
              <a:spcBef>
                <a:spcPts val="0"/>
              </a:spcBef>
              <a:buNone/>
            </a:pPr>
            <a:endParaRPr lang="es-UY" sz="8000" b="1" dirty="0" smtClean="0"/>
          </a:p>
          <a:p>
            <a:pPr marL="64008" indent="0" algn="just">
              <a:spcBef>
                <a:spcPts val="0"/>
              </a:spcBef>
              <a:buNone/>
            </a:pPr>
            <a:r>
              <a:rPr lang="es-UY" sz="10400" b="1" dirty="0" smtClean="0"/>
              <a:t>1. DERECHO ECONÓMICOS:</a:t>
            </a:r>
          </a:p>
          <a:p>
            <a:pPr marL="1435608" indent="-1371600" algn="just">
              <a:spcBef>
                <a:spcPts val="0"/>
              </a:spcBef>
              <a:buAutoNum type="arabicPeriod"/>
            </a:pPr>
            <a:endParaRPr lang="es-UY" sz="8800" b="1" dirty="0" smtClean="0"/>
          </a:p>
          <a:p>
            <a:pPr marL="64008" indent="0" algn="just">
              <a:spcBef>
                <a:spcPts val="0"/>
              </a:spcBef>
              <a:buNone/>
            </a:pPr>
            <a:r>
              <a:rPr lang="es-UY" sz="8800" b="1" dirty="0" smtClean="0"/>
              <a:t>	</a:t>
            </a:r>
            <a:r>
              <a:rPr lang="es-UY" sz="8800" b="1" dirty="0" smtClean="0"/>
              <a:t>a.</a:t>
            </a:r>
            <a:r>
              <a:rPr lang="es-UY" sz="8800" b="1" dirty="0" smtClean="0"/>
              <a:t>	Participación en las ganancias. Derecho al </a:t>
            </a:r>
            <a:r>
              <a:rPr lang="es-UY" sz="8800" b="1" dirty="0" smtClean="0"/>
              <a:t>dividendo (arts. 87, 92, 97, 98 a 100)</a:t>
            </a:r>
          </a:p>
          <a:p>
            <a:pPr marL="64008" indent="0" algn="just">
              <a:spcBef>
                <a:spcPts val="0"/>
              </a:spcBef>
              <a:buNone/>
            </a:pPr>
            <a:endParaRPr lang="es-UY" sz="8800" b="1" dirty="0" smtClean="0"/>
          </a:p>
          <a:p>
            <a:pPr marL="406908" indent="-342900" algn="just">
              <a:spcBef>
                <a:spcPts val="0"/>
              </a:spcBef>
              <a:buFont typeface="Wingdings" panose="05000000000000000000" pitchFamily="2" charset="2"/>
              <a:buChar char="Ø"/>
            </a:pPr>
            <a:r>
              <a:rPr lang="es-UY" sz="8000" dirty="0" smtClean="0"/>
              <a:t>El accionista tiene el derecho abstracto de participar en los ingresos futuros de la sociedad y el derecho concreto al dividendo. </a:t>
            </a:r>
          </a:p>
          <a:p>
            <a:pPr marL="955548" lvl="2" indent="-342900" algn="just">
              <a:spcBef>
                <a:spcPts val="0"/>
              </a:spcBef>
              <a:buFont typeface="Wingdings" panose="05000000000000000000" pitchFamily="2" charset="2"/>
              <a:buChar char="Ø"/>
            </a:pPr>
            <a:endParaRPr lang="es-UY" sz="8000" dirty="0" smtClean="0"/>
          </a:p>
          <a:p>
            <a:pPr marL="406908" indent="-342900" algn="just">
              <a:spcBef>
                <a:spcPts val="0"/>
              </a:spcBef>
              <a:buFont typeface="Wingdings" panose="05000000000000000000" pitchFamily="2" charset="2"/>
              <a:buChar char="Ø"/>
            </a:pPr>
            <a:r>
              <a:rPr lang="es-UY" sz="8000" dirty="0" smtClean="0"/>
              <a:t>Cuando la Asamblea Ordinaria aprueba la propuesta de distribución de utilidades del órgano de administración, nace un derecho de crédito del accionistas por su </a:t>
            </a:r>
            <a:r>
              <a:rPr lang="es-UY" sz="8000" dirty="0" err="1" smtClean="0"/>
              <a:t>cuotaparte</a:t>
            </a:r>
            <a:r>
              <a:rPr lang="es-UY" sz="8000" dirty="0" smtClean="0"/>
              <a:t> correspondiente contra la sociedad.</a:t>
            </a:r>
          </a:p>
          <a:p>
            <a:pPr marL="955548" lvl="2" indent="-342900" algn="just">
              <a:spcBef>
                <a:spcPts val="0"/>
              </a:spcBef>
              <a:buFont typeface="Wingdings" panose="05000000000000000000" pitchFamily="2" charset="2"/>
              <a:buChar char="Ø"/>
            </a:pPr>
            <a:endParaRPr lang="es-UY" sz="8000" dirty="0" smtClean="0"/>
          </a:p>
          <a:p>
            <a:pPr marL="406908" indent="-342900" algn="just">
              <a:spcBef>
                <a:spcPts val="0"/>
              </a:spcBef>
              <a:buFont typeface="Wingdings" panose="05000000000000000000" pitchFamily="2" charset="2"/>
              <a:buChar char="Ø"/>
            </a:pPr>
            <a:r>
              <a:rPr lang="es-UY" sz="8000" dirty="0" smtClean="0"/>
              <a:t>Requisitos para distribuir utilidades, art. 98 LSC: utilidades netas derivadas del ejercicio actual o anteriores, si hay pérdidas de ejercicios anteriores deben primero cubrirse y constituirse la reserva legal si correspondiera (5% hasta llegar al 20% del K social). </a:t>
            </a:r>
          </a:p>
          <a:p>
            <a:pPr marL="955548" lvl="2" indent="-342900" algn="just">
              <a:spcBef>
                <a:spcPts val="0"/>
              </a:spcBef>
              <a:buFont typeface="Wingdings" panose="05000000000000000000" pitchFamily="2" charset="2"/>
              <a:buChar char="Ø"/>
            </a:pPr>
            <a:endParaRPr lang="es-UY" sz="8000" dirty="0" smtClean="0"/>
          </a:p>
          <a:p>
            <a:pPr marL="406908" indent="-342900" algn="just">
              <a:spcBef>
                <a:spcPts val="0"/>
              </a:spcBef>
              <a:buFont typeface="Wingdings" panose="05000000000000000000" pitchFamily="2" charset="2"/>
              <a:buChar char="Ø"/>
            </a:pPr>
            <a:r>
              <a:rPr lang="es-UY" sz="8000" dirty="0" smtClean="0"/>
              <a:t>Se admiten otras reservas que no sean legales siempre que respondan a una prudente y razonable administración.</a:t>
            </a:r>
          </a:p>
          <a:p>
            <a:pPr marL="64008" indent="0" algn="just">
              <a:buNone/>
            </a:pPr>
            <a:endParaRPr lang="es-UY" sz="7600" dirty="0" smtClean="0"/>
          </a:p>
          <a:p>
            <a:pPr marL="64008" indent="0" algn="just">
              <a:buNone/>
            </a:pPr>
            <a:r>
              <a:rPr lang="es-UY" sz="7600" b="1" dirty="0" smtClean="0"/>
              <a:t> </a:t>
            </a:r>
          </a:p>
          <a:p>
            <a:pPr marL="338328" lvl="1" indent="0" algn="just">
              <a:buNone/>
            </a:pP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3267937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072336"/>
          </a:xfrm>
        </p:spPr>
        <p:txBody>
          <a:bodyPr>
            <a:normAutofit/>
          </a:bodyPr>
          <a:lstStyle/>
          <a:p>
            <a:pPr lvl="0" algn="just">
              <a:buFont typeface="Wingdings" panose="05000000000000000000" pitchFamily="2" charset="2"/>
              <a:buChar char="Ø"/>
            </a:pPr>
            <a:endParaRPr lang="es-ES" sz="2200" dirty="0" smtClean="0"/>
          </a:p>
          <a:p>
            <a:pPr lvl="0" algn="just">
              <a:buFont typeface="Wingdings" panose="05000000000000000000" pitchFamily="2" charset="2"/>
              <a:buChar char="Ø"/>
            </a:pPr>
            <a:r>
              <a:rPr lang="es-ES" sz="2200" b="1" dirty="0" smtClean="0"/>
              <a:t>Acción como alícuota de capital:</a:t>
            </a:r>
            <a:r>
              <a:rPr lang="es-ES" sz="2200" dirty="0" smtClean="0"/>
              <a:t> </a:t>
            </a:r>
          </a:p>
          <a:p>
            <a:pPr lvl="1" algn="just">
              <a:buFont typeface="Wingdings" panose="05000000000000000000" pitchFamily="2" charset="2"/>
              <a:buChar char="Ø"/>
            </a:pPr>
            <a:r>
              <a:rPr lang="es-ES" dirty="0" smtClean="0"/>
              <a:t>La acción tiene como función principal representar una parte del capital social. </a:t>
            </a:r>
          </a:p>
          <a:p>
            <a:pPr lvl="1" algn="just">
              <a:buFont typeface="Wingdings" panose="05000000000000000000" pitchFamily="2" charset="2"/>
              <a:buChar char="Ø"/>
            </a:pPr>
            <a:r>
              <a:rPr lang="es-ES" dirty="0" smtClean="0"/>
              <a:t>Es la mínima fracción en la que se puede dividir el capital.</a:t>
            </a:r>
          </a:p>
          <a:p>
            <a:pPr lvl="1" algn="just">
              <a:buFont typeface="Wingdings" panose="05000000000000000000" pitchFamily="2" charset="2"/>
              <a:buChar char="Ø"/>
            </a:pPr>
            <a:r>
              <a:rPr lang="es-ES" dirty="0" smtClean="0"/>
              <a:t>Cada acción es de igual valor nominal e indivisible (varios propietarios de una acción no pueden dividirla, deben designar un representante para ejercer sus derechos art. 54 LSC). </a:t>
            </a:r>
          </a:p>
          <a:p>
            <a:pPr lvl="1" algn="just">
              <a:buFont typeface="Wingdings" panose="05000000000000000000" pitchFamily="2" charset="2"/>
              <a:buChar char="Ø"/>
            </a:pPr>
            <a:r>
              <a:rPr lang="es-ES" dirty="0" smtClean="0"/>
              <a:t>La suma de todas las acciones equivale al total del capital integrado de la SA.</a:t>
            </a:r>
          </a:p>
          <a:p>
            <a:pPr lvl="0" algn="just">
              <a:buFont typeface="Wingdings" panose="05000000000000000000" pitchFamily="2" charset="2"/>
              <a:buChar char="Ø"/>
            </a:pPr>
            <a:endParaRPr lang="es-ES" sz="2200" dirty="0" smtClean="0"/>
          </a:p>
          <a:p>
            <a:pPr lvl="0" algn="just">
              <a:buFont typeface="Wingdings" panose="05000000000000000000" pitchFamily="2" charset="2"/>
              <a:buChar char="Ø"/>
            </a:pPr>
            <a:r>
              <a:rPr lang="es-ES" sz="2200" b="1" dirty="0" smtClean="0"/>
              <a:t>Acción como conjunto de derechos: </a:t>
            </a:r>
          </a:p>
          <a:p>
            <a:pPr lvl="1" algn="just">
              <a:buFont typeface="Wingdings" panose="05000000000000000000" pitchFamily="2" charset="2"/>
              <a:buChar char="Ø"/>
            </a:pPr>
            <a:r>
              <a:rPr lang="es-ES" dirty="0" smtClean="0"/>
              <a:t>La acción se entrega como contraprestación del aporte efectuado por el accionista, representa su participación en la SA.</a:t>
            </a:r>
          </a:p>
          <a:p>
            <a:pPr lvl="1" algn="just">
              <a:buFont typeface="Wingdings" panose="05000000000000000000" pitchFamily="2" charset="2"/>
              <a:buChar char="Ø"/>
            </a:pPr>
            <a:r>
              <a:rPr lang="es-ES" dirty="0" smtClean="0"/>
              <a:t>Otorga a su tenedor la calidad de socio, de la cual derivan una serie de derechos y obligaciones.</a:t>
            </a:r>
          </a:p>
          <a:p>
            <a:pPr lvl="0" algn="just">
              <a:buFont typeface="Wingdings" panose="05000000000000000000" pitchFamily="2" charset="2"/>
              <a:buChar char="Ø"/>
            </a:pPr>
            <a:endParaRPr lang="es-ES" dirty="0"/>
          </a:p>
        </p:txBody>
      </p:sp>
    </p:spTree>
    <p:extLst>
      <p:ext uri="{BB962C8B-B14F-4D97-AF65-F5344CB8AC3E}">
        <p14:creationId xmlns:p14="http://schemas.microsoft.com/office/powerpoint/2010/main" val="21595368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fontScale="40000" lnSpcReduction="20000"/>
          </a:bodyPr>
          <a:lstStyle/>
          <a:p>
            <a:pPr marL="64008" indent="0" algn="just">
              <a:spcBef>
                <a:spcPts val="0"/>
              </a:spcBef>
              <a:buNone/>
            </a:pPr>
            <a:r>
              <a:rPr lang="es-UY" sz="2600" b="1" dirty="0" smtClean="0"/>
              <a:t>	</a:t>
            </a:r>
            <a:r>
              <a:rPr lang="es-UY" sz="5500" b="1" dirty="0" smtClean="0"/>
              <a:t>Cont. Participación en las ganancias. Derecho al dividendo </a:t>
            </a:r>
            <a:endParaRPr lang="es-UY" sz="5500" b="1" dirty="0" smtClean="0"/>
          </a:p>
          <a:p>
            <a:pPr marL="64008" indent="0" algn="just">
              <a:spcBef>
                <a:spcPts val="0"/>
              </a:spcBef>
              <a:buNone/>
            </a:pPr>
            <a:endParaRPr lang="es-UY" sz="2600" b="1" dirty="0" smtClean="0"/>
          </a:p>
          <a:p>
            <a:pPr marL="64008" indent="0" algn="just">
              <a:spcBef>
                <a:spcPts val="0"/>
              </a:spcBef>
              <a:buNone/>
            </a:pPr>
            <a:endParaRPr lang="es-UY" sz="2600" b="1" dirty="0" smtClean="0"/>
          </a:p>
          <a:p>
            <a:pPr marL="406908" indent="-342900" algn="just">
              <a:spcBef>
                <a:spcPts val="0"/>
              </a:spcBef>
              <a:buFont typeface="Wingdings" panose="05000000000000000000" pitchFamily="2" charset="2"/>
              <a:buChar char="Ø"/>
            </a:pPr>
            <a:r>
              <a:rPr lang="es-UY" sz="5500" dirty="0" smtClean="0"/>
              <a:t>Art. 320 dividendo mínimo obligatorio 20%, para equilibrar derechos del accionista con necesidades de financiamiento de la </a:t>
            </a:r>
            <a:r>
              <a:rPr lang="es-UY" sz="5500" dirty="0" smtClean="0"/>
              <a:t>sociedad (art. 320).</a:t>
            </a:r>
            <a:endParaRPr lang="es-UY" sz="5500" dirty="0" smtClean="0"/>
          </a:p>
          <a:p>
            <a:pPr marL="955548" lvl="2" indent="-342900" algn="just">
              <a:spcBef>
                <a:spcPts val="0"/>
              </a:spcBef>
              <a:buFont typeface="Wingdings" panose="05000000000000000000" pitchFamily="2" charset="2"/>
              <a:buChar char="Ø"/>
            </a:pPr>
            <a:endParaRPr lang="es-UY" sz="5500" dirty="0"/>
          </a:p>
          <a:p>
            <a:pPr marL="406908" indent="-342900" algn="just">
              <a:spcBef>
                <a:spcPts val="0"/>
              </a:spcBef>
              <a:buFont typeface="Wingdings" panose="05000000000000000000" pitchFamily="2" charset="2"/>
              <a:buChar char="Ø"/>
            </a:pPr>
            <a:r>
              <a:rPr lang="es-UY" sz="5500" dirty="0" smtClean="0"/>
              <a:t>75% del capital integrado puede resolver que no se reparta el dividendo mínimo por resolución </a:t>
            </a:r>
            <a:r>
              <a:rPr lang="es-UY" sz="5500" dirty="0" smtClean="0"/>
              <a:t>fundada (ver minoritarios, posibilidad de impugnación o </a:t>
            </a:r>
            <a:r>
              <a:rPr lang="es-UY" sz="5500" dirty="0" err="1" smtClean="0"/>
              <a:t>dda.</a:t>
            </a:r>
            <a:r>
              <a:rPr lang="es-UY" sz="5500" dirty="0" smtClean="0"/>
              <a:t> abuso de derecho).</a:t>
            </a:r>
          </a:p>
          <a:p>
            <a:pPr marL="406908" indent="-342900" algn="just">
              <a:spcBef>
                <a:spcPts val="0"/>
              </a:spcBef>
              <a:buFont typeface="Wingdings" panose="05000000000000000000" pitchFamily="2" charset="2"/>
              <a:buChar char="Ø"/>
            </a:pPr>
            <a:endParaRPr lang="es-UY" sz="5300" dirty="0"/>
          </a:p>
          <a:p>
            <a:pPr marL="406908" indent="-342900" algn="just">
              <a:spcBef>
                <a:spcPts val="0"/>
              </a:spcBef>
              <a:buFont typeface="Wingdings" panose="05000000000000000000" pitchFamily="2" charset="2"/>
              <a:buChar char="Ø"/>
            </a:pPr>
            <a:r>
              <a:rPr lang="es-UY" sz="5500" dirty="0"/>
              <a:t>Procedimiento:</a:t>
            </a:r>
          </a:p>
          <a:p>
            <a:pPr marL="681228" lvl="1" indent="-342900" algn="just">
              <a:spcBef>
                <a:spcPts val="0"/>
              </a:spcBef>
              <a:buFont typeface="Wingdings" panose="05000000000000000000" pitchFamily="2" charset="2"/>
              <a:buChar char="Ø"/>
            </a:pPr>
            <a:r>
              <a:rPr lang="es-UY" sz="5000" dirty="0" smtClean="0"/>
              <a:t>Directorio </a:t>
            </a:r>
            <a:r>
              <a:rPr lang="es-UY" sz="5000" dirty="0"/>
              <a:t>presenta proyecto de distribución.</a:t>
            </a:r>
          </a:p>
          <a:p>
            <a:pPr marL="681228" lvl="1" indent="-342900" algn="just">
              <a:spcBef>
                <a:spcPts val="0"/>
              </a:spcBef>
              <a:buFont typeface="Wingdings" panose="05000000000000000000" pitchFamily="2" charset="2"/>
              <a:buChar char="Ø"/>
            </a:pPr>
            <a:r>
              <a:rPr lang="es-UY" sz="5000" dirty="0" smtClean="0"/>
              <a:t>La </a:t>
            </a:r>
            <a:r>
              <a:rPr lang="es-UY" sz="5000" dirty="0"/>
              <a:t>asamblea resuelve la distribución de las utilidades del ejercicio anterior.</a:t>
            </a:r>
          </a:p>
          <a:p>
            <a:pPr marL="681228" lvl="1" indent="-342900" algn="just">
              <a:spcBef>
                <a:spcPts val="0"/>
              </a:spcBef>
              <a:buFont typeface="Wingdings" panose="05000000000000000000" pitchFamily="2" charset="2"/>
              <a:buChar char="Ø"/>
            </a:pPr>
            <a:r>
              <a:rPr lang="es-UY" sz="5000" dirty="0" smtClean="0"/>
              <a:t>Las </a:t>
            </a:r>
            <a:r>
              <a:rPr lang="es-UY" sz="5000" dirty="0"/>
              <a:t>utilidades deben distribuirse dentro de los 90 días que se resuelve </a:t>
            </a:r>
            <a:r>
              <a:rPr lang="es-UY" sz="5000" dirty="0" smtClean="0"/>
              <a:t>la distribución </a:t>
            </a:r>
            <a:r>
              <a:rPr lang="es-UY" sz="5000" dirty="0"/>
              <a:t>(art. 99). El socio tiene un derecho de crédito contra </a:t>
            </a:r>
            <a:r>
              <a:rPr lang="es-UY" sz="5000" dirty="0" smtClean="0"/>
              <a:t>la sociedad </a:t>
            </a:r>
            <a:r>
              <a:rPr lang="es-UY" sz="5000" dirty="0"/>
              <a:t>por la suma que le corresponda una vez que se adopte </a:t>
            </a:r>
            <a:r>
              <a:rPr lang="es-UY" sz="5000" dirty="0" smtClean="0"/>
              <a:t>la decisión </a:t>
            </a:r>
            <a:r>
              <a:rPr lang="es-UY" sz="5000" dirty="0"/>
              <a:t>de distribuir utilidades en la asamblea de accionistas.</a:t>
            </a:r>
          </a:p>
          <a:p>
            <a:pPr marL="406908" indent="-342900" algn="just">
              <a:spcBef>
                <a:spcPts val="0"/>
              </a:spcBef>
              <a:buFont typeface="Wingdings" panose="05000000000000000000" pitchFamily="2" charset="2"/>
              <a:buChar char="Ø"/>
            </a:pPr>
            <a:endParaRPr lang="es-UY" sz="5300" dirty="0" smtClean="0"/>
          </a:p>
          <a:p>
            <a:pPr marL="406908" indent="-342900" algn="just">
              <a:spcBef>
                <a:spcPts val="0"/>
              </a:spcBef>
              <a:buFont typeface="Wingdings" panose="05000000000000000000" pitchFamily="2" charset="2"/>
              <a:buChar char="Ø"/>
            </a:pPr>
            <a:r>
              <a:rPr lang="es-UY" sz="5500" dirty="0" smtClean="0"/>
              <a:t>Posibilidad </a:t>
            </a:r>
            <a:r>
              <a:rPr lang="es-UY" sz="5500" dirty="0"/>
              <a:t>de distribución anticipada (art. </a:t>
            </a:r>
            <a:r>
              <a:rPr lang="es-UY" sz="5500" dirty="0" smtClean="0"/>
              <a:t>100).</a:t>
            </a:r>
            <a:endParaRPr lang="es-UY" sz="5500" dirty="0" smtClean="0"/>
          </a:p>
          <a:p>
            <a:pPr marL="955548" lvl="2" indent="-342900" algn="just">
              <a:spcBef>
                <a:spcPts val="0"/>
              </a:spcBef>
              <a:buFont typeface="Wingdings" panose="05000000000000000000" pitchFamily="2" charset="2"/>
              <a:buChar char="Ø"/>
            </a:pPr>
            <a:endParaRPr lang="es-UY" sz="2200" dirty="0" smtClean="0"/>
          </a:p>
          <a:p>
            <a:pPr marL="64008" indent="0" algn="just">
              <a:spcBef>
                <a:spcPts val="0"/>
              </a:spcBef>
              <a:buNone/>
            </a:pPr>
            <a:r>
              <a:rPr lang="es-UY" sz="2200" b="1" dirty="0"/>
              <a:t>	</a:t>
            </a:r>
            <a:endParaRPr lang="es-UY" sz="2200" b="1" dirty="0" smtClean="0"/>
          </a:p>
          <a:p>
            <a:pPr marL="64008" indent="0" algn="just">
              <a:buNone/>
            </a:pPr>
            <a:endParaRPr lang="es-UY" sz="2200" b="1" dirty="0"/>
          </a:p>
          <a:p>
            <a:pPr marL="64008" indent="0" algn="just">
              <a:buNone/>
            </a:pPr>
            <a:endParaRPr lang="es-UY" sz="2200" b="1" dirty="0"/>
          </a:p>
          <a:p>
            <a:pPr marL="64008" indent="0" algn="just">
              <a:buNone/>
            </a:pPr>
            <a:endParaRPr lang="es-UY" sz="2200" b="1" dirty="0" smtClean="0"/>
          </a:p>
          <a:p>
            <a:pPr marL="338328" lvl="1" indent="0" algn="just">
              <a:buNone/>
            </a:pP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38862597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a:bodyPr>
          <a:lstStyle/>
          <a:p>
            <a:pPr marL="64008" indent="0" algn="just">
              <a:spcBef>
                <a:spcPts val="0"/>
              </a:spcBef>
              <a:buNone/>
            </a:pPr>
            <a:r>
              <a:rPr lang="es-UY" sz="2600" b="1" dirty="0" smtClean="0"/>
              <a:t>	</a:t>
            </a:r>
            <a:r>
              <a:rPr lang="es-UY" sz="2600" b="1" dirty="0" smtClean="0"/>
              <a:t>b</a:t>
            </a:r>
            <a:r>
              <a:rPr lang="es-UY" sz="2600" b="1" dirty="0" smtClean="0"/>
              <a:t>.</a:t>
            </a:r>
            <a:r>
              <a:rPr lang="es-UY" sz="2600" b="1" dirty="0"/>
              <a:t>	Participación en </a:t>
            </a:r>
            <a:r>
              <a:rPr lang="es-UY" sz="2600" b="1" dirty="0" smtClean="0"/>
              <a:t>el remanente de </a:t>
            </a:r>
            <a:r>
              <a:rPr lang="es-UY" sz="2600" b="1" dirty="0" smtClean="0"/>
              <a:t>liquidación</a:t>
            </a:r>
            <a:r>
              <a:rPr lang="es-UY" sz="2200" b="1" dirty="0" smtClean="0"/>
              <a:t>	</a:t>
            </a:r>
          </a:p>
          <a:p>
            <a:pPr marL="64008" indent="0" algn="just">
              <a:spcBef>
                <a:spcPts val="0"/>
              </a:spcBef>
              <a:buNone/>
            </a:pPr>
            <a:endParaRPr lang="es-UY" sz="2200" b="1" dirty="0" smtClean="0"/>
          </a:p>
          <a:p>
            <a:pPr marL="406908" indent="-342900" algn="just">
              <a:spcBef>
                <a:spcPts val="0"/>
              </a:spcBef>
              <a:buFont typeface="Wingdings" panose="05000000000000000000" pitchFamily="2" charset="2"/>
              <a:buChar char="Ø"/>
            </a:pPr>
            <a:r>
              <a:rPr lang="es-UY" sz="2200" dirty="0" smtClean="0"/>
              <a:t>Cuando la sociedad se disuelve y liquida el accionista tiene derecho a recibir la </a:t>
            </a:r>
            <a:r>
              <a:rPr lang="es-UY" sz="2200" dirty="0" err="1" smtClean="0"/>
              <a:t>cuotaparte</a:t>
            </a:r>
            <a:r>
              <a:rPr lang="es-UY" sz="2200" dirty="0" smtClean="0"/>
              <a:t> correspondiente en la liquidación, siempre que culminada la misma exista un remanente a repartir.</a:t>
            </a:r>
          </a:p>
          <a:p>
            <a:pPr marL="406908"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sz="2200" dirty="0"/>
              <a:t>Participación del socio saliente por ejercicio de derecho de </a:t>
            </a:r>
            <a:r>
              <a:rPr lang="es-UY" sz="2200" dirty="0" smtClean="0"/>
              <a:t>receso (arts</a:t>
            </a:r>
            <a:r>
              <a:rPr lang="es-UY" sz="2200" dirty="0"/>
              <a:t>. 319.5, 363, 363, </a:t>
            </a:r>
            <a:r>
              <a:rPr lang="es-UY" sz="2200" dirty="0" smtClean="0"/>
              <a:t>364, </a:t>
            </a:r>
            <a:r>
              <a:rPr lang="es-UY" sz="2200" dirty="0"/>
              <a:t>154 y 155).</a:t>
            </a:r>
            <a:r>
              <a:rPr lang="es-UY" sz="2200" b="1" dirty="0" smtClean="0"/>
              <a:t>	</a:t>
            </a:r>
          </a:p>
          <a:p>
            <a:pPr marL="64008" indent="0" algn="just">
              <a:buNone/>
            </a:pPr>
            <a:endParaRPr lang="es-UY" sz="2200" b="1" dirty="0"/>
          </a:p>
          <a:p>
            <a:pPr marL="64008" indent="0" algn="just">
              <a:buNone/>
            </a:pPr>
            <a:endParaRPr lang="es-UY" sz="2200" b="1" dirty="0"/>
          </a:p>
          <a:p>
            <a:pPr marL="64008" indent="0" algn="just">
              <a:buNone/>
            </a:pPr>
            <a:endParaRPr lang="es-UY" sz="2200" b="1" dirty="0" smtClean="0"/>
          </a:p>
          <a:p>
            <a:pPr marL="338328" lvl="1" indent="0" algn="just">
              <a:buNone/>
            </a:pP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29043651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fontScale="77500" lnSpcReduction="20000"/>
          </a:bodyPr>
          <a:lstStyle/>
          <a:p>
            <a:pPr marL="64008" indent="0" algn="just">
              <a:spcBef>
                <a:spcPts val="0"/>
              </a:spcBef>
              <a:buNone/>
            </a:pPr>
            <a:r>
              <a:rPr lang="es-UY" sz="2200" b="1" dirty="0" smtClean="0"/>
              <a:t>	</a:t>
            </a:r>
            <a:r>
              <a:rPr lang="es-UY" sz="3400" b="1" dirty="0" smtClean="0"/>
              <a:t>c.	Derecho a mantener invariada la participación en la </a:t>
            </a:r>
            <a:r>
              <a:rPr lang="es-UY" sz="3400" b="1" dirty="0" smtClean="0"/>
              <a:t>sociedad: preferencia y acrecer</a:t>
            </a:r>
          </a:p>
          <a:p>
            <a:pPr marL="64008" indent="0" algn="just">
              <a:spcBef>
                <a:spcPts val="0"/>
              </a:spcBef>
              <a:buNone/>
            </a:pPr>
            <a:endParaRPr lang="es-UY" sz="2200" b="1" dirty="0" smtClean="0"/>
          </a:p>
          <a:p>
            <a:pPr marL="406908" indent="-342900" algn="just">
              <a:spcBef>
                <a:spcPts val="0"/>
              </a:spcBef>
              <a:buFont typeface="Wingdings" panose="05000000000000000000" pitchFamily="2" charset="2"/>
              <a:buChar char="Ø"/>
            </a:pPr>
            <a:r>
              <a:rPr lang="es-UY" sz="2800" dirty="0" smtClean="0"/>
              <a:t>El accionista tiene derecho a la suscripción preferente  de acciones que proporcionalmente le correspondan en los aumentos de capital (arts. 326 y </a:t>
            </a:r>
            <a:r>
              <a:rPr lang="es-UY" sz="2800" dirty="0" err="1" smtClean="0"/>
              <a:t>ss</a:t>
            </a:r>
            <a:r>
              <a:rPr lang="es-UY" sz="2800" dirty="0" smtClean="0"/>
              <a:t>).</a:t>
            </a:r>
          </a:p>
          <a:p>
            <a:pPr marL="955548" lvl="2"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sz="2800" dirty="0" smtClean="0"/>
              <a:t>Derecho de preferencia: la sociedad ofrecerá el derecho de preferencia mediante tres publicaciones y el accionista tendrá 30 días para ejercerlo.</a:t>
            </a:r>
          </a:p>
          <a:p>
            <a:pPr marL="955548" lvl="2"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sz="2800" dirty="0" smtClean="0"/>
              <a:t>El derecho de preferencia es irrenunciable, pero puede ser limitado (arts. 319 y 330).</a:t>
            </a:r>
          </a:p>
          <a:p>
            <a:pPr marL="955548" lvl="2"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sz="2800" dirty="0" smtClean="0"/>
              <a:t>Derecho a acrecer: todos los accionistas que ejercieron el derecho de preferencia tienen derecho a suscribir a prorrata de su participación, las acciones no suscriptas por otro accionista. Plazo: 30 días luego del plazo para ejercer el derecho de preferencia.</a:t>
            </a:r>
          </a:p>
          <a:p>
            <a:pPr marL="955548" lvl="2" indent="-342900" algn="just">
              <a:spcBef>
                <a:spcPts val="0"/>
              </a:spcBef>
              <a:buFont typeface="Wingdings" panose="05000000000000000000" pitchFamily="2" charset="2"/>
              <a:buChar char="Ø"/>
            </a:pPr>
            <a:endParaRPr lang="es-UY" sz="2200" dirty="0"/>
          </a:p>
          <a:p>
            <a:pPr marL="406908" indent="-342900" algn="just">
              <a:spcBef>
                <a:spcPts val="0"/>
              </a:spcBef>
              <a:buFont typeface="Wingdings" panose="05000000000000000000" pitchFamily="2" charset="2"/>
              <a:buChar char="Ø"/>
            </a:pPr>
            <a:r>
              <a:rPr lang="es-UY" sz="2800" dirty="0" smtClean="0"/>
              <a:t>Vencidos ambos plazos, la sociedad puede ofrecer acciones a terceros.</a:t>
            </a:r>
            <a:endParaRPr lang="es-UY" sz="2800" dirty="0"/>
          </a:p>
          <a:p>
            <a:pPr marL="64008" indent="0" algn="just">
              <a:buNone/>
            </a:pPr>
            <a:endParaRPr lang="es-UY" sz="2200" b="1" dirty="0"/>
          </a:p>
          <a:p>
            <a:pPr marL="64008" indent="0" algn="just">
              <a:buNone/>
            </a:pPr>
            <a:endParaRPr lang="es-UY" sz="2200" b="1" dirty="0" smtClean="0"/>
          </a:p>
          <a:p>
            <a:pPr marL="338328" lvl="1" indent="0" algn="just">
              <a:buNone/>
            </a:pP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3021101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fontScale="85000" lnSpcReduction="20000"/>
          </a:bodyPr>
          <a:lstStyle/>
          <a:p>
            <a:pPr marL="64008" indent="0" algn="just">
              <a:spcBef>
                <a:spcPts val="0"/>
              </a:spcBef>
              <a:buNone/>
            </a:pPr>
            <a:r>
              <a:rPr lang="es-UY" sz="2800" b="1" dirty="0" smtClean="0"/>
              <a:t>2. DERECHO POLÍTICOS</a:t>
            </a:r>
          </a:p>
          <a:p>
            <a:pPr marL="64008" indent="0" algn="just">
              <a:spcBef>
                <a:spcPts val="0"/>
              </a:spcBef>
              <a:buNone/>
            </a:pPr>
            <a:endParaRPr lang="es-UY" sz="2800" b="1" dirty="0" smtClean="0"/>
          </a:p>
          <a:p>
            <a:pPr marL="64008" indent="0" algn="just">
              <a:spcBef>
                <a:spcPts val="0"/>
              </a:spcBef>
              <a:buNone/>
            </a:pPr>
            <a:r>
              <a:rPr lang="es-UY" sz="2800" b="1" dirty="0" smtClean="0"/>
              <a:t>	a.	Fiscalización y derecho de información:</a:t>
            </a:r>
            <a:r>
              <a:rPr lang="es-UY" sz="2200" b="1" dirty="0" smtClean="0"/>
              <a:t>	</a:t>
            </a:r>
            <a:endParaRPr lang="es-UY" sz="2200" b="1" dirty="0" smtClean="0"/>
          </a:p>
          <a:p>
            <a:pPr marL="64008" indent="0" algn="just">
              <a:spcBef>
                <a:spcPts val="0"/>
              </a:spcBef>
              <a:buNone/>
            </a:pPr>
            <a:endParaRPr lang="es-UY" sz="2200" b="1" dirty="0"/>
          </a:p>
          <a:p>
            <a:pPr marL="406908" indent="-342900" algn="just">
              <a:spcBef>
                <a:spcPts val="0"/>
              </a:spcBef>
              <a:buFont typeface="Wingdings" panose="05000000000000000000" pitchFamily="2" charset="2"/>
              <a:buChar char="Ø"/>
            </a:pPr>
            <a:r>
              <a:rPr lang="es-UY" dirty="0" smtClean="0"/>
              <a:t>Art. 321 enumera </a:t>
            </a:r>
            <a:r>
              <a:rPr lang="es-UY" dirty="0" smtClean="0"/>
              <a:t>¿taxativamente? </a:t>
            </a:r>
            <a:r>
              <a:rPr lang="es-UY" dirty="0" smtClean="0"/>
              <a:t>la información a la que puede acceder el accionista, además de los EECC y la memoria del órgano de administración que se considera en la </a:t>
            </a:r>
            <a:r>
              <a:rPr lang="es-UY" dirty="0" smtClean="0"/>
              <a:t>asamblea (diferente al art. 75).</a:t>
            </a:r>
            <a:endParaRPr lang="es-UY" dirty="0" smtClean="0"/>
          </a:p>
          <a:p>
            <a:pPr marL="955548" lvl="2" indent="-342900" algn="just">
              <a:spcBef>
                <a:spcPts val="0"/>
              </a:spcBef>
              <a:buFont typeface="Wingdings" panose="05000000000000000000" pitchFamily="2" charset="2"/>
              <a:buChar char="Ø"/>
            </a:pPr>
            <a:endParaRPr lang="es-UY" sz="2400" dirty="0"/>
          </a:p>
          <a:p>
            <a:pPr marL="406908" indent="-342900" algn="just">
              <a:spcBef>
                <a:spcPts val="0"/>
              </a:spcBef>
              <a:buFont typeface="Wingdings" panose="05000000000000000000" pitchFamily="2" charset="2"/>
              <a:buChar char="Ø"/>
            </a:pPr>
            <a:r>
              <a:rPr lang="es-UY" dirty="0" smtClean="0"/>
              <a:t>Art. 402 fiscalización por órgano de control interno.</a:t>
            </a:r>
          </a:p>
          <a:p>
            <a:pPr marL="955548" lvl="2" indent="-342900" algn="just">
              <a:spcBef>
                <a:spcPts val="0"/>
              </a:spcBef>
              <a:buFont typeface="Wingdings" panose="05000000000000000000" pitchFamily="2" charset="2"/>
              <a:buChar char="Ø"/>
            </a:pPr>
            <a:endParaRPr lang="es-UY" sz="2000" dirty="0"/>
          </a:p>
          <a:p>
            <a:pPr marL="64008" indent="0" algn="just">
              <a:spcBef>
                <a:spcPts val="0"/>
              </a:spcBef>
              <a:buNone/>
            </a:pPr>
            <a:r>
              <a:rPr lang="es-UY" sz="2200" b="1" dirty="0" smtClean="0"/>
              <a:t>	</a:t>
            </a:r>
            <a:r>
              <a:rPr lang="es-UY" sz="2800" b="1" dirty="0" smtClean="0"/>
              <a:t>b.</a:t>
            </a:r>
            <a:r>
              <a:rPr lang="es-UY" sz="2800" b="1" dirty="0"/>
              <a:t>	</a:t>
            </a:r>
            <a:r>
              <a:rPr lang="es-UY" sz="2800" b="1" dirty="0" smtClean="0"/>
              <a:t>Derecho a participar, deliberar y votar en </a:t>
            </a:r>
            <a:r>
              <a:rPr lang="es-UY" sz="2800" b="1" dirty="0" smtClean="0"/>
              <a:t>asambleas</a:t>
            </a:r>
          </a:p>
          <a:p>
            <a:pPr marL="64008" indent="0" algn="just">
              <a:spcBef>
                <a:spcPts val="0"/>
              </a:spcBef>
              <a:buNone/>
            </a:pPr>
            <a:endParaRPr lang="es-UY" sz="2800" dirty="0"/>
          </a:p>
          <a:p>
            <a:pPr marL="406908" indent="-342900" algn="just">
              <a:spcBef>
                <a:spcPts val="0"/>
              </a:spcBef>
              <a:buFont typeface="Wingdings" panose="05000000000000000000" pitchFamily="2" charset="2"/>
              <a:buChar char="Ø"/>
            </a:pPr>
            <a:r>
              <a:rPr lang="es-UY" dirty="0" smtClean="0"/>
              <a:t>El accionista por su calidad de tal tiene derecho a participar, deliberar y votar en las asambleas, ese derecho es intransferible.</a:t>
            </a:r>
          </a:p>
          <a:p>
            <a:pPr marL="1229868" lvl="3" indent="-342900" algn="just">
              <a:spcBef>
                <a:spcPts val="0"/>
              </a:spcBef>
              <a:buFont typeface="Wingdings" panose="05000000000000000000" pitchFamily="2" charset="2"/>
              <a:buChar char="Ø"/>
            </a:pPr>
            <a:endParaRPr lang="es-UY" sz="2400" dirty="0"/>
          </a:p>
          <a:p>
            <a:pPr marL="406908" indent="-342900" algn="just">
              <a:spcBef>
                <a:spcPts val="0"/>
              </a:spcBef>
              <a:buFont typeface="Wingdings" panose="05000000000000000000" pitchFamily="2" charset="2"/>
              <a:buChar char="Ø"/>
            </a:pPr>
            <a:r>
              <a:rPr lang="es-UY" dirty="0" smtClean="0"/>
              <a:t>Los estatutos pueden limitar el derecho de voto (art. 322).</a:t>
            </a:r>
            <a:r>
              <a:rPr lang="es-UY" b="1" dirty="0" smtClean="0"/>
              <a:t>	</a:t>
            </a:r>
            <a:endParaRPr lang="es-UY" b="1" dirty="0" smtClean="0"/>
          </a:p>
          <a:p>
            <a:pPr marL="406908" indent="-342900" algn="just">
              <a:spcBef>
                <a:spcPts val="0"/>
              </a:spcBef>
              <a:buFont typeface="Wingdings" panose="05000000000000000000" pitchFamily="2" charset="2"/>
              <a:buChar char="Ø"/>
            </a:pPr>
            <a:endParaRPr lang="es-UY" b="1" dirty="0"/>
          </a:p>
          <a:p>
            <a:pPr marL="406908" indent="-342900" algn="just">
              <a:spcBef>
                <a:spcPts val="0"/>
              </a:spcBef>
              <a:buFont typeface="Wingdings" panose="05000000000000000000" pitchFamily="2" charset="2"/>
              <a:buChar char="Ø"/>
            </a:pPr>
            <a:r>
              <a:rPr lang="es-UY" dirty="0" smtClean="0"/>
              <a:t>Participar de la administración.</a:t>
            </a:r>
          </a:p>
          <a:p>
            <a:pPr marL="406908" indent="-342900" algn="just">
              <a:spcBef>
                <a:spcPts val="0"/>
              </a:spcBef>
              <a:buFont typeface="Wingdings" panose="05000000000000000000" pitchFamily="2" charset="2"/>
              <a:buChar char="Ø"/>
            </a:pPr>
            <a:endParaRPr lang="es-UY" dirty="0"/>
          </a:p>
          <a:p>
            <a:pPr marL="406908" indent="-342900" algn="just">
              <a:spcBef>
                <a:spcPts val="0"/>
              </a:spcBef>
              <a:buFont typeface="Wingdings" panose="05000000000000000000" pitchFamily="2" charset="2"/>
              <a:buChar char="Ø"/>
            </a:pPr>
            <a:r>
              <a:rPr lang="es-UY" dirty="0" smtClean="0"/>
              <a:t>Derecho a impugnar (art. 365).</a:t>
            </a:r>
            <a:endParaRPr lang="es-UY" dirty="0" smtClean="0"/>
          </a:p>
          <a:p>
            <a:pPr marL="338328" lvl="1" indent="0" algn="just">
              <a:buNone/>
            </a:pP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33812077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fontScale="92500" lnSpcReduction="20000"/>
          </a:bodyPr>
          <a:lstStyle/>
          <a:p>
            <a:pPr marL="64008" indent="0" algn="just">
              <a:buNone/>
            </a:pPr>
            <a:r>
              <a:rPr lang="es-UY" sz="2000" b="1" dirty="0" smtClean="0"/>
              <a:t>	</a:t>
            </a:r>
            <a:r>
              <a:rPr lang="es-UY" sz="2600" b="1" dirty="0" smtClean="0"/>
              <a:t>c. Derecho </a:t>
            </a:r>
            <a:r>
              <a:rPr lang="es-UY" sz="2600" b="1" dirty="0" smtClean="0"/>
              <a:t>de receso</a:t>
            </a:r>
            <a:r>
              <a:rPr lang="es-UY" sz="2000" b="1" dirty="0" smtClean="0"/>
              <a:t>	</a:t>
            </a:r>
            <a:endParaRPr lang="es-UY" sz="2000" b="1" dirty="0" smtClean="0"/>
          </a:p>
          <a:p>
            <a:pPr marL="64008" indent="0" algn="just">
              <a:buNone/>
            </a:pPr>
            <a:endParaRPr lang="es-UY" sz="2000" b="1" dirty="0"/>
          </a:p>
          <a:p>
            <a:pPr marL="406908" indent="-342900" algn="just">
              <a:buFont typeface="Wingdings" panose="05000000000000000000" pitchFamily="2" charset="2"/>
              <a:buChar char="Ø"/>
            </a:pPr>
            <a:r>
              <a:rPr lang="es-UY" dirty="0" smtClean="0"/>
              <a:t>Es el derecho del accionista a irse de la sociedad.</a:t>
            </a:r>
          </a:p>
          <a:p>
            <a:pPr marL="955548" lvl="2" indent="-342900" algn="just">
              <a:buFont typeface="Wingdings" panose="05000000000000000000" pitchFamily="2" charset="2"/>
              <a:buChar char="Ø"/>
            </a:pPr>
            <a:endParaRPr lang="es-UY" sz="2400" dirty="0"/>
          </a:p>
          <a:p>
            <a:pPr marL="406908" indent="-342900" algn="just">
              <a:buFont typeface="Wingdings" panose="05000000000000000000" pitchFamily="2" charset="2"/>
              <a:buChar char="Ø"/>
            </a:pPr>
            <a:r>
              <a:rPr lang="es-UY" dirty="0" smtClean="0"/>
              <a:t>Causales arts. 362 y 363, cuando se votan resoluciones esenciales que cambian las condiciones fundamentales por las que el accionista decidió ser tal.</a:t>
            </a:r>
          </a:p>
          <a:p>
            <a:pPr marL="955548" lvl="2" indent="-342900" algn="just">
              <a:buFont typeface="Wingdings" panose="05000000000000000000" pitchFamily="2" charset="2"/>
              <a:buChar char="Ø"/>
            </a:pPr>
            <a:endParaRPr lang="es-UY" sz="2400" dirty="0"/>
          </a:p>
          <a:p>
            <a:pPr marL="406908" indent="-342900" algn="just">
              <a:buFont typeface="Wingdings" panose="05000000000000000000" pitchFamily="2" charset="2"/>
              <a:buChar char="Ø"/>
            </a:pPr>
            <a:r>
              <a:rPr lang="es-UY" dirty="0" smtClean="0"/>
              <a:t>Adoptada la resolución, se publica por única vez y el derecho de receso deberá ejercerse dentro del plazo de 30 días desde dicha publicación.</a:t>
            </a:r>
          </a:p>
          <a:p>
            <a:pPr marL="955548" lvl="2" indent="-342900" algn="just">
              <a:buFont typeface="Wingdings" panose="05000000000000000000" pitchFamily="2" charset="2"/>
              <a:buChar char="Ø"/>
            </a:pPr>
            <a:endParaRPr lang="es-UY" sz="2400" dirty="0"/>
          </a:p>
          <a:p>
            <a:pPr marL="406908" indent="-342900" algn="just">
              <a:buFont typeface="Wingdings" panose="05000000000000000000" pitchFamily="2" charset="2"/>
              <a:buChar char="Ø"/>
            </a:pPr>
            <a:r>
              <a:rPr lang="es-UY" dirty="0" smtClean="0"/>
              <a:t>Si se ejerce el derecho, la sociedad deberá convocar a asamblea dentro de los 60 días para reconsiderar la resolución que motivó el receso.</a:t>
            </a:r>
          </a:p>
          <a:p>
            <a:pPr marL="955548" lvl="2" indent="-342900" algn="just">
              <a:buFont typeface="Wingdings" panose="05000000000000000000" pitchFamily="2" charset="2"/>
              <a:buChar char="Ø"/>
            </a:pPr>
            <a:endParaRPr lang="es-UY" sz="2400" dirty="0"/>
          </a:p>
          <a:p>
            <a:pPr marL="406908" indent="-342900" algn="just">
              <a:buFont typeface="Wingdings" panose="05000000000000000000" pitchFamily="2" charset="2"/>
              <a:buChar char="Ø"/>
            </a:pPr>
            <a:r>
              <a:rPr lang="es-UY" dirty="0" smtClean="0"/>
              <a:t>Si se mantiene la resolución, se abona la participación del accionista conforme a lo dispuesto en el art. 154 LSC.</a:t>
            </a:r>
            <a:endParaRPr lang="es-UY" b="1" dirty="0" smtClean="0"/>
          </a:p>
          <a:p>
            <a:pPr marL="64008" indent="0">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8955347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normAutofit fontScale="40000" lnSpcReduction="20000"/>
          </a:bodyPr>
          <a:lstStyle/>
          <a:p>
            <a:pPr marL="64008" indent="0" algn="just">
              <a:spcBef>
                <a:spcPts val="0"/>
              </a:spcBef>
              <a:buNone/>
            </a:pPr>
            <a:r>
              <a:rPr lang="es-UY" sz="5500" b="1" dirty="0" smtClean="0"/>
              <a:t>3. OBLIGACIONES:</a:t>
            </a:r>
            <a:r>
              <a:rPr lang="es-UY" sz="3200" b="1" dirty="0" smtClean="0"/>
              <a:t>	</a:t>
            </a:r>
          </a:p>
          <a:p>
            <a:pPr marL="64008" indent="0" algn="just">
              <a:spcBef>
                <a:spcPts val="0"/>
              </a:spcBef>
              <a:buNone/>
            </a:pPr>
            <a:r>
              <a:rPr lang="es-UY" sz="3200" b="1" dirty="0" smtClean="0"/>
              <a:t>	</a:t>
            </a:r>
            <a:endParaRPr lang="es-UY" sz="3200" b="1" dirty="0" smtClean="0"/>
          </a:p>
          <a:p>
            <a:pPr marL="64008" indent="0" algn="just">
              <a:spcBef>
                <a:spcPts val="0"/>
              </a:spcBef>
              <a:buNone/>
            </a:pPr>
            <a:r>
              <a:rPr lang="es-UY" sz="3200" b="1" dirty="0" smtClean="0"/>
              <a:t>	</a:t>
            </a:r>
            <a:r>
              <a:rPr lang="es-UY" sz="5500" b="1" dirty="0" smtClean="0"/>
              <a:t>a. Integrar </a:t>
            </a:r>
            <a:r>
              <a:rPr lang="es-UY" sz="5500" b="1" dirty="0" smtClean="0"/>
              <a:t>las acciones suscriptas</a:t>
            </a:r>
            <a:r>
              <a:rPr lang="es-UY" sz="4600" b="1" dirty="0" smtClean="0"/>
              <a:t>	</a:t>
            </a:r>
            <a:endParaRPr lang="es-UY" sz="4600" b="1" dirty="0"/>
          </a:p>
          <a:p>
            <a:pPr marL="406908" indent="-342900" algn="just">
              <a:spcBef>
                <a:spcPts val="0"/>
              </a:spcBef>
              <a:buFont typeface="Wingdings" panose="05000000000000000000" pitchFamily="2" charset="2"/>
              <a:buChar char="Ø"/>
            </a:pPr>
            <a:r>
              <a:rPr lang="es-UY" sz="4200" dirty="0" smtClean="0"/>
              <a:t>El accionista debe integrar los aportes comprometidos</a:t>
            </a:r>
            <a:r>
              <a:rPr lang="es-UY" sz="4200" dirty="0" smtClean="0"/>
              <a:t>. Art. 58 bienes en especie, susceptibles de ejecución forzada, o dinero. Se aportan bienes en propiedad o en usufructo, no uso y goce. No aporte industria (solo prestación accesoria).</a:t>
            </a:r>
            <a:endParaRPr lang="es-UY" sz="4200" dirty="0" smtClean="0"/>
          </a:p>
          <a:p>
            <a:pPr marL="955548" lvl="2" indent="-342900" algn="just">
              <a:spcBef>
                <a:spcPts val="0"/>
              </a:spcBef>
              <a:buFont typeface="Wingdings" panose="05000000000000000000" pitchFamily="2" charset="2"/>
              <a:buChar char="Ø"/>
            </a:pPr>
            <a:endParaRPr lang="es-UY" sz="4200" dirty="0"/>
          </a:p>
          <a:p>
            <a:pPr marL="406908" indent="-342900" algn="just">
              <a:spcBef>
                <a:spcPts val="0"/>
              </a:spcBef>
              <a:buFont typeface="Wingdings" panose="05000000000000000000" pitchFamily="2" charset="2"/>
              <a:buChar char="Ø"/>
            </a:pPr>
            <a:r>
              <a:rPr lang="es-UY" sz="4200" dirty="0" smtClean="0"/>
              <a:t>Art. 318 </a:t>
            </a:r>
            <a:r>
              <a:rPr lang="es-UY" sz="4200" dirty="0" smtClean="0"/>
              <a:t>mora automática </a:t>
            </a:r>
            <a:r>
              <a:rPr lang="es-UY" sz="4200" dirty="0" smtClean="0"/>
              <a:t>en la integración de aportes. Se suspenden automáticamente los derechos del moroso.</a:t>
            </a:r>
          </a:p>
          <a:p>
            <a:pPr marL="955548" lvl="2" indent="-342900" algn="just">
              <a:spcBef>
                <a:spcPts val="0"/>
              </a:spcBef>
              <a:buFont typeface="Wingdings" panose="05000000000000000000" pitchFamily="2" charset="2"/>
              <a:buChar char="Ø"/>
            </a:pPr>
            <a:endParaRPr lang="es-UY" sz="4200" dirty="0"/>
          </a:p>
          <a:p>
            <a:pPr marL="406908" indent="-342900" algn="just">
              <a:spcBef>
                <a:spcPts val="0"/>
              </a:spcBef>
              <a:buFont typeface="Wingdings" panose="05000000000000000000" pitchFamily="2" charset="2"/>
              <a:buChar char="Ø"/>
            </a:pPr>
            <a:r>
              <a:rPr lang="es-UY" sz="4200" dirty="0" smtClean="0"/>
              <a:t>Producida la mora la sociedad podrá: (i) reclamar judicialmente el cumplimiento de la obligación con más los intereses correspondientes; (ii) declarar rescindida la suscripción, con la pérdida de las cantidades abonadas por el moroso a favor de la sociedad (ganancias o reservas).</a:t>
            </a:r>
          </a:p>
          <a:p>
            <a:pPr marL="955548" lvl="2" indent="-342900" algn="just">
              <a:spcBef>
                <a:spcPts val="0"/>
              </a:spcBef>
              <a:buFont typeface="Wingdings" panose="05000000000000000000" pitchFamily="2" charset="2"/>
              <a:buChar char="Ø"/>
            </a:pPr>
            <a:endParaRPr lang="es-UY" sz="3200" dirty="0"/>
          </a:p>
          <a:p>
            <a:pPr marL="612648" lvl="2" indent="0" algn="just">
              <a:spcBef>
                <a:spcPts val="0"/>
              </a:spcBef>
              <a:buNone/>
            </a:pPr>
            <a:r>
              <a:rPr lang="es-UY" sz="3200" b="1" dirty="0" smtClean="0"/>
              <a:t>	</a:t>
            </a:r>
            <a:r>
              <a:rPr lang="es-UY" sz="5500" b="1" dirty="0" smtClean="0"/>
              <a:t>b. Participar </a:t>
            </a:r>
            <a:r>
              <a:rPr lang="es-UY" sz="5500" b="1" dirty="0" smtClean="0"/>
              <a:t>en la organización societaria de manera legítima y leal</a:t>
            </a:r>
            <a:r>
              <a:rPr lang="es-UY" sz="5500" b="1" dirty="0"/>
              <a:t>	</a:t>
            </a:r>
            <a:endParaRPr lang="es-UY" sz="5500" dirty="0" smtClean="0"/>
          </a:p>
          <a:p>
            <a:pPr marL="955548" lvl="2" indent="-342900" algn="just">
              <a:spcBef>
                <a:spcPts val="0"/>
              </a:spcBef>
              <a:buFont typeface="Wingdings" panose="05000000000000000000" pitchFamily="2" charset="2"/>
              <a:buChar char="Ø"/>
            </a:pPr>
            <a:endParaRPr lang="es-UY" sz="3200" dirty="0"/>
          </a:p>
          <a:p>
            <a:pPr marL="406908" indent="-342900" algn="just">
              <a:spcBef>
                <a:spcPts val="0"/>
              </a:spcBef>
              <a:buFont typeface="Wingdings" panose="05000000000000000000" pitchFamily="2" charset="2"/>
              <a:buChar char="Ø"/>
            </a:pPr>
            <a:r>
              <a:rPr lang="es-UY" sz="4300" dirty="0" smtClean="0"/>
              <a:t>Si el accionista participa de los órganos sociales lo debe hacer con lealtad y respeto a las normas legales y estatutarias.</a:t>
            </a:r>
          </a:p>
          <a:p>
            <a:pPr marL="955548" lvl="2" indent="-342900" algn="just">
              <a:spcBef>
                <a:spcPts val="0"/>
              </a:spcBef>
              <a:buFont typeface="Wingdings" panose="05000000000000000000" pitchFamily="2" charset="2"/>
              <a:buChar char="Ø"/>
            </a:pPr>
            <a:endParaRPr lang="es-UY" sz="4300" dirty="0"/>
          </a:p>
          <a:p>
            <a:pPr marL="406908" indent="-342900" algn="just">
              <a:spcBef>
                <a:spcPts val="0"/>
              </a:spcBef>
              <a:buFont typeface="Wingdings" panose="05000000000000000000" pitchFamily="2" charset="2"/>
              <a:buChar char="Ø"/>
            </a:pPr>
            <a:r>
              <a:rPr lang="es-UY" sz="4300" dirty="0" smtClean="0"/>
              <a:t>Art. 324 abuso del voto. Art. 325 accionista con oposición de intereses con la sociedad, debe abstenerse de </a:t>
            </a:r>
            <a:r>
              <a:rPr lang="es-UY" sz="4300" dirty="0" smtClean="0"/>
              <a:t>votar (responsable por </a:t>
            </a:r>
            <a:r>
              <a:rPr lang="es-UY" sz="4300" dirty="0" err="1" smtClean="0"/>
              <a:t>dyp</a:t>
            </a:r>
            <a:r>
              <a:rPr lang="es-UY" sz="4300" dirty="0" smtClean="0"/>
              <a:t>).</a:t>
            </a:r>
            <a:endParaRPr lang="es-UY" sz="4300" dirty="0"/>
          </a:p>
          <a:p>
            <a:pPr marL="64008" indent="0">
              <a:spcBef>
                <a:spcPts val="0"/>
              </a:spcBef>
              <a:buNone/>
            </a:pPr>
            <a:endParaRPr lang="es-UY" dirty="0"/>
          </a:p>
          <a:p>
            <a:pPr marL="64008" indent="0" algn="ctr">
              <a:buNone/>
            </a:pPr>
            <a:endParaRPr lang="es-UY" sz="4000" dirty="0" smtClean="0"/>
          </a:p>
        </p:txBody>
      </p:sp>
    </p:spTree>
    <p:extLst>
      <p:ext uri="{BB962C8B-B14F-4D97-AF65-F5344CB8AC3E}">
        <p14:creationId xmlns:p14="http://schemas.microsoft.com/office/powerpoint/2010/main" val="20536568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04664"/>
            <a:ext cx="8229600" cy="5978136"/>
          </a:xfrm>
        </p:spPr>
        <p:txBody>
          <a:bodyPr>
            <a:normAutofit fontScale="70000" lnSpcReduction="20000"/>
          </a:bodyPr>
          <a:lstStyle/>
          <a:p>
            <a:pPr marL="64008" indent="0" algn="just">
              <a:spcBef>
                <a:spcPts val="0"/>
              </a:spcBef>
              <a:buNone/>
            </a:pPr>
            <a:r>
              <a:rPr lang="es-UY" sz="4100" b="1" dirty="0" smtClean="0"/>
              <a:t>LIBROS SOCIALES</a:t>
            </a:r>
            <a:endParaRPr lang="es-UY" sz="4100" b="1" dirty="0" smtClean="0"/>
          </a:p>
          <a:p>
            <a:pPr marL="64008" indent="0" algn="just">
              <a:spcBef>
                <a:spcPts val="0"/>
              </a:spcBef>
              <a:buNone/>
            </a:pPr>
            <a:r>
              <a:rPr lang="es-UY" sz="3200" dirty="0" smtClean="0"/>
              <a:t>	</a:t>
            </a:r>
            <a:endParaRPr lang="es-UY" sz="3200" dirty="0" smtClean="0"/>
          </a:p>
          <a:p>
            <a:pPr marL="635508" indent="-571500" algn="just">
              <a:spcBef>
                <a:spcPts val="0"/>
              </a:spcBef>
              <a:buFont typeface="Wingdings" panose="05000000000000000000" pitchFamily="2" charset="2"/>
              <a:buChar char="Ø"/>
            </a:pPr>
            <a:r>
              <a:rPr lang="es-UY" sz="3200" dirty="0" smtClean="0"/>
              <a:t>La SA debe llevar los libros de comercios obligatorios de acuerdo a lo dispuesto en el </a:t>
            </a:r>
            <a:r>
              <a:rPr lang="es-UY" sz="3200" dirty="0" err="1" smtClean="0"/>
              <a:t>CCom</a:t>
            </a:r>
            <a:r>
              <a:rPr lang="es-UY" sz="3200" dirty="0" smtClean="0"/>
              <a:t>.</a:t>
            </a:r>
          </a:p>
          <a:p>
            <a:pPr marL="635508" indent="-571500" algn="just">
              <a:spcBef>
                <a:spcPts val="0"/>
              </a:spcBef>
              <a:buFont typeface="Wingdings" panose="05000000000000000000" pitchFamily="2" charset="2"/>
              <a:buChar char="Ø"/>
            </a:pPr>
            <a:endParaRPr lang="es-UY" sz="3200" dirty="0"/>
          </a:p>
          <a:p>
            <a:pPr marL="635508" indent="-571500" algn="just">
              <a:spcBef>
                <a:spcPts val="0"/>
              </a:spcBef>
              <a:buFont typeface="Wingdings" panose="05000000000000000000" pitchFamily="2" charset="2"/>
              <a:buChar char="Ø"/>
            </a:pPr>
            <a:r>
              <a:rPr lang="es-UY" sz="3200" dirty="0" smtClean="0"/>
              <a:t>Además debe llevar:</a:t>
            </a:r>
          </a:p>
          <a:p>
            <a:pPr marL="909828" lvl="1" indent="-571500" algn="just">
              <a:spcBef>
                <a:spcPts val="0"/>
              </a:spcBef>
              <a:buFont typeface="Wingdings" panose="05000000000000000000" pitchFamily="2" charset="2"/>
              <a:buChar char="Ø"/>
            </a:pPr>
            <a:r>
              <a:rPr lang="es-UY" sz="2800" dirty="0" smtClean="0"/>
              <a:t>Libro de registro de acciones nominativas,</a:t>
            </a:r>
          </a:p>
          <a:p>
            <a:pPr marL="909828" lvl="1" indent="-571500" algn="just">
              <a:spcBef>
                <a:spcPts val="0"/>
              </a:spcBef>
              <a:buFont typeface="Wingdings" panose="05000000000000000000" pitchFamily="2" charset="2"/>
              <a:buChar char="Ø"/>
            </a:pPr>
            <a:r>
              <a:rPr lang="es-UY" sz="2800" dirty="0" smtClean="0"/>
              <a:t>Libro de registro de acciones escriturales,</a:t>
            </a:r>
          </a:p>
          <a:p>
            <a:pPr marL="909828" lvl="1" indent="-571500" algn="just">
              <a:spcBef>
                <a:spcPts val="0"/>
              </a:spcBef>
              <a:buFont typeface="Wingdings" panose="05000000000000000000" pitchFamily="2" charset="2"/>
              <a:buChar char="Ø"/>
            </a:pPr>
            <a:r>
              <a:rPr lang="es-UY" sz="2800" dirty="0" smtClean="0"/>
              <a:t>Libro de registro de asistencia de accionistas a asambleas,</a:t>
            </a:r>
          </a:p>
          <a:p>
            <a:pPr marL="909828" lvl="1" indent="-571500" algn="just">
              <a:spcBef>
                <a:spcPts val="0"/>
              </a:spcBef>
              <a:buFont typeface="Wingdings" panose="05000000000000000000" pitchFamily="2" charset="2"/>
              <a:buChar char="Ø"/>
            </a:pPr>
            <a:r>
              <a:rPr lang="es-UY" sz="2800" dirty="0" smtClean="0"/>
              <a:t>Libros de actas de asambleas, directorio y órgano de control.</a:t>
            </a:r>
          </a:p>
          <a:p>
            <a:pPr marL="635508" indent="-571500" algn="just">
              <a:spcBef>
                <a:spcPts val="0"/>
              </a:spcBef>
              <a:buFont typeface="Wingdings" panose="05000000000000000000" pitchFamily="2" charset="2"/>
              <a:buChar char="Ø"/>
            </a:pPr>
            <a:endParaRPr lang="es-UY" sz="3200" dirty="0" smtClean="0"/>
          </a:p>
          <a:p>
            <a:pPr marL="635508" indent="-571500" algn="just">
              <a:spcBef>
                <a:spcPts val="0"/>
              </a:spcBef>
              <a:buFont typeface="Wingdings" panose="05000000000000000000" pitchFamily="2" charset="2"/>
              <a:buChar char="Ø"/>
            </a:pPr>
            <a:r>
              <a:rPr lang="es-UY" sz="3200" dirty="0" smtClean="0"/>
              <a:t>Se aplican las normas de teneduría del </a:t>
            </a:r>
            <a:r>
              <a:rPr lang="es-UY" sz="3200" dirty="0" err="1" smtClean="0"/>
              <a:t>CCom</a:t>
            </a:r>
            <a:r>
              <a:rPr lang="es-UY" sz="3200" dirty="0" smtClean="0"/>
              <a:t>.</a:t>
            </a:r>
          </a:p>
          <a:p>
            <a:pPr marL="635508" indent="-571500" algn="just">
              <a:spcBef>
                <a:spcPts val="0"/>
              </a:spcBef>
              <a:buFont typeface="Wingdings" panose="05000000000000000000" pitchFamily="2" charset="2"/>
              <a:buChar char="Ø"/>
            </a:pPr>
            <a:endParaRPr lang="es-UY" sz="3200" dirty="0" smtClean="0"/>
          </a:p>
          <a:p>
            <a:pPr marL="635508" indent="-571500" algn="just">
              <a:spcBef>
                <a:spcPts val="0"/>
              </a:spcBef>
              <a:buFont typeface="Wingdings" panose="05000000000000000000" pitchFamily="2" charset="2"/>
              <a:buChar char="Ø"/>
            </a:pPr>
            <a:r>
              <a:rPr lang="es-UY" sz="3200" dirty="0" smtClean="0"/>
              <a:t>La </a:t>
            </a:r>
            <a:r>
              <a:rPr lang="es-UY" sz="3200" dirty="0"/>
              <a:t>exhibición total de </a:t>
            </a:r>
            <a:r>
              <a:rPr lang="es-UY" sz="3200" dirty="0" smtClean="0"/>
              <a:t>los libros </a:t>
            </a:r>
            <a:r>
              <a:rPr lang="es-UY" sz="3200" dirty="0"/>
              <a:t>de la sociedad </a:t>
            </a:r>
            <a:r>
              <a:rPr lang="es-UY" sz="3200" dirty="0" smtClean="0"/>
              <a:t>podrá </a:t>
            </a:r>
            <a:r>
              <a:rPr lang="es-UY" sz="3200" dirty="0"/>
              <a:t>ser ordenada por el Juez cuando </a:t>
            </a:r>
            <a:r>
              <a:rPr lang="es-UY" sz="3200" dirty="0" smtClean="0"/>
              <a:t>lo soliciten </a:t>
            </a:r>
            <a:r>
              <a:rPr lang="es-UY" sz="3200" dirty="0"/>
              <a:t>accionistas que representen por lo menos el 10% </a:t>
            </a:r>
            <a:r>
              <a:rPr lang="es-UY" sz="3200" dirty="0" smtClean="0"/>
              <a:t>del KI </a:t>
            </a:r>
            <a:r>
              <a:rPr lang="es-UY" sz="3200" dirty="0"/>
              <a:t>y se indiquen actos violatorios de la ley </a:t>
            </a:r>
            <a:r>
              <a:rPr lang="es-UY" sz="3200" dirty="0" smtClean="0"/>
              <a:t>o del </a:t>
            </a:r>
            <a:r>
              <a:rPr lang="es-UY" sz="3200" dirty="0"/>
              <a:t>contrato social o existan fundadas sospechas de graves </a:t>
            </a:r>
            <a:r>
              <a:rPr lang="es-UY" sz="3200" dirty="0" smtClean="0"/>
              <a:t>irregularidades cometidas </a:t>
            </a:r>
            <a:r>
              <a:rPr lang="es-UY" sz="3200" dirty="0"/>
              <a:t>por cualquiera de los órganos de la sociedad, acreditándose </a:t>
            </a:r>
            <a:r>
              <a:rPr lang="es-UY" sz="3200" dirty="0" smtClean="0"/>
              <a:t>el agotamiento </a:t>
            </a:r>
            <a:r>
              <a:rPr lang="es-UY" sz="3200" dirty="0"/>
              <a:t>de los recursos previstos en el contrato social y en la </a:t>
            </a:r>
            <a:r>
              <a:rPr lang="es-UY" sz="3200" dirty="0" smtClean="0"/>
              <a:t>ley (art. 339).</a:t>
            </a:r>
            <a:endParaRPr lang="es-UY" sz="3200" dirty="0" smtClean="0"/>
          </a:p>
          <a:p>
            <a:pPr marL="635508" indent="-571500" algn="just">
              <a:spcBef>
                <a:spcPts val="0"/>
              </a:spcBef>
              <a:buFont typeface="Wingdings" panose="05000000000000000000" pitchFamily="2" charset="2"/>
              <a:buChar char="Ø"/>
            </a:pPr>
            <a:endParaRPr lang="es-UY" sz="3200" dirty="0" smtClean="0"/>
          </a:p>
          <a:p>
            <a:pPr marL="909828" lvl="1" indent="-571500" algn="just">
              <a:spcBef>
                <a:spcPts val="0"/>
              </a:spcBef>
              <a:buFont typeface="Wingdings" panose="05000000000000000000" pitchFamily="2" charset="2"/>
              <a:buChar char="Ø"/>
            </a:pPr>
            <a:endParaRPr lang="es-UY" sz="2800" dirty="0"/>
          </a:p>
          <a:p>
            <a:pPr marL="909828" lvl="1" indent="-571500" algn="just">
              <a:spcBef>
                <a:spcPts val="0"/>
              </a:spcBef>
              <a:buFont typeface="Wingdings" panose="05000000000000000000" pitchFamily="2" charset="2"/>
              <a:buChar char="Ø"/>
            </a:pPr>
            <a:endParaRPr lang="es-UY" sz="2800" dirty="0" smtClean="0"/>
          </a:p>
          <a:p>
            <a:pPr marL="635508" indent="-571500" algn="just">
              <a:spcBef>
                <a:spcPts val="0"/>
              </a:spcBef>
              <a:buFont typeface="Wingdings" panose="05000000000000000000" pitchFamily="2" charset="2"/>
              <a:buChar char="Ø"/>
            </a:pPr>
            <a:endParaRPr lang="es-UY" sz="4300" dirty="0"/>
          </a:p>
        </p:txBody>
      </p:sp>
    </p:spTree>
    <p:extLst>
      <p:ext uri="{BB962C8B-B14F-4D97-AF65-F5344CB8AC3E}">
        <p14:creationId xmlns:p14="http://schemas.microsoft.com/office/powerpoint/2010/main" val="527809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smtClean="0"/>
          </a:p>
          <a:p>
            <a:pPr marL="64008" indent="0">
              <a:buNone/>
            </a:pPr>
            <a:endParaRPr lang="es-UY" dirty="0"/>
          </a:p>
          <a:p>
            <a:pPr marL="64008" indent="0" algn="ctr">
              <a:buNone/>
            </a:pPr>
            <a:endParaRPr lang="es-UY" sz="4000" dirty="0" smtClean="0"/>
          </a:p>
          <a:p>
            <a:pPr marL="64008" indent="0" algn="ctr">
              <a:buNone/>
            </a:pPr>
            <a:r>
              <a:rPr lang="es-UY" sz="4000" dirty="0" smtClean="0"/>
              <a:t>¡¡Muchas gracias!!</a:t>
            </a:r>
          </a:p>
          <a:p>
            <a:pPr marL="64008" indent="0" algn="ctr">
              <a:buNone/>
            </a:pPr>
            <a:endParaRPr lang="es-UY" sz="4000" dirty="0" smtClean="0"/>
          </a:p>
          <a:p>
            <a:pPr marL="64008" indent="0" algn="ctr">
              <a:buNone/>
            </a:pPr>
            <a:r>
              <a:rPr lang="es-UY" sz="4000" dirty="0" smtClean="0"/>
              <a:t>Fin</a:t>
            </a:r>
            <a:endParaRPr lang="es-VE" sz="4000" dirty="0"/>
          </a:p>
        </p:txBody>
      </p:sp>
    </p:spTree>
    <p:extLst>
      <p:ext uri="{BB962C8B-B14F-4D97-AF65-F5344CB8AC3E}">
        <p14:creationId xmlns:p14="http://schemas.microsoft.com/office/powerpoint/2010/main" val="2327957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229600" cy="5400600"/>
          </a:xfrm>
        </p:spPr>
        <p:txBody>
          <a:bodyPr>
            <a:normAutofit lnSpcReduction="10000"/>
          </a:bodyPr>
          <a:lstStyle/>
          <a:p>
            <a:pPr lvl="0" algn="just">
              <a:buFont typeface="Wingdings" pitchFamily="2" charset="2"/>
              <a:buChar char="Ø"/>
            </a:pPr>
            <a:r>
              <a:rPr lang="es-ES" sz="2200" b="1" dirty="0" smtClean="0"/>
              <a:t>Acción </a:t>
            </a:r>
            <a:r>
              <a:rPr lang="es-ES" sz="2200" b="1" dirty="0"/>
              <a:t>como título valor: </a:t>
            </a:r>
            <a:endParaRPr lang="es-ES" sz="2200" b="1" dirty="0" smtClean="0"/>
          </a:p>
          <a:p>
            <a:pPr lvl="1" algn="just">
              <a:buFont typeface="Wingdings" pitchFamily="2" charset="2"/>
              <a:buChar char="Ø"/>
            </a:pPr>
            <a:r>
              <a:rPr lang="es-ES" dirty="0" smtClean="0"/>
              <a:t>Art. 244 LSC: la acción </a:t>
            </a:r>
            <a:r>
              <a:rPr lang="es-ES" i="1" dirty="0" smtClean="0"/>
              <a:t>podrá representarse en títulos negociables</a:t>
            </a:r>
            <a:r>
              <a:rPr lang="es-ES" dirty="0" smtClean="0"/>
              <a:t> (posibilidad no una obligación, no son títulos negociables las acciones escriturales).  </a:t>
            </a:r>
          </a:p>
          <a:p>
            <a:pPr lvl="1" algn="just">
              <a:buFont typeface="Wingdings" pitchFamily="2" charset="2"/>
              <a:buChar char="Ø"/>
            </a:pPr>
            <a:r>
              <a:rPr lang="es-ES" dirty="0" smtClean="0"/>
              <a:t>Característica de la impersonalidad de la SA.</a:t>
            </a:r>
          </a:p>
          <a:p>
            <a:pPr lvl="1" algn="just">
              <a:buFont typeface="Wingdings" pitchFamily="2" charset="2"/>
              <a:buChar char="Ø"/>
            </a:pPr>
            <a:r>
              <a:rPr lang="es-ES" dirty="0" smtClean="0"/>
              <a:t>Facilita la transmisión de la acción, en principio es libre y no está sujeta a restricciones. </a:t>
            </a:r>
          </a:p>
          <a:p>
            <a:pPr lvl="1" algn="just">
              <a:buFont typeface="Wingdings" pitchFamily="2" charset="2"/>
              <a:buChar char="Ø"/>
            </a:pPr>
            <a:r>
              <a:rPr lang="es-ES" dirty="0" smtClean="0"/>
              <a:t>Título valor de participación. Representa la participación del accionista en el capital de la SA y los derechos derivados de dicha calidad.</a:t>
            </a:r>
          </a:p>
          <a:p>
            <a:pPr lvl="1" algn="just">
              <a:buFont typeface="Wingdings" pitchFamily="2" charset="2"/>
              <a:buChar char="Ø"/>
            </a:pPr>
            <a:r>
              <a:rPr lang="es-ES" dirty="0" smtClean="0"/>
              <a:t>Art. 316 LSC dispone que las normas sobre títulos valores, serán aplicables en todo lo no modificado por la LSC</a:t>
            </a:r>
            <a:r>
              <a:rPr lang="es-ES" dirty="0" smtClean="0"/>
              <a:t>.</a:t>
            </a:r>
          </a:p>
          <a:p>
            <a:pPr lvl="1" algn="just">
              <a:buFont typeface="Wingdings" pitchFamily="2" charset="2"/>
              <a:buChar char="Ø"/>
            </a:pPr>
            <a:endParaRPr lang="es-ES" dirty="0"/>
          </a:p>
          <a:p>
            <a:pPr algn="just">
              <a:buFont typeface="Wingdings" pitchFamily="2" charset="2"/>
              <a:buChar char="Ø"/>
            </a:pPr>
            <a:r>
              <a:rPr lang="es-VE" b="1" dirty="0" smtClean="0"/>
              <a:t>Acción como bien mueble: </a:t>
            </a:r>
            <a:r>
              <a:rPr lang="es-UY" dirty="0" smtClean="0"/>
              <a:t>art</a:t>
            </a:r>
            <a:r>
              <a:rPr lang="es-UY" dirty="0"/>
              <a:t>. </a:t>
            </a:r>
            <a:r>
              <a:rPr lang="es-UY" dirty="0" smtClean="0"/>
              <a:t>460 CC: </a:t>
            </a:r>
            <a:r>
              <a:rPr lang="es-UY" dirty="0"/>
              <a:t>tiene </a:t>
            </a:r>
            <a:r>
              <a:rPr lang="es-UY" dirty="0" smtClean="0"/>
              <a:t>una medida </a:t>
            </a:r>
            <a:r>
              <a:rPr lang="es-UY" dirty="0"/>
              <a:t>de valor, está en comercio de los hombres. Puede </a:t>
            </a:r>
            <a:r>
              <a:rPr lang="es-UY" dirty="0" smtClean="0"/>
              <a:t>ser reivindicada</a:t>
            </a:r>
            <a:r>
              <a:rPr lang="es-UY" dirty="0"/>
              <a:t>, embargada, prendada, etc.</a:t>
            </a:r>
            <a:endParaRPr lang="es-VE" dirty="0"/>
          </a:p>
          <a:p>
            <a:pPr marL="0" indent="0">
              <a:buNone/>
            </a:pPr>
            <a:endParaRPr lang="es-UY" dirty="0" smtClean="0"/>
          </a:p>
          <a:p>
            <a:pPr marL="0" indent="0" algn="ctr">
              <a:buNone/>
            </a:pPr>
            <a:endParaRPr lang="es-UY" sz="3600" b="1" dirty="0" smtClean="0"/>
          </a:p>
          <a:p>
            <a:pPr marL="0" indent="0" algn="ctr">
              <a:buNone/>
            </a:pPr>
            <a:endParaRPr lang="es-UY" dirty="0" smtClean="0"/>
          </a:p>
        </p:txBody>
      </p:sp>
    </p:spTree>
    <p:extLst>
      <p:ext uri="{BB962C8B-B14F-4D97-AF65-F5344CB8AC3E}">
        <p14:creationId xmlns:p14="http://schemas.microsoft.com/office/powerpoint/2010/main" val="2296192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marL="0" indent="0" algn="ctr">
              <a:buNone/>
            </a:pPr>
            <a:r>
              <a:rPr lang="es-ES" sz="2800" b="1" dirty="0" smtClean="0">
                <a:latin typeface="Arial" panose="020B0604020202020204" pitchFamily="34" charset="0"/>
                <a:cs typeface="Arial" panose="020B0604020202020204" pitchFamily="34" charset="0"/>
              </a:rPr>
              <a:t>Certificados provisorios</a:t>
            </a:r>
          </a:p>
          <a:p>
            <a:pPr marL="0" indent="0" algn="ctr">
              <a:buNone/>
            </a:pPr>
            <a:endParaRPr lang="es-ES" sz="2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ES" sz="2200" dirty="0" smtClean="0"/>
              <a:t>Cuando </a:t>
            </a:r>
            <a:r>
              <a:rPr lang="es-ES" sz="2200" dirty="0"/>
              <a:t>el capital no ha sido integrado completamente por el suscriptor, se emiten certificados provisorios nominativos por la integración parcial realizada </a:t>
            </a:r>
            <a:r>
              <a:rPr lang="es-ES" sz="2200" dirty="0" smtClean="0"/>
              <a:t>(art. 298 LSC). </a:t>
            </a:r>
          </a:p>
          <a:p>
            <a:pPr algn="just">
              <a:buFont typeface="Wingdings" panose="05000000000000000000" pitchFamily="2" charset="2"/>
              <a:buChar char="Ø"/>
            </a:pPr>
            <a:endParaRPr lang="es-ES" sz="2200" dirty="0"/>
          </a:p>
          <a:p>
            <a:pPr algn="just">
              <a:buFont typeface="Wingdings" panose="05000000000000000000" pitchFamily="2" charset="2"/>
              <a:buChar char="Ø"/>
            </a:pPr>
            <a:r>
              <a:rPr lang="es-ES" sz="2200" dirty="0" smtClean="0"/>
              <a:t>El certificado provisorio es negociables (endoso o cesión), art. 299 LSC.</a:t>
            </a:r>
          </a:p>
          <a:p>
            <a:pPr algn="just">
              <a:buFont typeface="Wingdings" panose="05000000000000000000" pitchFamily="2" charset="2"/>
              <a:buChar char="Ø"/>
            </a:pPr>
            <a:endParaRPr lang="es-ES" sz="2200" dirty="0"/>
          </a:p>
          <a:p>
            <a:pPr algn="just">
              <a:buFont typeface="Wingdings" panose="05000000000000000000" pitchFamily="2" charset="2"/>
              <a:buChar char="Ø"/>
            </a:pPr>
            <a:r>
              <a:rPr lang="es-ES" sz="2200" dirty="0" smtClean="0"/>
              <a:t>El endosante o cedente de un certificado provisorio que no haya completado la integración, responderá solidariamente por los pagos debidos con el endosatario o cesionario.</a:t>
            </a:r>
          </a:p>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Tree>
    <p:extLst>
      <p:ext uri="{BB962C8B-B14F-4D97-AF65-F5344CB8AC3E}">
        <p14:creationId xmlns:p14="http://schemas.microsoft.com/office/powerpoint/2010/main" val="1102613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41784" y="305272"/>
            <a:ext cx="8118648" cy="5716016"/>
          </a:xfrm>
        </p:spPr>
        <p:txBody>
          <a:bodyPr>
            <a:normAutofit fontScale="77500" lnSpcReduction="20000"/>
          </a:bodyPr>
          <a:lstStyle/>
          <a:p>
            <a:pPr algn="just">
              <a:buFont typeface="Wingdings" panose="05000000000000000000" pitchFamily="2" charset="2"/>
              <a:buChar char="Ø"/>
            </a:pPr>
            <a:endParaRPr lang="es-ES" sz="4000" dirty="0" smtClean="0">
              <a:latin typeface="Arial" panose="020B0604020202020204" pitchFamily="34" charset="0"/>
              <a:cs typeface="Arial" panose="020B0604020202020204" pitchFamily="34" charset="0"/>
            </a:endParaRPr>
          </a:p>
          <a:p>
            <a:pPr marL="0" indent="0" algn="ctr">
              <a:buNone/>
            </a:pPr>
            <a:r>
              <a:rPr lang="es-ES" sz="4200" b="1" dirty="0" smtClean="0">
                <a:latin typeface="Arial" panose="020B0604020202020204" pitchFamily="34" charset="0"/>
                <a:cs typeface="Arial" panose="020B0604020202020204" pitchFamily="34" charset="0"/>
              </a:rPr>
              <a:t>Menciones de títulos accionarios y certificados provisorios (art. 300 LSC)</a:t>
            </a:r>
          </a:p>
          <a:p>
            <a:pPr marL="0" indent="0" algn="ctr">
              <a:buNone/>
            </a:pPr>
            <a:endParaRPr lang="es-ES" sz="42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El </a:t>
            </a:r>
            <a:r>
              <a:rPr lang="es-VE" sz="3400" dirty="0">
                <a:latin typeface="Arial" panose="020B0604020202020204" pitchFamily="34" charset="0"/>
                <a:cs typeface="Arial" panose="020B0604020202020204" pitchFamily="34" charset="0"/>
              </a:rPr>
              <a:t>nombre "acción" o "certificado provisorio</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Denominación </a:t>
            </a:r>
            <a:r>
              <a:rPr lang="es-VE" sz="3400" dirty="0">
                <a:latin typeface="Arial" panose="020B0604020202020204" pitchFamily="34" charset="0"/>
                <a:cs typeface="Arial" panose="020B0604020202020204" pitchFamily="34" charset="0"/>
              </a:rPr>
              <a:t>y domicilio de la sociedad y los datos de su </a:t>
            </a:r>
            <a:r>
              <a:rPr lang="es-VE" sz="3400" dirty="0" smtClean="0">
                <a:latin typeface="Arial" panose="020B0604020202020204" pitchFamily="34" charset="0"/>
                <a:cs typeface="Arial" panose="020B0604020202020204" pitchFamily="34" charset="0"/>
              </a:rPr>
              <a:t>inscripción en </a:t>
            </a:r>
            <a:r>
              <a:rPr lang="es-VE" sz="3400" dirty="0">
                <a:latin typeface="Arial" panose="020B0604020202020204" pitchFamily="34" charset="0"/>
                <a:cs typeface="Arial" panose="020B0604020202020204" pitchFamily="34" charset="0"/>
              </a:rPr>
              <a:t>el Registro Público de Comercio</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Capital </a:t>
            </a:r>
            <a:r>
              <a:rPr lang="es-VE" sz="3400" dirty="0">
                <a:latin typeface="Arial" panose="020B0604020202020204" pitchFamily="34" charset="0"/>
                <a:cs typeface="Arial" panose="020B0604020202020204" pitchFamily="34" charset="0"/>
              </a:rPr>
              <a:t>social</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Valor </a:t>
            </a:r>
            <a:r>
              <a:rPr lang="es-VE" sz="3400" dirty="0">
                <a:latin typeface="Arial" panose="020B0604020202020204" pitchFamily="34" charset="0"/>
                <a:cs typeface="Arial" panose="020B0604020202020204" pitchFamily="34" charset="0"/>
              </a:rPr>
              <a:t>nominal y en su caso, la clase de acción</a:t>
            </a:r>
            <a:r>
              <a:rPr lang="es-VE" sz="3700" dirty="0" smtClean="0">
                <a:latin typeface="Arial" panose="020B0604020202020204" pitchFamily="34" charset="0"/>
                <a:cs typeface="Arial" panose="020B0604020202020204" pitchFamily="34" charset="0"/>
              </a:rPr>
              <a:t>.</a:t>
            </a:r>
            <a:endParaRPr lang="es-VE" sz="37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238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41784" y="305272"/>
            <a:ext cx="8262664" cy="6004048"/>
          </a:xfrm>
        </p:spPr>
        <p:txBody>
          <a:bodyPr>
            <a:normAutofit fontScale="77500" lnSpcReduction="20000"/>
          </a:bodyPr>
          <a:lstStyle/>
          <a:p>
            <a:pPr algn="just">
              <a:buFont typeface="Wingdings" panose="05000000000000000000" pitchFamily="2" charset="2"/>
              <a:buChar char="Ø"/>
            </a:pPr>
            <a:endParaRPr lang="es-ES" sz="4000" dirty="0" smtClean="0">
              <a:latin typeface="Arial" panose="020B0604020202020204" pitchFamily="34" charset="0"/>
              <a:cs typeface="Arial" panose="020B0604020202020204" pitchFamily="34" charset="0"/>
            </a:endParaRPr>
          </a:p>
          <a:p>
            <a:pPr marL="0" indent="0" algn="ctr">
              <a:buNone/>
            </a:pPr>
            <a:r>
              <a:rPr lang="es-ES" sz="4200" b="1" dirty="0" smtClean="0">
                <a:latin typeface="Arial" panose="020B0604020202020204" pitchFamily="34" charset="0"/>
                <a:cs typeface="Arial" panose="020B0604020202020204" pitchFamily="34" charset="0"/>
              </a:rPr>
              <a:t>Menciones de títulos accionarios y certificados provisorios (art. 300 LSC)</a:t>
            </a:r>
          </a:p>
          <a:p>
            <a:pPr algn="just">
              <a:buFont typeface="Wingdings" panose="05000000000000000000" pitchFamily="2" charset="2"/>
              <a:buChar char="Ø"/>
            </a:pPr>
            <a:endParaRPr lang="es-VE" sz="37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Si </a:t>
            </a:r>
            <a:r>
              <a:rPr lang="es-VE" sz="3400" dirty="0">
                <a:latin typeface="Arial" panose="020B0604020202020204" pitchFamily="34" charset="0"/>
                <a:cs typeface="Arial" panose="020B0604020202020204" pitchFamily="34" charset="0"/>
              </a:rPr>
              <a:t>es nominativa, el nombre del accionista</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Fecha </a:t>
            </a:r>
            <a:r>
              <a:rPr lang="es-VE" sz="3400" dirty="0">
                <a:latin typeface="Arial" panose="020B0604020202020204" pitchFamily="34" charset="0"/>
                <a:cs typeface="Arial" panose="020B0604020202020204" pitchFamily="34" charset="0"/>
              </a:rPr>
              <a:t>de creación</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Firma </a:t>
            </a:r>
            <a:r>
              <a:rPr lang="es-VE" sz="3400" dirty="0">
                <a:latin typeface="Arial" panose="020B0604020202020204" pitchFamily="34" charset="0"/>
                <a:cs typeface="Arial" panose="020B0604020202020204" pitchFamily="34" charset="0"/>
              </a:rPr>
              <a:t>autógrafa de quien o quienes representen a la sociedad</a:t>
            </a:r>
            <a:r>
              <a:rPr lang="es-VE" sz="3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es-VE" sz="3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s-VE" sz="3400" dirty="0" smtClean="0">
                <a:latin typeface="Arial" panose="020B0604020202020204" pitchFamily="34" charset="0"/>
                <a:cs typeface="Arial" panose="020B0604020202020204" pitchFamily="34" charset="0"/>
              </a:rPr>
              <a:t>Además en </a:t>
            </a:r>
            <a:r>
              <a:rPr lang="es-VE" sz="3400" dirty="0">
                <a:latin typeface="Arial" panose="020B0604020202020204" pitchFamily="34" charset="0"/>
                <a:cs typeface="Arial" panose="020B0604020202020204" pitchFamily="34" charset="0"/>
              </a:rPr>
              <a:t>los certificados provisorios se deberán anotar las integraciones </a:t>
            </a:r>
            <a:r>
              <a:rPr lang="es-VE" sz="3400" dirty="0" smtClean="0">
                <a:latin typeface="Arial" panose="020B0604020202020204" pitchFamily="34" charset="0"/>
                <a:cs typeface="Arial" panose="020B0604020202020204" pitchFamily="34" charset="0"/>
              </a:rPr>
              <a:t>que se efectúen.</a:t>
            </a:r>
            <a:endParaRPr lang="es-ES" sz="3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2934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115878"/>
            <a:ext cx="8604448" cy="675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3627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88639"/>
            <a:ext cx="8280920" cy="6615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83858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TM03457510[[fn=Savon]]</Template>
  <TotalTime>1911</TotalTime>
  <Words>2467</Words>
  <Application>Microsoft Office PowerPoint</Application>
  <PresentationFormat>Presentación en pantalla (4:3)</PresentationFormat>
  <Paragraphs>368</Paragraphs>
  <Slides>37</Slides>
  <Notes>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37</vt:i4>
      </vt:variant>
    </vt:vector>
  </HeadingPairs>
  <TitlesOfParts>
    <vt:vector size="43" baseType="lpstr">
      <vt:lpstr>Arial</vt:lpstr>
      <vt:lpstr>Calibri</vt:lpstr>
      <vt:lpstr>Franklin Gothic Book</vt:lpstr>
      <vt:lpstr>Wingdings</vt:lpstr>
      <vt:lpstr>Claridad</vt:lpstr>
      <vt:lpstr>Crop</vt:lpstr>
      <vt:lpstr>                                               acciones, CONVENIO DE ACCIONISTAS, ESTATUTO DEL ACCIONISTA DE LA SA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227</cp:revision>
  <dcterms:created xsi:type="dcterms:W3CDTF">2017-06-07T22:24:11Z</dcterms:created>
  <dcterms:modified xsi:type="dcterms:W3CDTF">2025-10-09T04:15:48Z</dcterms:modified>
</cp:coreProperties>
</file>