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1"/>
  </p:notesMasterIdLst>
  <p:sldIdLst>
    <p:sldId id="256" r:id="rId2"/>
    <p:sldId id="259" r:id="rId3"/>
    <p:sldId id="260" r:id="rId4"/>
    <p:sldId id="261" r:id="rId5"/>
    <p:sldId id="262" r:id="rId6"/>
    <p:sldId id="264" r:id="rId7"/>
    <p:sldId id="265" r:id="rId8"/>
    <p:sldId id="266" r:id="rId9"/>
    <p:sldId id="269" r:id="rId10"/>
    <p:sldId id="267" r:id="rId11"/>
    <p:sldId id="287" r:id="rId12"/>
    <p:sldId id="288" r:id="rId13"/>
    <p:sldId id="290" r:id="rId14"/>
    <p:sldId id="291" r:id="rId15"/>
    <p:sldId id="289" r:id="rId16"/>
    <p:sldId id="292" r:id="rId17"/>
    <p:sldId id="293" r:id="rId18"/>
    <p:sldId id="294" r:id="rId19"/>
    <p:sldId id="286" r:id="rId20"/>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20/9/2025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20/9/2025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20/9/2025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20/9/2025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20/9/2025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20/9/2025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20/9/2025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20/9/2025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340768"/>
            <a:ext cx="8062912" cy="1470025"/>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smtClean="0">
                <a:solidFill>
                  <a:schemeClr val="tx1"/>
                </a:solidFill>
              </a:rPr>
              <a:t>SOCIEDADES PERSONALES</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fontScale="85000" lnSpcReduction="20000"/>
          </a:bodyPr>
          <a:lstStyle/>
          <a:p>
            <a:endParaRPr lang="es-UY" dirty="0" smtClean="0"/>
          </a:p>
          <a:p>
            <a:endParaRPr lang="es-UY" dirty="0" smtClean="0"/>
          </a:p>
          <a:p>
            <a:endParaRPr lang="es-UY" dirty="0"/>
          </a:p>
          <a:p>
            <a:pPr algn="ctr"/>
            <a:r>
              <a:rPr lang="es-UY" sz="3400" dirty="0" smtClean="0"/>
              <a:t>Derecho Comercial 1 </a:t>
            </a:r>
            <a:endParaRPr lang="es-UY" sz="3400" dirty="0" smtClean="0"/>
          </a:p>
          <a:p>
            <a:pPr algn="ctr"/>
            <a:r>
              <a:rPr lang="es-UY" sz="3400" smtClean="0"/>
              <a:t>FDer</a:t>
            </a:r>
            <a:r>
              <a:rPr lang="es-UY" sz="3400" dirty="0" smtClean="0"/>
              <a:t> </a:t>
            </a:r>
            <a:r>
              <a:rPr lang="es-UY" sz="3400" dirty="0" err="1" smtClean="0"/>
              <a:t>Udelar</a:t>
            </a:r>
            <a:endParaRPr lang="es-UY" sz="3400" dirty="0" smtClean="0"/>
          </a:p>
          <a:p>
            <a:pPr algn="ctr"/>
            <a:endParaRPr lang="es-UY" sz="3400" dirty="0" smtClean="0"/>
          </a:p>
          <a:p>
            <a:pPr algn="ctr"/>
            <a:r>
              <a:rPr lang="es-UY" sz="3400" dirty="0" smtClean="0"/>
              <a:t>Virginia </a:t>
            </a:r>
            <a:r>
              <a:rPr lang="es-UY" sz="3400" dirty="0" smtClean="0"/>
              <a:t>Machado Martinez</a:t>
            </a:r>
            <a:endParaRPr lang="es-UY" sz="3400" dirty="0" smtClean="0"/>
          </a:p>
          <a:p>
            <a:pPr algn="ctr"/>
            <a:endParaRPr lang="es-UY" sz="3400" dirty="0" smtClean="0"/>
          </a:p>
        </p:txBody>
      </p:sp>
    </p:spTree>
    <p:extLst>
      <p:ext uri="{BB962C8B-B14F-4D97-AF65-F5344CB8AC3E}">
        <p14:creationId xmlns:p14="http://schemas.microsoft.com/office/powerpoint/2010/main" val="3672979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906128"/>
          </a:xfrm>
        </p:spPr>
        <p:txBody>
          <a:bodyPr>
            <a:normAutofit lnSpcReduction="10000"/>
          </a:bodyPr>
          <a:lstStyle/>
          <a:p>
            <a:pPr lvl="1" algn="just">
              <a:buFont typeface="Wingdings" panose="05000000000000000000" pitchFamily="2" charset="2"/>
              <a:buChar char="Ø"/>
            </a:pPr>
            <a:endParaRPr lang="es-UY" sz="1800" dirty="0" smtClean="0"/>
          </a:p>
          <a:p>
            <a:pPr lvl="1" algn="just">
              <a:buFont typeface="Wingdings" panose="05000000000000000000" pitchFamily="2" charset="2"/>
              <a:buChar char="Ø"/>
            </a:pPr>
            <a:r>
              <a:rPr lang="es-UY" sz="2300" dirty="0"/>
              <a:t>Posibles formas de administración y representación</a:t>
            </a:r>
            <a:r>
              <a:rPr lang="es-UY" dirty="0"/>
              <a:t>:</a:t>
            </a:r>
            <a:endParaRPr lang="es-UY" sz="2400" dirty="0"/>
          </a:p>
          <a:p>
            <a:pPr marL="1005840" lvl="2" indent="-457200" algn="just">
              <a:buFont typeface="+mj-lt"/>
              <a:buAutoNum type="arabicPeriod"/>
            </a:pPr>
            <a:r>
              <a:rPr lang="es-UY" dirty="0"/>
              <a:t>Unipersonal.</a:t>
            </a:r>
          </a:p>
          <a:p>
            <a:pPr marL="1005840" lvl="2" indent="-457200" algn="just">
              <a:buFont typeface="+mj-lt"/>
              <a:buAutoNum type="arabicPeriod"/>
            </a:pPr>
            <a:r>
              <a:rPr lang="es-UY" dirty="0"/>
              <a:t>Plural con actuación indistinta: derecho de veto (art. 202), cualquiera de los administradores o la mayoría de los socios, podrán oponerse a los actos administrativos de los otros mientras esté pendiente su ejecución o no haya producido efectos jurídicos. La mayoría de los socios, resolverá sobre la oposición deducida. </a:t>
            </a:r>
          </a:p>
          <a:p>
            <a:pPr marL="1005840" lvl="2" indent="-457200" algn="just">
              <a:buFont typeface="+mj-lt"/>
              <a:buAutoNum type="arabicPeriod"/>
            </a:pPr>
            <a:r>
              <a:rPr lang="es-UY" dirty="0"/>
              <a:t>Plural con actuación conjunta.</a:t>
            </a:r>
          </a:p>
          <a:p>
            <a:pPr marL="1005840" lvl="2" indent="-457200" algn="just">
              <a:buFont typeface="+mj-lt"/>
              <a:buAutoNum type="arabicPeriod"/>
            </a:pPr>
            <a:r>
              <a:rPr lang="es-UY" dirty="0"/>
              <a:t>Colegiada</a:t>
            </a:r>
          </a:p>
          <a:p>
            <a:pPr lvl="1" algn="just">
              <a:buFont typeface="Wingdings" panose="05000000000000000000" pitchFamily="2" charset="2"/>
              <a:buChar char="Ø"/>
            </a:pPr>
            <a:endParaRPr lang="es-UY" sz="1800" dirty="0"/>
          </a:p>
          <a:p>
            <a:pPr lvl="1" algn="just">
              <a:buFont typeface="Wingdings" panose="05000000000000000000" pitchFamily="2" charset="2"/>
              <a:buChar char="Ø"/>
            </a:pPr>
            <a:r>
              <a:rPr lang="es-UY" sz="2300" dirty="0" smtClean="0"/>
              <a:t>El </a:t>
            </a:r>
            <a:r>
              <a:rPr lang="es-UY" sz="2300" dirty="0"/>
              <a:t>cargo de administrador o representante es esencialmente revocable, cesan por remoción (por mayoría de socios) o renuncia. Sin perjuicio de ello, de mediar justa causa, cualquier socio podrá reclamar la remoción judicialmente. Si el nombramiento del administrador fue fundamental para la constitución de la sociedad, los socios disconformes, podrán </a:t>
            </a:r>
            <a:r>
              <a:rPr lang="es-UY" sz="2300" dirty="0" err="1"/>
              <a:t>receder</a:t>
            </a:r>
            <a:r>
              <a:rPr lang="es-UY" sz="2300" dirty="0" smtClean="0"/>
              <a:t>.</a:t>
            </a:r>
          </a:p>
          <a:p>
            <a:pPr lvl="1" algn="just">
              <a:buFont typeface="Wingdings" panose="05000000000000000000" pitchFamily="2" charset="2"/>
              <a:buChar char="Ø"/>
            </a:pPr>
            <a:endParaRPr lang="es-UY" sz="2300" dirty="0"/>
          </a:p>
          <a:p>
            <a:pPr marL="274320" lvl="1" indent="0" algn="just">
              <a:buNone/>
            </a:pPr>
            <a:endParaRPr lang="es-VE" sz="2300" dirty="0"/>
          </a:p>
          <a:p>
            <a:pPr algn="just">
              <a:buFont typeface="Wingdings" panose="05000000000000000000" pitchFamily="2" charset="2"/>
              <a:buChar char="Ø"/>
            </a:pPr>
            <a:endParaRPr lang="es-UY" sz="2400" dirty="0" smtClean="0"/>
          </a:p>
        </p:txBody>
      </p:sp>
    </p:spTree>
    <p:extLst>
      <p:ext uri="{BB962C8B-B14F-4D97-AF65-F5344CB8AC3E}">
        <p14:creationId xmlns:p14="http://schemas.microsoft.com/office/powerpoint/2010/main" val="2031240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lnSpcReduction="10000"/>
          </a:bodyPr>
          <a:lstStyle/>
          <a:p>
            <a:pPr marL="64008" indent="0" algn="ctr">
              <a:buNone/>
            </a:pPr>
            <a:endParaRPr lang="es-UY" sz="3200" b="1" dirty="0" smtClean="0"/>
          </a:p>
          <a:p>
            <a:pPr marL="64008" indent="0" algn="ctr">
              <a:buNone/>
            </a:pPr>
            <a:r>
              <a:rPr lang="es-UY" sz="3200" b="1" dirty="0" smtClean="0"/>
              <a:t>SOCIEDADES EN COMANDITA SIMPLE: </a:t>
            </a:r>
          </a:p>
          <a:p>
            <a:pPr marL="64008" indent="0" algn="just">
              <a:buNone/>
            </a:pPr>
            <a:endParaRPr lang="es-UY" sz="2400" dirty="0" smtClean="0">
              <a:solidFill>
                <a:srgbClr val="FF0000"/>
              </a:solidFill>
            </a:endParaRPr>
          </a:p>
          <a:p>
            <a:pPr marL="406908" indent="-342900" algn="just">
              <a:buFont typeface="Wingdings" pitchFamily="2" charset="2"/>
              <a:buChar char="Ø"/>
            </a:pPr>
            <a:r>
              <a:rPr lang="es-UY" dirty="0" smtClean="0"/>
              <a:t>Regulación: arts. 212 a 217 LSC. Art. 213 dispone que le son aplicables las normas sobre sociedades colectivas, salvo lo regulado expresamente en los arts. citados.</a:t>
            </a:r>
          </a:p>
          <a:p>
            <a:pPr marL="406908" indent="-342900" algn="just">
              <a:buFont typeface="Wingdings" pitchFamily="2" charset="2"/>
              <a:buChar char="Ø"/>
            </a:pPr>
            <a:endParaRPr lang="es-UY" sz="2400" dirty="0"/>
          </a:p>
          <a:p>
            <a:pPr marL="406908" indent="-342900" algn="just">
              <a:buFont typeface="Wingdings" pitchFamily="2" charset="2"/>
              <a:buChar char="Ø"/>
            </a:pPr>
            <a:r>
              <a:rPr lang="es-UY" dirty="0" smtClean="0"/>
              <a:t>Se caracterizan por la existencia de dos tipos de socios (de lo contrario aplica art. 157 LSC): </a:t>
            </a:r>
          </a:p>
          <a:p>
            <a:pPr marL="681228" lvl="1" indent="-342900" algn="just">
              <a:buFont typeface="Wingdings" pitchFamily="2" charset="2"/>
              <a:buChar char="Ø"/>
            </a:pPr>
            <a:r>
              <a:rPr lang="es-UY" dirty="0"/>
              <a:t>Socios </a:t>
            </a:r>
            <a:r>
              <a:rPr lang="es-UY" dirty="0" smtClean="0"/>
              <a:t>comanditados: responsabilidad </a:t>
            </a:r>
            <a:r>
              <a:rPr lang="es-UY" dirty="0"/>
              <a:t>subsidiaria (art. 76, beneficio de excusión), solidaria e ilimitada </a:t>
            </a:r>
            <a:r>
              <a:rPr lang="es-UY" dirty="0" smtClean="0"/>
              <a:t>con </a:t>
            </a:r>
            <a:r>
              <a:rPr lang="es-UY" dirty="0"/>
              <a:t>la </a:t>
            </a:r>
            <a:r>
              <a:rPr lang="es-UY" dirty="0" smtClean="0"/>
              <a:t>sociedad (igual a los socios de sociedades colectivas);</a:t>
            </a:r>
            <a:endParaRPr lang="es-UY" dirty="0"/>
          </a:p>
          <a:p>
            <a:pPr marL="681228" lvl="1" indent="-342900" algn="just">
              <a:buFont typeface="Wingdings" pitchFamily="2" charset="2"/>
              <a:buChar char="Ø"/>
            </a:pPr>
            <a:r>
              <a:rPr lang="es-UY" dirty="0" smtClean="0"/>
              <a:t>Socios comanditarios: solo responden por la integración de su aporte, es decir, que su responsabilidad es limitada.</a:t>
            </a:r>
            <a:endParaRPr lang="es-UY" sz="2400" dirty="0" smtClean="0"/>
          </a:p>
          <a:p>
            <a:pPr marL="64008" indent="0">
              <a:buNone/>
            </a:pPr>
            <a:endParaRPr lang="es-VE" sz="2400" dirty="0"/>
          </a:p>
        </p:txBody>
      </p:sp>
    </p:spTree>
    <p:extLst>
      <p:ext uri="{BB962C8B-B14F-4D97-AF65-F5344CB8AC3E}">
        <p14:creationId xmlns:p14="http://schemas.microsoft.com/office/powerpoint/2010/main" val="1272500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8424936" cy="5616624"/>
          </a:xfrm>
        </p:spPr>
        <p:txBody>
          <a:bodyPr>
            <a:normAutofit lnSpcReduction="10000"/>
          </a:bodyPr>
          <a:lstStyle/>
          <a:p>
            <a:pPr marL="681228" lvl="1" indent="-342900" algn="just">
              <a:buFont typeface="Wingdings" pitchFamily="2" charset="2"/>
              <a:buChar char="Ø"/>
            </a:pPr>
            <a:r>
              <a:rPr lang="es-UY" dirty="0" smtClean="0"/>
              <a:t>Esta dualidad implica otras diferencias entre una y otra clase de socios. </a:t>
            </a:r>
          </a:p>
          <a:p>
            <a:pPr marL="681228" lvl="1" indent="-342900" algn="just">
              <a:buFont typeface="Wingdings" pitchFamily="2" charset="2"/>
              <a:buChar char="Ø"/>
            </a:pPr>
            <a:endParaRPr lang="es-UY" dirty="0" smtClean="0"/>
          </a:p>
          <a:p>
            <a:pPr marL="955548" lvl="2" indent="-342900" algn="just">
              <a:buFont typeface="Wingdings" pitchFamily="2" charset="2"/>
              <a:buChar char="Ø"/>
            </a:pPr>
            <a:r>
              <a:rPr lang="es-UY" dirty="0" smtClean="0"/>
              <a:t>En relación a los aportes los socios comanditados tendrán igual régimen que los socios de las colectivas (régimen general). En cambio, los socios comanditarios sólo podrán aportar bienes determinados susceptibles de ejecución forzada y en propiedad, no pueden aportar el uso y goce de los mismos (art. 58, igual que SA y SRL).</a:t>
            </a:r>
          </a:p>
          <a:p>
            <a:pPr marL="955548" lvl="2" indent="-342900" algn="just">
              <a:buFont typeface="Wingdings" pitchFamily="2" charset="2"/>
              <a:buChar char="Ø"/>
            </a:pPr>
            <a:r>
              <a:rPr lang="es-UY" dirty="0" smtClean="0"/>
              <a:t>En relación a la denominación de la sociedad: no puede figurar el nombre del socio comanditario. En caso contrario, el socio comanditario cuyo nombre aparezca, responderá como socio comanditado. Asimismo, se debe indicar el tipo social al lado de la denominación, si ello se omitiere el firmante será solidariamente responsable con la sociedad.</a:t>
            </a:r>
          </a:p>
          <a:p>
            <a:pPr marL="955548" lvl="2" indent="-342900" algn="just">
              <a:buFont typeface="Wingdings" pitchFamily="2" charset="2"/>
              <a:buChar char="Ø"/>
            </a:pPr>
            <a:r>
              <a:rPr lang="es-UY" dirty="0" smtClean="0"/>
              <a:t>En relación a la administración y representación: los socios comanditarios no podrán ser administradores y/o representantes de la sociedad, ni actuar como mandatarios. Sólo podrán serlo los socios comanditados o terceros. En caso de contravención, serán responsables como socios comanditados (por todas o algunas de las obligaciones sociales, dependerá de la importancia de los actos).</a:t>
            </a:r>
            <a:endParaRPr lang="es-UY" dirty="0"/>
          </a:p>
          <a:p>
            <a:pPr>
              <a:buFont typeface="Wingdings" panose="05000000000000000000" pitchFamily="2" charset="2"/>
              <a:buChar char="Ø"/>
            </a:pPr>
            <a:endParaRPr lang="es-UY" sz="2400" dirty="0" smtClean="0"/>
          </a:p>
          <a:p>
            <a:pPr marL="64008" indent="0">
              <a:buNone/>
            </a:pPr>
            <a:endParaRPr lang="es-UY" sz="2400" dirty="0"/>
          </a:p>
        </p:txBody>
      </p:sp>
    </p:spTree>
    <p:extLst>
      <p:ext uri="{BB962C8B-B14F-4D97-AF65-F5344CB8AC3E}">
        <p14:creationId xmlns:p14="http://schemas.microsoft.com/office/powerpoint/2010/main" val="1413019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29600" cy="6194160"/>
          </a:xfrm>
        </p:spPr>
        <p:txBody>
          <a:bodyPr>
            <a:normAutofit/>
          </a:bodyPr>
          <a:lstStyle/>
          <a:p>
            <a:pPr marL="521208" indent="-457200" algn="just">
              <a:buFont typeface="Wingdings" pitchFamily="2" charset="2"/>
              <a:buChar char="Ø"/>
            </a:pPr>
            <a:endParaRPr lang="es-UY" sz="3200" dirty="0" smtClean="0"/>
          </a:p>
          <a:p>
            <a:pPr marL="64008" indent="0" algn="just">
              <a:buNone/>
            </a:pPr>
            <a:r>
              <a:rPr lang="es-UY" sz="3200" dirty="0" smtClean="0"/>
              <a:t>Regular </a:t>
            </a:r>
            <a:r>
              <a:rPr lang="es-UY" sz="3200" dirty="0"/>
              <a:t>constitución</a:t>
            </a:r>
            <a:r>
              <a:rPr lang="es-UY" sz="3200" dirty="0" smtClean="0"/>
              <a:t>:</a:t>
            </a:r>
          </a:p>
          <a:p>
            <a:pPr marL="521208" indent="-457200" algn="just">
              <a:buFont typeface="Wingdings" pitchFamily="2" charset="2"/>
              <a:buChar char="Ø"/>
            </a:pPr>
            <a:endParaRPr lang="es-UY" dirty="0" smtClean="0"/>
          </a:p>
          <a:p>
            <a:pPr marL="788670" lvl="1" indent="-514350" algn="just">
              <a:buAutoNum type="romanLcParenBoth"/>
            </a:pPr>
            <a:r>
              <a:rPr lang="es-UY" sz="2400" dirty="0" smtClean="0"/>
              <a:t>Instrumento público o privado con el contenido que veremos en la próxima diapositiva.</a:t>
            </a:r>
          </a:p>
          <a:p>
            <a:pPr marL="788670" lvl="1" indent="-514350" algn="just">
              <a:buAutoNum type="romanLcParenBoth"/>
            </a:pPr>
            <a:endParaRPr lang="es-UY" sz="2400" dirty="0" smtClean="0"/>
          </a:p>
          <a:p>
            <a:pPr marL="788670" lvl="1" indent="-514350" algn="just">
              <a:buAutoNum type="romanLcParenBoth"/>
            </a:pPr>
            <a:r>
              <a:rPr lang="es-UY" sz="2400" dirty="0" smtClean="0"/>
              <a:t>Inscripción en el Registro Nacional de Comercio en el plazo de 30 días desde el día siguiente a la fecha del otorgamiento del contrato.</a:t>
            </a:r>
          </a:p>
          <a:p>
            <a:pPr marL="64008" indent="0" algn="just">
              <a:buNone/>
            </a:pPr>
            <a:endParaRPr lang="es-UY" sz="2400" dirty="0"/>
          </a:p>
        </p:txBody>
      </p:sp>
    </p:spTree>
    <p:extLst>
      <p:ext uri="{BB962C8B-B14F-4D97-AF65-F5344CB8AC3E}">
        <p14:creationId xmlns:p14="http://schemas.microsoft.com/office/powerpoint/2010/main" val="707894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just">
              <a:buNone/>
            </a:pPr>
            <a:r>
              <a:rPr lang="es-UY" sz="2800" dirty="0" smtClean="0"/>
              <a:t>Contenido del contrato social (arts. </a:t>
            </a:r>
            <a:r>
              <a:rPr lang="es-UY" sz="2800" dirty="0"/>
              <a:t>6 </a:t>
            </a:r>
            <a:r>
              <a:rPr lang="es-UY" sz="2800" dirty="0" smtClean="0"/>
              <a:t>y 212 LSC): </a:t>
            </a:r>
          </a:p>
          <a:p>
            <a:pPr marL="909828" lvl="1" indent="-571500" algn="just">
              <a:buAutoNum type="romanLcParenBoth"/>
            </a:pPr>
            <a:r>
              <a:rPr lang="es-UY" sz="2400" dirty="0" smtClean="0"/>
              <a:t>nombre de socios e identificación de quiénes son comanditarios y comanditados; </a:t>
            </a:r>
          </a:p>
          <a:p>
            <a:pPr marL="909828" lvl="1" indent="-571500" algn="just">
              <a:buAutoNum type="romanLcParenBoth"/>
            </a:pPr>
            <a:r>
              <a:rPr lang="es-UY" sz="2400" dirty="0" smtClean="0"/>
              <a:t>tipo social adoptado; </a:t>
            </a:r>
          </a:p>
          <a:p>
            <a:pPr marL="909828" lvl="1" indent="-571500" algn="just">
              <a:buAutoNum type="romanLcParenBoth"/>
            </a:pPr>
            <a:r>
              <a:rPr lang="es-UY" sz="2400" dirty="0" smtClean="0"/>
              <a:t>denominación (incluir el tipo social); </a:t>
            </a:r>
          </a:p>
          <a:p>
            <a:pPr marL="909828" lvl="1" indent="-571500" algn="just">
              <a:buAutoNum type="romanLcParenBoth"/>
            </a:pPr>
            <a:r>
              <a:rPr lang="es-UY" sz="2400" dirty="0" smtClean="0"/>
              <a:t>domicilio;</a:t>
            </a:r>
          </a:p>
          <a:p>
            <a:pPr marL="909828" lvl="1" indent="-571500" algn="just">
              <a:buAutoNum type="romanLcParenBoth"/>
            </a:pPr>
            <a:r>
              <a:rPr lang="es-UY" sz="2400" dirty="0" smtClean="0"/>
              <a:t>objeto;</a:t>
            </a:r>
          </a:p>
          <a:p>
            <a:pPr marL="909828" lvl="1" indent="-571500" algn="just">
              <a:buAutoNum type="romanLcParenBoth"/>
            </a:pPr>
            <a:r>
              <a:rPr lang="es-UY" sz="2400" dirty="0" smtClean="0"/>
              <a:t>plazo (no podrá ser mayor a 30 años);</a:t>
            </a:r>
          </a:p>
          <a:p>
            <a:pPr marL="909828" lvl="1" indent="-571500" algn="just">
              <a:buAutoNum type="romanLcParenBoth"/>
            </a:pPr>
            <a:r>
              <a:rPr lang="es-UY" sz="2400" dirty="0" smtClean="0"/>
              <a:t>capital; </a:t>
            </a:r>
          </a:p>
          <a:p>
            <a:pPr marL="909828" lvl="1" indent="-571500" algn="just">
              <a:buAutoNum type="romanLcParenBoth"/>
            </a:pPr>
            <a:r>
              <a:rPr lang="es-UY" sz="2400" dirty="0" smtClean="0"/>
              <a:t>aportes; </a:t>
            </a:r>
          </a:p>
          <a:p>
            <a:pPr marL="909828" lvl="1" indent="-571500" algn="just">
              <a:buAutoNum type="romanLcParenBoth"/>
            </a:pPr>
            <a:r>
              <a:rPr lang="es-UY" sz="2400" dirty="0" smtClean="0"/>
              <a:t>forma en que se distribuyen las utilidades; </a:t>
            </a:r>
          </a:p>
          <a:p>
            <a:pPr marL="909828" lvl="1" indent="-571500" algn="just">
              <a:buAutoNum type="romanLcParenBoth"/>
            </a:pPr>
            <a:r>
              <a:rPr lang="es-UY" sz="2400" dirty="0" smtClean="0"/>
              <a:t>régimen </a:t>
            </a:r>
            <a:r>
              <a:rPr lang="es-UY" sz="2400" dirty="0"/>
              <a:t>de administración y </a:t>
            </a:r>
            <a:r>
              <a:rPr lang="es-UY" sz="2400" dirty="0" smtClean="0"/>
              <a:t>representación (solo socios comanditados o terceros); </a:t>
            </a:r>
          </a:p>
        </p:txBody>
      </p:sp>
    </p:spTree>
    <p:extLst>
      <p:ext uri="{BB962C8B-B14F-4D97-AF65-F5344CB8AC3E}">
        <p14:creationId xmlns:p14="http://schemas.microsoft.com/office/powerpoint/2010/main" val="18746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fontScale="92500"/>
          </a:bodyPr>
          <a:lstStyle/>
          <a:p>
            <a:pPr marL="64008" indent="0" algn="ctr">
              <a:buNone/>
            </a:pPr>
            <a:endParaRPr lang="es-UY" sz="3200" b="1" dirty="0" smtClean="0"/>
          </a:p>
          <a:p>
            <a:pPr marL="64008" indent="0" algn="ctr">
              <a:buNone/>
            </a:pPr>
            <a:r>
              <a:rPr lang="es-UY" sz="3200" b="1" dirty="0" smtClean="0"/>
              <a:t>SOCIEDADES DE CAPITAL E INDUSTRIA: </a:t>
            </a:r>
          </a:p>
          <a:p>
            <a:pPr marL="64008" indent="0" algn="just">
              <a:buNone/>
            </a:pPr>
            <a:endParaRPr lang="es-UY" sz="2400" dirty="0" smtClean="0"/>
          </a:p>
          <a:p>
            <a:pPr marL="406908" indent="-342900" algn="just">
              <a:buFont typeface="Wingdings" pitchFamily="2" charset="2"/>
              <a:buChar char="Ø"/>
            </a:pPr>
            <a:r>
              <a:rPr lang="es-UY" dirty="0" smtClean="0"/>
              <a:t>Regulación: arts. 218 a 222 LSC</a:t>
            </a:r>
            <a:r>
              <a:rPr lang="es-UY" dirty="0"/>
              <a:t>. Art. </a:t>
            </a:r>
            <a:r>
              <a:rPr lang="es-UY" dirty="0" smtClean="0"/>
              <a:t>219 </a:t>
            </a:r>
            <a:r>
              <a:rPr lang="es-UY" dirty="0"/>
              <a:t>dispone que le son aplicables las normas sobre sociedades colectivas, salvo lo regulado expresamente en los arts. citados</a:t>
            </a:r>
            <a:r>
              <a:rPr lang="es-UY" dirty="0" smtClean="0"/>
              <a:t>.</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a:t>Se caracterizan por la existencia de dos tipos de </a:t>
            </a:r>
            <a:r>
              <a:rPr lang="es-UY" dirty="0" smtClean="0"/>
              <a:t>socios </a:t>
            </a:r>
            <a:r>
              <a:rPr lang="es-UY" dirty="0"/>
              <a:t>(de lo contrario aplica art. 157 LSC</a:t>
            </a:r>
            <a:r>
              <a:rPr lang="es-UY" dirty="0" smtClean="0"/>
              <a:t>): </a:t>
            </a:r>
            <a:endParaRPr lang="es-UY" dirty="0"/>
          </a:p>
          <a:p>
            <a:pPr marL="681228" lvl="1" indent="-342900" algn="just">
              <a:buFont typeface="Wingdings" pitchFamily="2" charset="2"/>
              <a:buChar char="Ø"/>
            </a:pPr>
            <a:r>
              <a:rPr lang="es-UY" dirty="0"/>
              <a:t>Socios </a:t>
            </a:r>
            <a:r>
              <a:rPr lang="es-UY" dirty="0" smtClean="0"/>
              <a:t>capitalistas: </a:t>
            </a:r>
            <a:r>
              <a:rPr lang="es-UY" dirty="0"/>
              <a:t>responsabilidad subsidiaria (art. 76, beneficio de excusión), solidaria e ilimitada con la sociedad (igual a los socios de sociedades colectivas);</a:t>
            </a:r>
          </a:p>
          <a:p>
            <a:pPr marL="681228" lvl="1" indent="-342900" algn="just">
              <a:buFont typeface="Wingdings" pitchFamily="2" charset="2"/>
              <a:buChar char="Ø"/>
            </a:pPr>
            <a:r>
              <a:rPr lang="es-UY" dirty="0"/>
              <a:t>Socios </a:t>
            </a:r>
            <a:r>
              <a:rPr lang="es-UY" dirty="0" smtClean="0"/>
              <a:t>industriales: responden hasta la concurrencia de las ganancias no percibidas (solo por ese monto podrá responder por las deudas sociales).</a:t>
            </a:r>
            <a:endParaRPr lang="es-UY" sz="2400" dirty="0"/>
          </a:p>
          <a:p>
            <a:pPr marL="406908" indent="-342900" algn="just">
              <a:buFont typeface="Wingdings" pitchFamily="2" charset="2"/>
              <a:buChar char="Ø"/>
            </a:pPr>
            <a:endParaRPr lang="es-UY" dirty="0"/>
          </a:p>
          <a:p>
            <a:pPr marL="406908" indent="-342900" algn="just">
              <a:buFont typeface="Wingdings" pitchFamily="2" charset="2"/>
              <a:buChar char="Ø"/>
            </a:pPr>
            <a:endParaRPr lang="es-UY" dirty="0" smtClean="0"/>
          </a:p>
          <a:p>
            <a:pPr marL="406908" indent="-342900" algn="just">
              <a:buFont typeface="Wingdings" pitchFamily="2" charset="2"/>
              <a:buChar char="Ø"/>
            </a:pPr>
            <a:endParaRPr lang="es-UY" sz="2400" dirty="0"/>
          </a:p>
          <a:p>
            <a:pPr marL="406908" indent="-342900" algn="just">
              <a:buFont typeface="Wingdings" pitchFamily="2" charset="2"/>
              <a:buChar char="Ø"/>
            </a:pPr>
            <a:endParaRPr lang="es-UY" sz="2400" dirty="0" smtClean="0"/>
          </a:p>
          <a:p>
            <a:pPr marL="64008" indent="0">
              <a:buNone/>
            </a:pPr>
            <a:endParaRPr lang="es-VE" sz="2400" dirty="0"/>
          </a:p>
        </p:txBody>
      </p:sp>
    </p:spTree>
    <p:extLst>
      <p:ext uri="{BB962C8B-B14F-4D97-AF65-F5344CB8AC3E}">
        <p14:creationId xmlns:p14="http://schemas.microsoft.com/office/powerpoint/2010/main" val="12850205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8424936" cy="5616624"/>
          </a:xfrm>
        </p:spPr>
        <p:txBody>
          <a:bodyPr>
            <a:normAutofit fontScale="92500" lnSpcReduction="10000"/>
          </a:bodyPr>
          <a:lstStyle/>
          <a:p>
            <a:pPr marL="681228" lvl="1" indent="-342900" algn="just">
              <a:buFont typeface="Wingdings" pitchFamily="2" charset="2"/>
              <a:buChar char="Ø"/>
            </a:pPr>
            <a:r>
              <a:rPr lang="es-UY" sz="2200" dirty="0" smtClean="0"/>
              <a:t>Esta dualidad implica otras diferencias entre una y otra clase de socios</a:t>
            </a:r>
            <a:r>
              <a:rPr lang="es-UY" dirty="0" smtClean="0"/>
              <a:t>. </a:t>
            </a:r>
          </a:p>
          <a:p>
            <a:pPr marL="681228" lvl="1" indent="-342900" algn="just">
              <a:buFont typeface="Wingdings" pitchFamily="2" charset="2"/>
              <a:buChar char="Ø"/>
            </a:pPr>
            <a:endParaRPr lang="es-UY" dirty="0" smtClean="0"/>
          </a:p>
          <a:p>
            <a:pPr marL="955548" lvl="2" indent="-342900" algn="just">
              <a:buFont typeface="Wingdings" pitchFamily="2" charset="2"/>
              <a:buChar char="Ø"/>
            </a:pPr>
            <a:r>
              <a:rPr lang="es-UY" sz="2000" dirty="0" smtClean="0"/>
              <a:t>Los aportes de los socios capitalistas tendrán igual régimen que para las colectivas (régimen general). En cambio los socios industriales sólo podrán aportar trabajo o industria.</a:t>
            </a:r>
          </a:p>
          <a:p>
            <a:pPr marL="955548" lvl="2" indent="-342900" algn="just">
              <a:buFont typeface="Wingdings" pitchFamily="2" charset="2"/>
              <a:buChar char="Ø"/>
            </a:pPr>
            <a:r>
              <a:rPr lang="es-UY" sz="2000" dirty="0" smtClean="0"/>
              <a:t>En relación a la denominación de la sociedad: no puede figurar el nombre del socio industrial. En caso contrario, el socio industrial será responsable directa y solidariamente por las obligaciones sociales.</a:t>
            </a:r>
          </a:p>
          <a:p>
            <a:pPr marL="955548" lvl="2" indent="-342900" algn="just">
              <a:buFont typeface="Wingdings" pitchFamily="2" charset="2"/>
              <a:buChar char="Ø"/>
            </a:pPr>
            <a:r>
              <a:rPr lang="es-UY" sz="2000" dirty="0" smtClean="0"/>
              <a:t>En relación a la administración y representación: los socios industriales no podrán ser administradores y/o representantes de la sociedad. En caso de contravención, la LSC no establece sanciones, tampoco prohíbe su actuación como mandatarios.</a:t>
            </a:r>
          </a:p>
          <a:p>
            <a:pPr marL="955548" lvl="2" indent="-342900" algn="just">
              <a:buFont typeface="Wingdings" pitchFamily="2" charset="2"/>
              <a:buChar char="Ø"/>
            </a:pPr>
            <a:r>
              <a:rPr lang="es-UY" sz="2000" dirty="0" smtClean="0"/>
              <a:t>A efectos de computar el voto del socio industrial en las reuniones de socios, se tomará en cuenta la valuación de su aporte, en caso contrario se computará su voto en proporción a su participación en las utilidades.</a:t>
            </a:r>
            <a:endParaRPr lang="es-UY" sz="2000" dirty="0"/>
          </a:p>
          <a:p>
            <a:pPr>
              <a:buFont typeface="Wingdings" panose="05000000000000000000" pitchFamily="2" charset="2"/>
              <a:buChar char="Ø"/>
            </a:pPr>
            <a:endParaRPr lang="es-UY" sz="2400" dirty="0" smtClean="0"/>
          </a:p>
          <a:p>
            <a:pPr marL="64008" indent="0">
              <a:buNone/>
            </a:pPr>
            <a:endParaRPr lang="es-UY" sz="2400" dirty="0"/>
          </a:p>
        </p:txBody>
      </p:sp>
    </p:spTree>
    <p:extLst>
      <p:ext uri="{BB962C8B-B14F-4D97-AF65-F5344CB8AC3E}">
        <p14:creationId xmlns:p14="http://schemas.microsoft.com/office/powerpoint/2010/main" val="152973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29600" cy="6194160"/>
          </a:xfrm>
        </p:spPr>
        <p:txBody>
          <a:bodyPr>
            <a:normAutofit/>
          </a:bodyPr>
          <a:lstStyle/>
          <a:p>
            <a:pPr marL="521208" indent="-457200" algn="just">
              <a:buFont typeface="Wingdings" pitchFamily="2" charset="2"/>
              <a:buChar char="Ø"/>
            </a:pPr>
            <a:endParaRPr lang="es-UY" sz="3200" dirty="0" smtClean="0"/>
          </a:p>
          <a:p>
            <a:pPr marL="64008" indent="0" algn="just">
              <a:buNone/>
            </a:pPr>
            <a:r>
              <a:rPr lang="es-UY" sz="3200" dirty="0" smtClean="0"/>
              <a:t>Regular </a:t>
            </a:r>
            <a:r>
              <a:rPr lang="es-UY" sz="3200" dirty="0"/>
              <a:t>constitución</a:t>
            </a:r>
            <a:r>
              <a:rPr lang="es-UY" sz="3200" dirty="0" smtClean="0"/>
              <a:t>:</a:t>
            </a:r>
          </a:p>
          <a:p>
            <a:pPr marL="521208" indent="-457200" algn="just">
              <a:buFont typeface="Wingdings" pitchFamily="2" charset="2"/>
              <a:buChar char="Ø"/>
            </a:pPr>
            <a:endParaRPr lang="es-UY" dirty="0" smtClean="0"/>
          </a:p>
          <a:p>
            <a:pPr marL="788670" lvl="1" indent="-514350" algn="just">
              <a:buAutoNum type="romanLcParenBoth"/>
            </a:pPr>
            <a:r>
              <a:rPr lang="es-UY" sz="2400" dirty="0" smtClean="0"/>
              <a:t>Instrumento público o privado con el contenido que veremos en la próxima diapositiva.</a:t>
            </a:r>
          </a:p>
          <a:p>
            <a:pPr marL="788670" lvl="1" indent="-514350" algn="just">
              <a:buAutoNum type="romanLcParenBoth"/>
            </a:pPr>
            <a:endParaRPr lang="es-UY" sz="2400" dirty="0" smtClean="0"/>
          </a:p>
          <a:p>
            <a:pPr marL="788670" lvl="1" indent="-514350" algn="just">
              <a:buAutoNum type="romanLcParenBoth"/>
            </a:pPr>
            <a:r>
              <a:rPr lang="es-UY" sz="2400" dirty="0" smtClean="0"/>
              <a:t>Inscripción en el Registro Nacional de Comercio en el plazo de 30 días desde el día siguiente a la fecha del otorgamiento del contrato.</a:t>
            </a:r>
          </a:p>
          <a:p>
            <a:pPr marL="64008" indent="0" algn="just">
              <a:buNone/>
            </a:pPr>
            <a:endParaRPr lang="es-UY" sz="2400" dirty="0"/>
          </a:p>
        </p:txBody>
      </p:sp>
    </p:spTree>
    <p:extLst>
      <p:ext uri="{BB962C8B-B14F-4D97-AF65-F5344CB8AC3E}">
        <p14:creationId xmlns:p14="http://schemas.microsoft.com/office/powerpoint/2010/main" val="12515955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just">
              <a:buNone/>
            </a:pPr>
            <a:r>
              <a:rPr lang="es-UY" sz="2800" dirty="0" smtClean="0"/>
              <a:t>Contenido del contrato social (arts. </a:t>
            </a:r>
            <a:r>
              <a:rPr lang="es-UY" sz="2800" dirty="0"/>
              <a:t>6 </a:t>
            </a:r>
            <a:r>
              <a:rPr lang="es-UY" sz="2800" dirty="0" smtClean="0"/>
              <a:t>y 218 LSC): </a:t>
            </a:r>
          </a:p>
          <a:p>
            <a:pPr marL="909828" lvl="1" indent="-571500" algn="just">
              <a:buAutoNum type="romanLcParenBoth"/>
            </a:pPr>
            <a:r>
              <a:rPr lang="es-UY" sz="2400" dirty="0" smtClean="0"/>
              <a:t>nombre de socios e identificación de quiénes son capitalistas e industriales; </a:t>
            </a:r>
          </a:p>
          <a:p>
            <a:pPr marL="909828" lvl="1" indent="-571500" algn="just">
              <a:buAutoNum type="romanLcParenBoth"/>
            </a:pPr>
            <a:r>
              <a:rPr lang="es-UY" sz="2400" dirty="0" smtClean="0"/>
              <a:t>tipo social adoptado; </a:t>
            </a:r>
          </a:p>
          <a:p>
            <a:pPr marL="909828" lvl="1" indent="-571500" algn="just">
              <a:buAutoNum type="romanLcParenBoth"/>
            </a:pPr>
            <a:r>
              <a:rPr lang="es-UY" sz="2400" dirty="0" smtClean="0"/>
              <a:t>denominación (incluir el tipo social); </a:t>
            </a:r>
          </a:p>
          <a:p>
            <a:pPr marL="909828" lvl="1" indent="-571500" algn="just">
              <a:buAutoNum type="romanLcParenBoth"/>
            </a:pPr>
            <a:r>
              <a:rPr lang="es-UY" sz="2400" dirty="0" smtClean="0"/>
              <a:t>domicilio;</a:t>
            </a:r>
          </a:p>
          <a:p>
            <a:pPr marL="909828" lvl="1" indent="-571500" algn="just">
              <a:buAutoNum type="romanLcParenBoth"/>
            </a:pPr>
            <a:r>
              <a:rPr lang="es-UY" sz="2400" dirty="0" smtClean="0"/>
              <a:t>objeto;</a:t>
            </a:r>
          </a:p>
          <a:p>
            <a:pPr marL="909828" lvl="1" indent="-571500" algn="just">
              <a:buAutoNum type="romanLcParenBoth"/>
            </a:pPr>
            <a:r>
              <a:rPr lang="es-UY" sz="2400" dirty="0" smtClean="0"/>
              <a:t>plazo (no podrá ser mayor a 30 años);</a:t>
            </a:r>
          </a:p>
          <a:p>
            <a:pPr marL="909828" lvl="1" indent="-571500" algn="just">
              <a:buAutoNum type="romanLcParenBoth"/>
            </a:pPr>
            <a:r>
              <a:rPr lang="es-UY" sz="2400" dirty="0" smtClean="0"/>
              <a:t>capital; </a:t>
            </a:r>
          </a:p>
          <a:p>
            <a:pPr marL="909828" lvl="1" indent="-571500" algn="just">
              <a:buAutoNum type="romanLcParenBoth"/>
            </a:pPr>
            <a:r>
              <a:rPr lang="es-UY" sz="2400" dirty="0" smtClean="0"/>
              <a:t>aportes; </a:t>
            </a:r>
          </a:p>
          <a:p>
            <a:pPr marL="909828" lvl="1" indent="-571500" algn="just">
              <a:buAutoNum type="romanLcParenBoth"/>
            </a:pPr>
            <a:r>
              <a:rPr lang="es-UY" sz="2400" dirty="0" smtClean="0"/>
              <a:t>forma en que se distribuyen las utilidades; </a:t>
            </a:r>
          </a:p>
          <a:p>
            <a:pPr marL="909828" lvl="1" indent="-571500" algn="just">
              <a:buAutoNum type="romanLcParenBoth"/>
            </a:pPr>
            <a:r>
              <a:rPr lang="es-UY" sz="2400" dirty="0" smtClean="0"/>
              <a:t>régimen </a:t>
            </a:r>
            <a:r>
              <a:rPr lang="es-UY" sz="2400" dirty="0"/>
              <a:t>de administración y </a:t>
            </a:r>
            <a:r>
              <a:rPr lang="es-UY" sz="2400" dirty="0" smtClean="0"/>
              <a:t>representación (solo socios capitalistas o terceros); </a:t>
            </a:r>
          </a:p>
        </p:txBody>
      </p:sp>
    </p:spTree>
    <p:extLst>
      <p:ext uri="{BB962C8B-B14F-4D97-AF65-F5344CB8AC3E}">
        <p14:creationId xmlns:p14="http://schemas.microsoft.com/office/powerpoint/2010/main" val="19437254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smtClean="0"/>
          </a:p>
          <a:p>
            <a:pPr marL="64008" indent="0">
              <a:buNone/>
            </a:pPr>
            <a:endParaRPr lang="es-UY" dirty="0"/>
          </a:p>
          <a:p>
            <a:pPr marL="64008" indent="0" algn="ctr">
              <a:buNone/>
            </a:pPr>
            <a:endParaRPr lang="es-UY" sz="4000" dirty="0" smtClean="0"/>
          </a:p>
          <a:p>
            <a:pPr marL="64008" indent="0" algn="ctr">
              <a:buNone/>
            </a:pPr>
            <a:endParaRPr lang="es-UY" sz="4000" dirty="0" smtClean="0"/>
          </a:p>
          <a:p>
            <a:pPr marL="64008" indent="0" algn="ctr">
              <a:buNone/>
            </a:pPr>
            <a:r>
              <a:rPr lang="es-UY" sz="4000" dirty="0" smtClean="0"/>
              <a:t>¡¡Muchas gracias!!</a:t>
            </a:r>
          </a:p>
          <a:p>
            <a:pPr marL="64008" indent="0" algn="ctr">
              <a:buNone/>
            </a:pPr>
            <a:endParaRPr lang="es-UY" sz="4000" dirty="0" smtClean="0"/>
          </a:p>
        </p:txBody>
      </p:sp>
    </p:spTree>
    <p:extLst>
      <p:ext uri="{BB962C8B-B14F-4D97-AF65-F5344CB8AC3E}">
        <p14:creationId xmlns:p14="http://schemas.microsoft.com/office/powerpoint/2010/main" val="3320200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980728"/>
            <a:ext cx="8229600" cy="5186048"/>
          </a:xfrm>
        </p:spPr>
        <p:txBody>
          <a:bodyPr>
            <a:normAutofit fontScale="92500"/>
          </a:bodyPr>
          <a:lstStyle/>
          <a:p>
            <a:pPr algn="just">
              <a:buFont typeface="Wingdings" panose="05000000000000000000" pitchFamily="2" charset="2"/>
              <a:buChar char="Ø"/>
            </a:pPr>
            <a:r>
              <a:rPr lang="es-UY" sz="2400" dirty="0" smtClean="0"/>
              <a:t>En las sociedades personales </a:t>
            </a:r>
            <a:r>
              <a:rPr lang="es-UY" dirty="0" smtClean="0"/>
              <a:t>importa la persona del socio, son las cualidades del socio las que llevan a constituir la sociedad comercial.</a:t>
            </a:r>
            <a:endParaRPr lang="es-UY" sz="2400" dirty="0" smtClean="0"/>
          </a:p>
          <a:p>
            <a:pPr algn="just">
              <a:buFont typeface="Wingdings" panose="05000000000000000000" pitchFamily="2" charset="2"/>
              <a:buChar char="Ø"/>
            </a:pPr>
            <a:endParaRPr lang="es-UY" sz="2400" dirty="0"/>
          </a:p>
          <a:p>
            <a:pPr algn="just">
              <a:buFont typeface="Wingdings" panose="05000000000000000000" pitchFamily="2" charset="2"/>
              <a:buChar char="Ø"/>
            </a:pPr>
            <a:r>
              <a:rPr lang="es-UY" sz="2400" dirty="0" smtClean="0"/>
              <a:t>La LSC toma en cuenta esta particularidad para regular estos tipos sociales (el nombre de los socios </a:t>
            </a:r>
            <a:r>
              <a:rPr lang="es-UY" dirty="0" smtClean="0"/>
              <a:t>figura en el contrato social, la mayoría de las decisiones se toman por unanimidad, la cesión de la participación del socio es regulada detalladamente).</a:t>
            </a:r>
          </a:p>
          <a:p>
            <a:pPr algn="just">
              <a:buFont typeface="Wingdings" panose="05000000000000000000" pitchFamily="2" charset="2"/>
              <a:buChar char="Ø"/>
            </a:pPr>
            <a:endParaRPr lang="es-UY" sz="2400" dirty="0"/>
          </a:p>
          <a:p>
            <a:pPr algn="just">
              <a:buFont typeface="Wingdings" panose="05000000000000000000" pitchFamily="2" charset="2"/>
              <a:buChar char="Ø"/>
            </a:pPr>
            <a:r>
              <a:rPr lang="es-UY" sz="2400" dirty="0" smtClean="0"/>
              <a:t>Las LSC </a:t>
            </a:r>
            <a:r>
              <a:rPr lang="es-UY" dirty="0" smtClean="0"/>
              <a:t>prevé los siguientes tipos de </a:t>
            </a:r>
            <a:r>
              <a:rPr lang="es-UY" sz="2400" dirty="0" smtClean="0"/>
              <a:t>sociedades </a:t>
            </a:r>
            <a:r>
              <a:rPr lang="es-UY" dirty="0" smtClean="0"/>
              <a:t>personales:</a:t>
            </a:r>
          </a:p>
          <a:p>
            <a:pPr lvl="1" algn="just">
              <a:buFont typeface="Wingdings" panose="05000000000000000000" pitchFamily="2" charset="2"/>
              <a:buChar char="Ø"/>
            </a:pPr>
            <a:r>
              <a:rPr lang="es-UY" sz="2000" dirty="0" smtClean="0"/>
              <a:t>Sociedades colectivas;</a:t>
            </a:r>
          </a:p>
          <a:p>
            <a:pPr lvl="1" algn="just">
              <a:buFont typeface="Wingdings" panose="05000000000000000000" pitchFamily="2" charset="2"/>
              <a:buChar char="Ø"/>
            </a:pPr>
            <a:r>
              <a:rPr lang="es-UY" sz="2000" dirty="0" smtClean="0"/>
              <a:t>Sociedades en comandita simple;</a:t>
            </a:r>
          </a:p>
          <a:p>
            <a:pPr lvl="1" algn="just">
              <a:buFont typeface="Wingdings" panose="05000000000000000000" pitchFamily="2" charset="2"/>
              <a:buChar char="Ø"/>
            </a:pPr>
            <a:r>
              <a:rPr lang="es-UY" dirty="0" smtClean="0"/>
              <a:t>Sociedades de capital e industria</a:t>
            </a:r>
            <a:r>
              <a:rPr lang="es-UY" sz="2000" dirty="0" smtClean="0"/>
              <a:t>.</a:t>
            </a:r>
          </a:p>
          <a:p>
            <a:pPr marL="64008" indent="0">
              <a:buNone/>
            </a:pPr>
            <a:endParaRPr lang="es-VE" dirty="0"/>
          </a:p>
        </p:txBody>
      </p:sp>
    </p:spTree>
    <p:extLst>
      <p:ext uri="{BB962C8B-B14F-4D97-AF65-F5344CB8AC3E}">
        <p14:creationId xmlns:p14="http://schemas.microsoft.com/office/powerpoint/2010/main" val="3773351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a:bodyPr>
          <a:lstStyle/>
          <a:p>
            <a:pPr marL="64008" indent="0" algn="ctr">
              <a:buNone/>
            </a:pPr>
            <a:endParaRPr lang="es-UY" sz="3200" b="1" dirty="0" smtClean="0"/>
          </a:p>
          <a:p>
            <a:pPr marL="64008" indent="0" algn="ctr">
              <a:buNone/>
            </a:pPr>
            <a:r>
              <a:rPr lang="es-UY" sz="3200" b="1" dirty="0" smtClean="0"/>
              <a:t>SOCIEDADES COLECTIVAS: </a:t>
            </a:r>
          </a:p>
          <a:p>
            <a:pPr marL="64008" indent="0" algn="just">
              <a:buNone/>
            </a:pPr>
            <a:endParaRPr lang="es-UY" sz="2400" dirty="0" smtClean="0"/>
          </a:p>
          <a:p>
            <a:pPr marL="406908" indent="-342900" algn="just">
              <a:buFont typeface="Wingdings" pitchFamily="2" charset="2"/>
              <a:buChar char="Ø"/>
            </a:pPr>
            <a:r>
              <a:rPr lang="es-UY" dirty="0" smtClean="0"/>
              <a:t>Regulación: arts. 199 a 211 LSC.</a:t>
            </a:r>
          </a:p>
          <a:p>
            <a:pPr marL="406908" indent="-342900" algn="just">
              <a:buFont typeface="Wingdings" pitchFamily="2" charset="2"/>
              <a:buChar char="Ø"/>
            </a:pPr>
            <a:endParaRPr lang="es-UY" sz="2400" dirty="0"/>
          </a:p>
          <a:p>
            <a:pPr marL="406908" indent="-342900" algn="just">
              <a:buFont typeface="Wingdings" pitchFamily="2" charset="2"/>
              <a:buChar char="Ø"/>
            </a:pPr>
            <a:r>
              <a:rPr lang="es-UY" dirty="0" smtClean="0"/>
              <a:t>Por su régimen de responsabilidad y sus particularidades no es un tipo social muy utilizado, pero sus normas son importantes porque la regulación de los otros tipos sociales personales (incluso SRL) se remite a las normas de las sociedades colectivas.</a:t>
            </a:r>
            <a:endParaRPr lang="es-UY" sz="2400" dirty="0" smtClean="0"/>
          </a:p>
          <a:p>
            <a:pPr marL="406908" indent="-342900" algn="just">
              <a:buFont typeface="Wingdings" pitchFamily="2" charset="2"/>
              <a:buChar char="Ø"/>
            </a:pPr>
            <a:endParaRPr lang="es-UY" sz="2400" dirty="0" smtClean="0"/>
          </a:p>
          <a:p>
            <a:pPr marL="64008" indent="0">
              <a:buNone/>
            </a:pPr>
            <a:endParaRPr lang="es-VE" sz="2400" dirty="0"/>
          </a:p>
        </p:txBody>
      </p:sp>
    </p:spTree>
    <p:extLst>
      <p:ext uri="{BB962C8B-B14F-4D97-AF65-F5344CB8AC3E}">
        <p14:creationId xmlns:p14="http://schemas.microsoft.com/office/powerpoint/2010/main" val="2973249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424936" cy="4824536"/>
          </a:xfrm>
        </p:spPr>
        <p:txBody>
          <a:bodyPr>
            <a:normAutofit lnSpcReduction="10000"/>
          </a:bodyPr>
          <a:lstStyle/>
          <a:p>
            <a:pPr marL="64008" indent="0" algn="just">
              <a:buNone/>
            </a:pPr>
            <a:r>
              <a:rPr lang="es-UY" sz="2800" dirty="0"/>
              <a:t>Las sociedades colectivas se caracterizan por</a:t>
            </a:r>
            <a:r>
              <a:rPr lang="es-UY" sz="2800" dirty="0" smtClean="0"/>
              <a:t>:</a:t>
            </a:r>
          </a:p>
          <a:p>
            <a:pPr marL="406908" indent="-342900" algn="just">
              <a:buFont typeface="Wingdings" pitchFamily="2" charset="2"/>
              <a:buChar char="Ø"/>
            </a:pPr>
            <a:endParaRPr lang="es-UY" dirty="0"/>
          </a:p>
          <a:p>
            <a:pPr marL="681228" lvl="1" indent="-342900" algn="just">
              <a:buFont typeface="Wingdings" pitchFamily="2" charset="2"/>
              <a:buChar char="Ø"/>
            </a:pPr>
            <a:r>
              <a:rPr lang="es-UY" dirty="0"/>
              <a:t>la responsabilidad </a:t>
            </a:r>
            <a:r>
              <a:rPr lang="es-UY" dirty="0" smtClean="0"/>
              <a:t>subsidiaria (art. 76, beneficio de excusión), </a:t>
            </a:r>
            <a:r>
              <a:rPr lang="es-UY" dirty="0"/>
              <a:t>solidaria e ilimitada de los socios con la sociedad</a:t>
            </a:r>
            <a:r>
              <a:rPr lang="es-UY" dirty="0" smtClean="0"/>
              <a:t>;</a:t>
            </a:r>
          </a:p>
          <a:p>
            <a:pPr marL="681228" lvl="1" indent="-342900" algn="just">
              <a:buFont typeface="Wingdings" pitchFamily="2" charset="2"/>
              <a:buChar char="Ø"/>
            </a:pPr>
            <a:endParaRPr lang="es-UY" dirty="0"/>
          </a:p>
          <a:p>
            <a:pPr marL="681228" lvl="1" indent="-342900" algn="just">
              <a:buFont typeface="Wingdings" pitchFamily="2" charset="2"/>
              <a:buChar char="Ø"/>
            </a:pPr>
            <a:r>
              <a:rPr lang="es-UY" dirty="0"/>
              <a:t>su capital social, el que se divide en partes sociales y no se puede representar en títulos </a:t>
            </a:r>
            <a:r>
              <a:rPr lang="es-UY" dirty="0" smtClean="0"/>
              <a:t>negociables, en el contrato social figura el nombre de los socios.</a:t>
            </a:r>
          </a:p>
          <a:p>
            <a:pPr marL="681228" lvl="1" indent="-342900" algn="just">
              <a:buFont typeface="Wingdings" pitchFamily="2" charset="2"/>
              <a:buChar char="Ø"/>
            </a:pPr>
            <a:endParaRPr lang="es-UY" dirty="0"/>
          </a:p>
          <a:p>
            <a:pPr marL="681228" lvl="1" indent="-342900" algn="just">
              <a:buFont typeface="Wingdings" pitchFamily="2" charset="2"/>
              <a:buChar char="Ø"/>
            </a:pPr>
            <a:r>
              <a:rPr lang="es-UY" dirty="0" smtClean="0"/>
              <a:t>el </a:t>
            </a:r>
            <a:r>
              <a:rPr lang="es-UY" dirty="0"/>
              <a:t>procedimiento para la cesión de la parte de un socio, que no puede cederse a otro socio o a un tercero, sin el consentimiento unánime de los socios </a:t>
            </a:r>
            <a:r>
              <a:rPr lang="es-UY" dirty="0" smtClean="0"/>
              <a:t>restantes (art. 211), se puede pactar lo contrario en el contrato, pero únicamente respecto de la cesión de partes a otro socio.</a:t>
            </a:r>
            <a:endParaRPr lang="es-UY" dirty="0"/>
          </a:p>
          <a:p>
            <a:pPr>
              <a:buFont typeface="Wingdings" panose="05000000000000000000" pitchFamily="2" charset="2"/>
              <a:buChar char="Ø"/>
            </a:pPr>
            <a:endParaRPr lang="es-UY" sz="2400" dirty="0" smtClean="0"/>
          </a:p>
          <a:p>
            <a:pPr marL="64008" indent="0">
              <a:buNone/>
            </a:pPr>
            <a:endParaRPr lang="es-UY" sz="2400" dirty="0"/>
          </a:p>
        </p:txBody>
      </p:sp>
    </p:spTree>
    <p:extLst>
      <p:ext uri="{BB962C8B-B14F-4D97-AF65-F5344CB8AC3E}">
        <p14:creationId xmlns:p14="http://schemas.microsoft.com/office/powerpoint/2010/main" val="11026136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just">
              <a:buNone/>
            </a:pPr>
            <a:r>
              <a:rPr lang="es-UY" sz="2800" dirty="0" smtClean="0"/>
              <a:t>Contenido del contrato social (arts. </a:t>
            </a:r>
            <a:r>
              <a:rPr lang="es-UY" sz="2800" dirty="0"/>
              <a:t>6 </a:t>
            </a:r>
            <a:r>
              <a:rPr lang="es-UY" sz="2800" dirty="0" smtClean="0"/>
              <a:t>y 200 LSC): </a:t>
            </a:r>
          </a:p>
          <a:p>
            <a:pPr marL="909828" lvl="1" indent="-571500" algn="just">
              <a:buAutoNum type="romanLcParenBoth"/>
            </a:pPr>
            <a:r>
              <a:rPr lang="es-UY" sz="2200" dirty="0" smtClean="0"/>
              <a:t>nombre de socios; </a:t>
            </a:r>
          </a:p>
          <a:p>
            <a:pPr marL="909828" lvl="1" indent="-571500" algn="just">
              <a:buAutoNum type="romanLcParenBoth"/>
            </a:pPr>
            <a:r>
              <a:rPr lang="es-UY" sz="2200" dirty="0" smtClean="0"/>
              <a:t>tipo social adoptado «sociedad colectiva»; </a:t>
            </a:r>
          </a:p>
          <a:p>
            <a:pPr marL="909828" lvl="1" indent="-571500" algn="just">
              <a:buAutoNum type="romanLcParenBoth"/>
            </a:pPr>
            <a:r>
              <a:rPr lang="es-UY" sz="2200" dirty="0" smtClean="0"/>
              <a:t>denominación (incluir el tipo social); </a:t>
            </a:r>
          </a:p>
          <a:p>
            <a:pPr marL="909828" lvl="1" indent="-571500" algn="just">
              <a:buAutoNum type="romanLcParenBoth"/>
            </a:pPr>
            <a:r>
              <a:rPr lang="es-UY" sz="2200" dirty="0" smtClean="0"/>
              <a:t>domicilio;</a:t>
            </a:r>
          </a:p>
          <a:p>
            <a:pPr marL="909828" lvl="1" indent="-571500" algn="just">
              <a:buAutoNum type="romanLcParenBoth"/>
            </a:pPr>
            <a:r>
              <a:rPr lang="es-UY" sz="2200" dirty="0" smtClean="0"/>
              <a:t>objeto;</a:t>
            </a:r>
          </a:p>
          <a:p>
            <a:pPr marL="909828" lvl="1" indent="-571500" algn="just">
              <a:buAutoNum type="romanLcParenBoth"/>
            </a:pPr>
            <a:r>
              <a:rPr lang="es-UY" sz="2200" dirty="0" smtClean="0"/>
              <a:t>plazo (no podrá ser mayor a 30 años);</a:t>
            </a:r>
          </a:p>
          <a:p>
            <a:pPr marL="909828" lvl="1" indent="-571500" algn="just">
              <a:buAutoNum type="romanLcParenBoth"/>
            </a:pPr>
            <a:r>
              <a:rPr lang="es-UY" sz="2200" dirty="0" smtClean="0"/>
              <a:t>capital; </a:t>
            </a:r>
          </a:p>
          <a:p>
            <a:pPr marL="909828" lvl="1" indent="-571500" algn="just">
              <a:buAutoNum type="romanLcParenBoth"/>
            </a:pPr>
            <a:r>
              <a:rPr lang="es-UY" sz="2200" dirty="0" smtClean="0"/>
              <a:t>aportes; </a:t>
            </a:r>
          </a:p>
          <a:p>
            <a:pPr marL="909828" lvl="1" indent="-571500" algn="just">
              <a:buAutoNum type="romanLcParenBoth"/>
            </a:pPr>
            <a:r>
              <a:rPr lang="es-UY" sz="2200" dirty="0" smtClean="0"/>
              <a:t>forma en que se distribuyen las utilidades; </a:t>
            </a:r>
          </a:p>
          <a:p>
            <a:pPr marL="909828" lvl="1" indent="-571500" algn="just">
              <a:buAutoNum type="romanLcParenBoth"/>
            </a:pPr>
            <a:r>
              <a:rPr lang="es-UY" sz="2200" dirty="0" smtClean="0"/>
              <a:t>régimen </a:t>
            </a:r>
            <a:r>
              <a:rPr lang="es-UY" sz="2200" dirty="0"/>
              <a:t>de administración y </a:t>
            </a:r>
            <a:r>
              <a:rPr lang="es-UY" sz="2200" dirty="0" smtClean="0"/>
              <a:t>representación (si nada se dice la sociedad será administrada y representada por cualquiera de los socios); </a:t>
            </a:r>
          </a:p>
        </p:txBody>
      </p:sp>
    </p:spTree>
    <p:extLst>
      <p:ext uri="{BB962C8B-B14F-4D97-AF65-F5344CB8AC3E}">
        <p14:creationId xmlns:p14="http://schemas.microsoft.com/office/powerpoint/2010/main" val="3627238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29600" cy="6194160"/>
          </a:xfrm>
        </p:spPr>
        <p:txBody>
          <a:bodyPr>
            <a:normAutofit/>
          </a:bodyPr>
          <a:lstStyle/>
          <a:p>
            <a:pPr marL="521208" indent="-457200" algn="just">
              <a:buFont typeface="Wingdings" pitchFamily="2" charset="2"/>
              <a:buChar char="Ø"/>
            </a:pPr>
            <a:endParaRPr lang="es-UY" sz="3200" dirty="0" smtClean="0"/>
          </a:p>
          <a:p>
            <a:pPr marL="64008" indent="0" algn="just">
              <a:buNone/>
            </a:pPr>
            <a:r>
              <a:rPr lang="es-UY" sz="3200" dirty="0" smtClean="0"/>
              <a:t>Regular </a:t>
            </a:r>
            <a:r>
              <a:rPr lang="es-UY" sz="3200" dirty="0"/>
              <a:t>constitución</a:t>
            </a:r>
            <a:r>
              <a:rPr lang="es-UY" sz="3200" dirty="0" smtClean="0"/>
              <a:t>:</a:t>
            </a:r>
          </a:p>
          <a:p>
            <a:pPr marL="521208" indent="-457200" algn="just">
              <a:buFont typeface="Wingdings" pitchFamily="2" charset="2"/>
              <a:buChar char="Ø"/>
            </a:pPr>
            <a:endParaRPr lang="es-UY" dirty="0" smtClean="0"/>
          </a:p>
          <a:p>
            <a:pPr marL="788670" lvl="1" indent="-514350" algn="just">
              <a:buAutoNum type="romanLcParenBoth"/>
            </a:pPr>
            <a:r>
              <a:rPr lang="es-UY" sz="2400" dirty="0" smtClean="0"/>
              <a:t>Instrumento público o privado con el contenido referido anteriormente.</a:t>
            </a:r>
          </a:p>
          <a:p>
            <a:pPr marL="788670" lvl="1" indent="-514350" algn="just">
              <a:buAutoNum type="romanLcParenBoth"/>
            </a:pPr>
            <a:endParaRPr lang="es-UY" sz="2400" dirty="0" smtClean="0"/>
          </a:p>
          <a:p>
            <a:pPr marL="788670" lvl="1" indent="-514350" algn="just">
              <a:buAutoNum type="romanLcParenBoth"/>
            </a:pPr>
            <a:r>
              <a:rPr lang="es-UY" sz="2400" dirty="0" smtClean="0"/>
              <a:t>Inscripción en el Registro Nacional de Comercio en el plazo de 30 días desde el día siguiente a la fecha del otorgamiento del contrato.</a:t>
            </a:r>
          </a:p>
          <a:p>
            <a:pPr marL="64008" indent="0" algn="just">
              <a:buNone/>
            </a:pPr>
            <a:endParaRPr lang="es-UY" sz="2400" dirty="0"/>
          </a:p>
        </p:txBody>
      </p:sp>
    </p:spTree>
    <p:extLst>
      <p:ext uri="{BB962C8B-B14F-4D97-AF65-F5344CB8AC3E}">
        <p14:creationId xmlns:p14="http://schemas.microsoft.com/office/powerpoint/2010/main" val="1016086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6122152"/>
          </a:xfrm>
        </p:spPr>
        <p:txBody>
          <a:bodyPr>
            <a:normAutofit fontScale="92500" lnSpcReduction="10000"/>
          </a:bodyPr>
          <a:lstStyle/>
          <a:p>
            <a:pPr marL="521208" indent="-457200" algn="just">
              <a:buFont typeface="Wingdings" pitchFamily="2" charset="2"/>
              <a:buChar char="Ø"/>
            </a:pPr>
            <a:r>
              <a:rPr lang="es-UY" sz="2000" dirty="0" smtClean="0"/>
              <a:t>Aportes (arts. 58 a 68 LSC): obligaciones de dar o hacer. Se puede aportar todo tipos de bienes e incluso trabajo.</a:t>
            </a:r>
          </a:p>
          <a:p>
            <a:pPr marL="521208" indent="-457200" algn="just">
              <a:buFont typeface="Wingdings" pitchFamily="2" charset="2"/>
              <a:buChar char="Ø"/>
            </a:pPr>
            <a:endParaRPr lang="es-UY" sz="2000" dirty="0"/>
          </a:p>
          <a:p>
            <a:pPr marL="521208" indent="-457200" algn="just">
              <a:buFont typeface="Wingdings" pitchFamily="2" charset="2"/>
              <a:buChar char="Ø"/>
            </a:pPr>
            <a:r>
              <a:rPr lang="es-UY" sz="2000" dirty="0" smtClean="0"/>
              <a:t>En relación a quiénes pueden tener la calidad de socios de las sociedades colectivas, se aplica la normativa general (art. 44 LSC): capacidad para ejercer el comercio (mayor de 18 años y con capacidad para contratar).</a:t>
            </a:r>
          </a:p>
          <a:p>
            <a:pPr marL="521208" indent="-457200" algn="just">
              <a:buFont typeface="Wingdings" pitchFamily="2" charset="2"/>
              <a:buChar char="Ø"/>
            </a:pPr>
            <a:endParaRPr lang="es-UY" sz="2000" dirty="0"/>
          </a:p>
          <a:p>
            <a:pPr marL="521208" indent="-457200" algn="just">
              <a:buFont typeface="Wingdings" pitchFamily="2" charset="2"/>
              <a:buChar char="Ø"/>
            </a:pPr>
            <a:r>
              <a:rPr lang="es-UY" sz="2000" dirty="0" smtClean="0"/>
              <a:t>Prohibición de competir con la sociedad.</a:t>
            </a:r>
          </a:p>
          <a:p>
            <a:pPr marL="521208" indent="-457200" algn="just">
              <a:buFont typeface="Wingdings" pitchFamily="2" charset="2"/>
              <a:buChar char="Ø"/>
            </a:pPr>
            <a:endParaRPr lang="es-UY" sz="2000" dirty="0"/>
          </a:p>
          <a:p>
            <a:pPr marL="521208" indent="-457200" algn="just">
              <a:buFont typeface="Wingdings" pitchFamily="2" charset="2"/>
              <a:buChar char="Ø"/>
            </a:pPr>
            <a:r>
              <a:rPr lang="es-UY" sz="2000" dirty="0" smtClean="0"/>
              <a:t>Un menor de edad no puede ser socio originario de una sociedad con responsabilidad ilimitada, pero sí puede serlo en forma derivada. En este último caso, deberá pedir autorización judicial, la que se otorgará siempre que la sociedad se transforme en un tipo social donde el incapaz tenga responsabilidad limitada (art. 45 LSC), de lo contrario, deberá pagarse el valor de su participación.</a:t>
            </a:r>
          </a:p>
          <a:p>
            <a:pPr marL="521208" indent="-457200" algn="just">
              <a:buFont typeface="Wingdings" pitchFamily="2" charset="2"/>
              <a:buChar char="Ø"/>
            </a:pPr>
            <a:endParaRPr lang="es-UY" sz="2000" dirty="0"/>
          </a:p>
          <a:p>
            <a:pPr marL="521208" indent="-457200" algn="just">
              <a:buFont typeface="Wingdings" pitchFamily="2" charset="2"/>
              <a:buChar char="Ø"/>
            </a:pPr>
            <a:r>
              <a:rPr lang="es-UY" sz="2000" dirty="0" smtClean="0"/>
              <a:t>La muerte o incapacidad del socio es causal de rescisión parcial del contrato, salvo que exista pacto de continuación (que se disponga en el contrato que la sociedad continúa con los herederos).</a:t>
            </a:r>
          </a:p>
          <a:p>
            <a:pPr marL="64008" indent="0" algn="ctr">
              <a:buNone/>
            </a:pPr>
            <a:endParaRPr lang="es-UY" dirty="0"/>
          </a:p>
        </p:txBody>
      </p:sp>
    </p:spTree>
    <p:extLst>
      <p:ext uri="{BB962C8B-B14F-4D97-AF65-F5344CB8AC3E}">
        <p14:creationId xmlns:p14="http://schemas.microsoft.com/office/powerpoint/2010/main" val="3893512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229600" cy="5978136"/>
          </a:xfrm>
        </p:spPr>
        <p:txBody>
          <a:bodyPr>
            <a:normAutofit fontScale="55000" lnSpcReduction="20000"/>
          </a:bodyPr>
          <a:lstStyle/>
          <a:p>
            <a:pPr marL="64008" indent="0" algn="just">
              <a:buNone/>
            </a:pPr>
            <a:r>
              <a:rPr lang="es-UY" sz="4400" dirty="0" smtClean="0"/>
              <a:t>Órganos sociales: </a:t>
            </a:r>
          </a:p>
          <a:p>
            <a:pPr marL="64008" indent="0" algn="just">
              <a:buNone/>
            </a:pPr>
            <a:endParaRPr lang="es-UY" sz="3500" dirty="0" smtClean="0"/>
          </a:p>
          <a:p>
            <a:pPr marL="909828" lvl="1" indent="-571500" algn="just">
              <a:buAutoNum type="romanLcParenBoth"/>
            </a:pPr>
            <a:r>
              <a:rPr lang="es-UY" sz="3100" dirty="0" smtClean="0"/>
              <a:t>Reunión de socios;</a:t>
            </a:r>
          </a:p>
          <a:p>
            <a:pPr marL="909828" lvl="1" indent="-571500" algn="just">
              <a:buAutoNum type="romanLcParenBoth"/>
            </a:pPr>
            <a:r>
              <a:rPr lang="es-UY" sz="3100" dirty="0" smtClean="0"/>
              <a:t>Administración y representación.</a:t>
            </a:r>
            <a:endParaRPr lang="es-UY" sz="2000" dirty="0" smtClean="0"/>
          </a:p>
          <a:p>
            <a:pPr algn="just">
              <a:buFont typeface="Wingdings" panose="05000000000000000000" pitchFamily="2" charset="2"/>
              <a:buChar char="Ø"/>
            </a:pPr>
            <a:endParaRPr lang="es-UY" sz="2400" dirty="0" smtClean="0"/>
          </a:p>
          <a:p>
            <a:pPr algn="just">
              <a:buFont typeface="Wingdings" panose="05000000000000000000" pitchFamily="2" charset="2"/>
              <a:buChar char="Ø"/>
            </a:pPr>
            <a:r>
              <a:rPr lang="es-UY" sz="4400" dirty="0" smtClean="0"/>
              <a:t>Reunión de socios: </a:t>
            </a:r>
          </a:p>
          <a:p>
            <a:pPr algn="just">
              <a:buFont typeface="Wingdings" panose="05000000000000000000" pitchFamily="2" charset="2"/>
              <a:buChar char="Ø"/>
            </a:pPr>
            <a:endParaRPr lang="es-UY" sz="2400" dirty="0" smtClean="0"/>
          </a:p>
          <a:p>
            <a:pPr lvl="1" algn="just">
              <a:buFont typeface="Wingdings" panose="05000000000000000000" pitchFamily="2" charset="2"/>
              <a:buChar char="Ø"/>
            </a:pPr>
            <a:r>
              <a:rPr lang="es-UY" sz="2900" dirty="0" smtClean="0"/>
              <a:t>Órgano de gobierno, toma las decisiones trascendentes para la vida social: distribución de utilidades, designación de administradores y representantes, aprueba balances, resuelve toda </a:t>
            </a:r>
            <a:r>
              <a:rPr lang="es-UY" sz="2900" dirty="0"/>
              <a:t>modificación </a:t>
            </a:r>
            <a:r>
              <a:rPr lang="es-UY" sz="2900" dirty="0" smtClean="0"/>
              <a:t>del contrato social, así como sobre la cesión de partes sociales.</a:t>
            </a:r>
            <a:endParaRPr lang="es-UY" sz="2900" dirty="0"/>
          </a:p>
          <a:p>
            <a:pPr lvl="1" algn="just">
              <a:buFont typeface="Wingdings" panose="05000000000000000000" pitchFamily="2" charset="2"/>
              <a:buChar char="Ø"/>
            </a:pPr>
            <a:endParaRPr lang="es-UY" sz="2900" dirty="0" smtClean="0"/>
          </a:p>
          <a:p>
            <a:pPr lvl="1" algn="just">
              <a:buFont typeface="Wingdings" panose="05000000000000000000" pitchFamily="2" charset="2"/>
              <a:buChar char="Ø"/>
            </a:pPr>
            <a:r>
              <a:rPr lang="es-UY" sz="2900" dirty="0" smtClean="0"/>
              <a:t>Consiste en la reunión de todos los socios.</a:t>
            </a:r>
          </a:p>
          <a:p>
            <a:pPr lvl="1" algn="just">
              <a:buFont typeface="Wingdings" panose="05000000000000000000" pitchFamily="2" charset="2"/>
              <a:buChar char="Ø"/>
            </a:pPr>
            <a:endParaRPr lang="es-UY" sz="2900" dirty="0"/>
          </a:p>
          <a:p>
            <a:pPr lvl="1" algn="just">
              <a:buFont typeface="Wingdings" panose="05000000000000000000" pitchFamily="2" charset="2"/>
              <a:buChar char="Ø"/>
            </a:pPr>
            <a:r>
              <a:rPr lang="es-UY" sz="2900" dirty="0" smtClean="0"/>
              <a:t>No existen formalidades para reunirse, basta que las resoluciones se recojan por consulta escrita.</a:t>
            </a:r>
          </a:p>
          <a:p>
            <a:pPr lvl="1" algn="just">
              <a:buFont typeface="Wingdings" panose="05000000000000000000" pitchFamily="2" charset="2"/>
              <a:buChar char="Ø"/>
            </a:pPr>
            <a:endParaRPr lang="es-UY" sz="2900" dirty="0"/>
          </a:p>
          <a:p>
            <a:pPr lvl="1" algn="just">
              <a:buFont typeface="Wingdings" panose="05000000000000000000" pitchFamily="2" charset="2"/>
              <a:buChar char="Ø"/>
            </a:pPr>
            <a:r>
              <a:rPr lang="es-UY" sz="2900" dirty="0" smtClean="0"/>
              <a:t>Regla general: las resoluciones se toman por mayoría (art. 207), salvo pacto en contrario.</a:t>
            </a:r>
          </a:p>
          <a:p>
            <a:pPr lvl="1" algn="just">
              <a:buFont typeface="Wingdings" panose="05000000000000000000" pitchFamily="2" charset="2"/>
              <a:buChar char="Ø"/>
            </a:pPr>
            <a:endParaRPr lang="es-UY" sz="2900" dirty="0" smtClean="0"/>
          </a:p>
          <a:p>
            <a:pPr lvl="1" algn="just">
              <a:buFont typeface="Wingdings" panose="05000000000000000000" pitchFamily="2" charset="2"/>
              <a:buChar char="Ø"/>
            </a:pPr>
            <a:r>
              <a:rPr lang="es-UY" sz="2900" dirty="0" smtClean="0"/>
              <a:t>Excepción: unanimidad para toda </a:t>
            </a:r>
            <a:r>
              <a:rPr lang="es-UY" sz="2900" dirty="0"/>
              <a:t>modificación del contrato </a:t>
            </a:r>
            <a:r>
              <a:rPr lang="es-UY" sz="2900" dirty="0" smtClean="0"/>
              <a:t>social o disolución anticipada, salvo pacto en contrario; o cesión de cuotas sociales, salvo pacto en contrario únicamente cuando el cesionario sea otro socio.</a:t>
            </a:r>
            <a:endParaRPr lang="es-VE" sz="2900" i="1" dirty="0"/>
          </a:p>
        </p:txBody>
      </p:sp>
    </p:spTree>
    <p:extLst>
      <p:ext uri="{BB962C8B-B14F-4D97-AF65-F5344CB8AC3E}">
        <p14:creationId xmlns:p14="http://schemas.microsoft.com/office/powerpoint/2010/main" val="4226159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906128"/>
          </a:xfrm>
        </p:spPr>
        <p:txBody>
          <a:bodyPr>
            <a:normAutofit/>
          </a:bodyPr>
          <a:lstStyle/>
          <a:p>
            <a:pPr algn="just">
              <a:buFont typeface="Wingdings" panose="05000000000000000000" pitchFamily="2" charset="2"/>
              <a:buChar char="Ø"/>
            </a:pPr>
            <a:r>
              <a:rPr lang="es-UY" dirty="0" smtClean="0"/>
              <a:t>Administración y representación</a:t>
            </a:r>
            <a:r>
              <a:rPr lang="es-UY" sz="2800" dirty="0" smtClean="0"/>
              <a:t>:</a:t>
            </a:r>
          </a:p>
          <a:p>
            <a:pPr algn="just">
              <a:buFont typeface="Wingdings" panose="05000000000000000000" pitchFamily="2" charset="2"/>
              <a:buChar char="Ø"/>
            </a:pPr>
            <a:endParaRPr lang="es-UY" sz="2400" dirty="0" smtClean="0"/>
          </a:p>
          <a:p>
            <a:pPr lvl="1" algn="just">
              <a:buFont typeface="Wingdings" panose="05000000000000000000" pitchFamily="2" charset="2"/>
              <a:buChar char="Ø"/>
            </a:pPr>
            <a:r>
              <a:rPr lang="es-UY" sz="2200" dirty="0" smtClean="0"/>
              <a:t> La administración es el órgano a cargo de la gestión diaria de la sociedad y la representación refiere a la faz externa de la sociedad, exterioriza la voluntad de la misma.</a:t>
            </a:r>
          </a:p>
          <a:p>
            <a:pPr lvl="1" algn="just">
              <a:buFont typeface="Wingdings" panose="05000000000000000000" pitchFamily="2" charset="2"/>
              <a:buChar char="Ø"/>
            </a:pPr>
            <a:endParaRPr lang="es-UY" sz="2200" dirty="0"/>
          </a:p>
          <a:p>
            <a:pPr lvl="1" algn="just">
              <a:buFont typeface="Wingdings" panose="05000000000000000000" pitchFamily="2" charset="2"/>
              <a:buChar char="Ø"/>
            </a:pPr>
            <a:r>
              <a:rPr lang="es-UY" sz="2200" dirty="0" smtClean="0"/>
              <a:t>Pueden ser administradores o representantes personas físicas o jurídicas, sean socios o terceros. </a:t>
            </a:r>
          </a:p>
          <a:p>
            <a:pPr lvl="1" algn="just">
              <a:buFont typeface="Wingdings" panose="05000000000000000000" pitchFamily="2" charset="2"/>
              <a:buChar char="Ø"/>
            </a:pPr>
            <a:endParaRPr lang="es-UY" sz="2200" dirty="0"/>
          </a:p>
          <a:p>
            <a:pPr lvl="1" algn="just">
              <a:buFont typeface="Wingdings" panose="05000000000000000000" pitchFamily="2" charset="2"/>
              <a:buChar char="Ø"/>
            </a:pPr>
            <a:r>
              <a:rPr lang="es-UY" sz="2200" dirty="0" smtClean="0"/>
              <a:t>Son designados por los socios, en el contrato social (su cese o cambio implica reforma del contrato social), o posteriormente (debe comunicarse al RNC, Ley 17.904). Si nada se dice en el contrato o no se designa, cualquiera de los socios indistintamente administrará y representará a la sociedad.</a:t>
            </a:r>
          </a:p>
          <a:p>
            <a:pPr lvl="1" algn="just">
              <a:buFont typeface="Wingdings" panose="05000000000000000000" pitchFamily="2" charset="2"/>
              <a:buChar char="Ø"/>
            </a:pPr>
            <a:endParaRPr lang="es-UY" dirty="0" smtClean="0"/>
          </a:p>
          <a:p>
            <a:pPr algn="just">
              <a:buFont typeface="Wingdings" panose="05000000000000000000" pitchFamily="2" charset="2"/>
              <a:buChar char="Ø"/>
            </a:pPr>
            <a:endParaRPr lang="es-UY" sz="2400" dirty="0"/>
          </a:p>
        </p:txBody>
      </p:sp>
    </p:spTree>
    <p:extLst>
      <p:ext uri="{BB962C8B-B14F-4D97-AF65-F5344CB8AC3E}">
        <p14:creationId xmlns:p14="http://schemas.microsoft.com/office/powerpoint/2010/main" val="4202348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1105</TotalTime>
  <Words>1761</Words>
  <Application>Microsoft Office PowerPoint</Application>
  <PresentationFormat>Presentación en pantalla (4:3)</PresentationFormat>
  <Paragraphs>156</Paragraphs>
  <Slides>19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19</vt:i4>
      </vt:variant>
    </vt:vector>
  </HeadingPairs>
  <TitlesOfParts>
    <vt:vector size="23" baseType="lpstr">
      <vt:lpstr>Arial</vt:lpstr>
      <vt:lpstr>Calibri</vt:lpstr>
      <vt:lpstr>Wingdings</vt:lpstr>
      <vt:lpstr>Claridad</vt:lpstr>
      <vt:lpstr>                                             SOCIEDADES PERSONALES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123</cp:revision>
  <dcterms:created xsi:type="dcterms:W3CDTF">2017-06-07T22:24:11Z</dcterms:created>
  <dcterms:modified xsi:type="dcterms:W3CDTF">2025-09-21T02:10:07Z</dcterms:modified>
</cp:coreProperties>
</file>