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sldIdLst>
    <p:sldId id="256" r:id="rId2"/>
    <p:sldId id="259" r:id="rId3"/>
    <p:sldId id="287" r:id="rId4"/>
    <p:sldId id="260" r:id="rId5"/>
    <p:sldId id="261" r:id="rId6"/>
    <p:sldId id="262" r:id="rId7"/>
    <p:sldId id="288" r:id="rId8"/>
    <p:sldId id="290" r:id="rId9"/>
    <p:sldId id="291" r:id="rId10"/>
    <p:sldId id="292" r:id="rId11"/>
    <p:sldId id="293" r:id="rId12"/>
    <p:sldId id="294" r:id="rId13"/>
    <p:sldId id="295" r:id="rId14"/>
    <p:sldId id="296" r:id="rId15"/>
    <p:sldId id="286" r:id="rId16"/>
  </p:sldIdLst>
  <p:sldSz cx="9144000" cy="6858000" type="screen4x3"/>
  <p:notesSz cx="6858000" cy="9144000"/>
  <p:defaultTextStyle>
    <a:defPPr>
      <a:defRPr lang="es-V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VE"/>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732850E-3A22-4042-B708-0F14740D8480}" type="datetimeFigureOut">
              <a:rPr lang="es-VE" smtClean="0"/>
              <a:t>20/9/2025</a:t>
            </a:fld>
            <a:endParaRPr lang="es-VE"/>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VE"/>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VE"/>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VE"/>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E3000B8-24A4-4BC0-A4F3-84524C9B2F43}" type="slidenum">
              <a:rPr lang="es-VE" smtClean="0"/>
              <a:t>‹Nº›</a:t>
            </a:fld>
            <a:endParaRPr lang="es-VE"/>
          </a:p>
        </p:txBody>
      </p:sp>
    </p:spTree>
    <p:extLst>
      <p:ext uri="{BB962C8B-B14F-4D97-AF65-F5344CB8AC3E}">
        <p14:creationId xmlns:p14="http://schemas.microsoft.com/office/powerpoint/2010/main" val="6124893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A43D9EA9-3A6A-4480-B4A0-DD2CF456BC85}"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9EB72E34-7462-4E7F-B929-8F12823A140B}"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029ACD53-2F42-4CE7-BB36-A23AB7C450B5}"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3F41871B-9EDE-40DB-8AF8-69D4C6D1F1EA}"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482F503B-B857-43C2-843D-977E555EA148}" type="datetime1">
              <a:rPr lang="es-VE" smtClean="0"/>
              <a:t>20/9/2025</a:t>
            </a:fld>
            <a:endParaRPr lang="es-VE"/>
          </a:p>
        </p:txBody>
      </p:sp>
      <p:sp>
        <p:nvSpPr>
          <p:cNvPr id="5" name="Footer Placeholder 4"/>
          <p:cNvSpPr>
            <a:spLocks noGrp="1"/>
          </p:cNvSpPr>
          <p:nvPr>
            <p:ph type="ftr" sz="quarter" idx="11"/>
          </p:nvPr>
        </p:nvSpPr>
        <p:spPr/>
        <p:txBody>
          <a:bodyPr/>
          <a:lstStyle/>
          <a:p>
            <a:endParaRPr lang="es-VE"/>
          </a:p>
        </p:txBody>
      </p:sp>
      <p:sp>
        <p:nvSpPr>
          <p:cNvPr id="6" name="Slide Number Placeholder 5"/>
          <p:cNvSpPr>
            <a:spLocks noGrp="1"/>
          </p:cNvSpPr>
          <p:nvPr>
            <p:ph type="sldNum" sz="quarter" idx="12"/>
          </p:nvPr>
        </p:nvSpPr>
        <p:spPr/>
        <p:txBody>
          <a:bodyPr/>
          <a:lstStyle/>
          <a:p>
            <a:fld id="{A24CD056-F091-4204-9A17-0B1631C67F85}" type="slidenum">
              <a:rPr lang="es-VE" smtClean="0"/>
              <a:t>‹Nº›</a:t>
            </a:fld>
            <a:endParaRPr lang="es-VE"/>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D9C5D8B5-8836-455F-AD2E-3507CEEB3DC7}" type="datetime1">
              <a:rPr lang="es-VE" smtClean="0"/>
              <a:t>20/9/2025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2860FDF-592E-4ADD-8F9D-CF04005EFE00}" type="datetime1">
              <a:rPr lang="es-VE" smtClean="0"/>
              <a:t>20/9/2025</a:t>
            </a:fld>
            <a:endParaRPr lang="es-VE"/>
          </a:p>
        </p:txBody>
      </p:sp>
      <p:sp>
        <p:nvSpPr>
          <p:cNvPr id="8" name="Footer Placeholder 7"/>
          <p:cNvSpPr>
            <a:spLocks noGrp="1"/>
          </p:cNvSpPr>
          <p:nvPr>
            <p:ph type="ftr" sz="quarter" idx="11"/>
          </p:nvPr>
        </p:nvSpPr>
        <p:spPr/>
        <p:txBody>
          <a:bodyPr/>
          <a:lstStyle/>
          <a:p>
            <a:endParaRPr lang="es-VE"/>
          </a:p>
        </p:txBody>
      </p:sp>
      <p:sp>
        <p:nvSpPr>
          <p:cNvPr id="9" name="Slide Number Placeholder 8"/>
          <p:cNvSpPr>
            <a:spLocks noGrp="1"/>
          </p:cNvSpPr>
          <p:nvPr>
            <p:ph type="sldNum" sz="quarter" idx="12"/>
          </p:nvPr>
        </p:nvSpPr>
        <p:spPr/>
        <p:txBody>
          <a:bodyPr/>
          <a:lstStyle/>
          <a:p>
            <a:fld id="{A24CD056-F091-4204-9A17-0B1631C67F85}" type="slidenum">
              <a:rPr lang="es-VE" smtClean="0"/>
              <a:t>‹Nº›</a:t>
            </a:fld>
            <a:endParaRPr lang="es-VE"/>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D67805F7-A004-489D-9817-04CF40890734}" type="datetime1">
              <a:rPr lang="es-VE" smtClean="0"/>
              <a:t>20/9/2025</a:t>
            </a:fld>
            <a:endParaRPr lang="es-VE"/>
          </a:p>
        </p:txBody>
      </p:sp>
      <p:sp>
        <p:nvSpPr>
          <p:cNvPr id="4" name="Footer Placeholder 3"/>
          <p:cNvSpPr>
            <a:spLocks noGrp="1"/>
          </p:cNvSpPr>
          <p:nvPr>
            <p:ph type="ftr" sz="quarter" idx="11"/>
          </p:nvPr>
        </p:nvSpPr>
        <p:spPr/>
        <p:txBody>
          <a:bodyPr/>
          <a:lstStyle/>
          <a:p>
            <a:endParaRPr lang="es-VE"/>
          </a:p>
        </p:txBody>
      </p:sp>
      <p:sp>
        <p:nvSpPr>
          <p:cNvPr id="5" name="Slide Number Placeholder 4"/>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DEBFA8-EC89-49A3-8FF2-6DC70FC552B7}" type="datetime1">
              <a:rPr lang="es-VE" smtClean="0"/>
              <a:t>20/9/2025</a:t>
            </a:fld>
            <a:endParaRPr lang="es-VE"/>
          </a:p>
        </p:txBody>
      </p:sp>
      <p:sp>
        <p:nvSpPr>
          <p:cNvPr id="3" name="Footer Placeholder 2"/>
          <p:cNvSpPr>
            <a:spLocks noGrp="1"/>
          </p:cNvSpPr>
          <p:nvPr>
            <p:ph type="ftr" sz="quarter" idx="11"/>
          </p:nvPr>
        </p:nvSpPr>
        <p:spPr/>
        <p:txBody>
          <a:bodyPr/>
          <a:lstStyle/>
          <a:p>
            <a:endParaRPr lang="es-VE"/>
          </a:p>
        </p:txBody>
      </p:sp>
      <p:sp>
        <p:nvSpPr>
          <p:cNvPr id="4" name="Slide Number Placeholder 3"/>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D11A6CF-3707-4DF6-90B3-3A14A63F3D9E}" type="datetime1">
              <a:rPr lang="es-VE" smtClean="0"/>
              <a:t>20/9/2025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1C8B73F9-6020-4188-BAA9-D4812AD15707}" type="datetime1">
              <a:rPr lang="es-VE" smtClean="0"/>
              <a:t>20/9/2025</a:t>
            </a:fld>
            <a:endParaRPr lang="es-VE"/>
          </a:p>
        </p:txBody>
      </p:sp>
      <p:sp>
        <p:nvSpPr>
          <p:cNvPr id="6" name="Footer Placeholder 5"/>
          <p:cNvSpPr>
            <a:spLocks noGrp="1"/>
          </p:cNvSpPr>
          <p:nvPr>
            <p:ph type="ftr" sz="quarter" idx="11"/>
          </p:nvPr>
        </p:nvSpPr>
        <p:spPr/>
        <p:txBody>
          <a:bodyPr/>
          <a:lstStyle/>
          <a:p>
            <a:endParaRPr lang="es-VE"/>
          </a:p>
        </p:txBody>
      </p:sp>
      <p:sp>
        <p:nvSpPr>
          <p:cNvPr id="7" name="Slide Number Placeholder 6"/>
          <p:cNvSpPr>
            <a:spLocks noGrp="1"/>
          </p:cNvSpPr>
          <p:nvPr>
            <p:ph type="sldNum" sz="quarter" idx="12"/>
          </p:nvPr>
        </p:nvSpPr>
        <p:spPr/>
        <p:txBody>
          <a:bodyPr/>
          <a:lstStyle/>
          <a:p>
            <a:fld id="{A24CD056-F091-4204-9A17-0B1631C67F85}" type="slidenum">
              <a:rPr lang="es-VE" smtClean="0"/>
              <a:t>‹Nº›</a:t>
            </a:fld>
            <a:endParaRPr lang="es-V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E24B091D-4663-423A-82BC-7B8243895D6F}" type="datetime1">
              <a:rPr lang="es-VE" smtClean="0"/>
              <a:t>20/9/2025</a:t>
            </a:fld>
            <a:endParaRPr lang="es-VE"/>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s-VE"/>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4CD056-F091-4204-9A17-0B1631C67F85}" type="slidenum">
              <a:rPr lang="es-VE" smtClean="0"/>
              <a:t>‹Nº›</a:t>
            </a:fld>
            <a:endParaRPr lang="es-VE"/>
          </a:p>
        </p:txBody>
      </p:sp>
    </p:spTree>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hf hdr="0" ftr="0" dt="0"/>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1340768"/>
            <a:ext cx="8062912" cy="1470025"/>
          </a:xfrm>
        </p:spPr>
        <p:txBody>
          <a:bodyPr>
            <a:noAutofit/>
          </a:bodyPr>
          <a:lstStyle/>
          <a:p>
            <a:pPr algn="ct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smtClean="0">
                <a:solidFill>
                  <a:schemeClr val="tx1"/>
                </a:solidFill>
              </a:rPr>
              <a:t>INTERVENCIÓN JUDICIAL DE SOCIEDADES COMERCIALES</a:t>
            </a:r>
            <a:endParaRPr lang="es-VE" sz="4800" b="1" dirty="0">
              <a:solidFill>
                <a:schemeClr val="tx1"/>
              </a:solidFill>
            </a:endParaRPr>
          </a:p>
        </p:txBody>
      </p:sp>
      <p:sp>
        <p:nvSpPr>
          <p:cNvPr id="3" name="2 Subtítulo"/>
          <p:cNvSpPr>
            <a:spLocks noGrp="1"/>
          </p:cNvSpPr>
          <p:nvPr>
            <p:ph type="subTitle" idx="1"/>
          </p:nvPr>
        </p:nvSpPr>
        <p:spPr>
          <a:xfrm>
            <a:off x="539552" y="2924944"/>
            <a:ext cx="8062912" cy="2834904"/>
          </a:xfrm>
        </p:spPr>
        <p:txBody>
          <a:bodyPr>
            <a:normAutofit fontScale="85000" lnSpcReduction="20000"/>
          </a:bodyPr>
          <a:lstStyle/>
          <a:p>
            <a:endParaRPr lang="es-UY" dirty="0" smtClean="0"/>
          </a:p>
          <a:p>
            <a:endParaRPr lang="es-UY" dirty="0" smtClean="0"/>
          </a:p>
          <a:p>
            <a:endParaRPr lang="es-UY" dirty="0"/>
          </a:p>
          <a:p>
            <a:pPr algn="ctr"/>
            <a:r>
              <a:rPr lang="es-UY" sz="3400" dirty="0" smtClean="0"/>
              <a:t>Derecho Comercial </a:t>
            </a:r>
            <a:r>
              <a:rPr lang="es-UY" sz="3400" dirty="0" smtClean="0"/>
              <a:t>1</a:t>
            </a:r>
            <a:endParaRPr lang="es-UY" sz="3400" dirty="0" smtClean="0"/>
          </a:p>
          <a:p>
            <a:pPr algn="ctr"/>
            <a:r>
              <a:rPr lang="es-UY" sz="3400" dirty="0" smtClean="0"/>
              <a:t>Facultad de Derecho - </a:t>
            </a:r>
            <a:r>
              <a:rPr lang="es-UY" sz="3400" smtClean="0"/>
              <a:t>Udelar</a:t>
            </a:r>
            <a:endParaRPr lang="es-UY" sz="3400" dirty="0" smtClean="0"/>
          </a:p>
          <a:p>
            <a:pPr algn="ctr"/>
            <a:endParaRPr lang="es-UY" sz="3400" dirty="0" smtClean="0"/>
          </a:p>
          <a:p>
            <a:pPr algn="ctr"/>
            <a:r>
              <a:rPr lang="es-UY" sz="3400" dirty="0" smtClean="0"/>
              <a:t>Virginia </a:t>
            </a:r>
            <a:r>
              <a:rPr lang="es-UY" sz="3400" dirty="0" smtClean="0"/>
              <a:t>Machado Martinez</a:t>
            </a:r>
            <a:endParaRPr lang="es-UY" sz="3400" dirty="0" smtClean="0"/>
          </a:p>
          <a:p>
            <a:pPr algn="ctr"/>
            <a:endParaRPr lang="es-UY" sz="3400" dirty="0" smtClean="0"/>
          </a:p>
        </p:txBody>
      </p:sp>
    </p:spTree>
    <p:extLst>
      <p:ext uri="{BB962C8B-B14F-4D97-AF65-F5344CB8AC3E}">
        <p14:creationId xmlns:p14="http://schemas.microsoft.com/office/powerpoint/2010/main" val="367297908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5186048"/>
          </a:xfrm>
        </p:spPr>
        <p:txBody>
          <a:bodyPr>
            <a:normAutofit fontScale="92500"/>
          </a:bodyPr>
          <a:lstStyle/>
          <a:p>
            <a:pPr algn="just">
              <a:buFont typeface="Wingdings" panose="05000000000000000000" pitchFamily="2" charset="2"/>
              <a:buChar char="Ø"/>
            </a:pPr>
            <a:r>
              <a:rPr lang="es-UY" sz="2200" dirty="0" smtClean="0"/>
              <a:t>Antes de la consagración del </a:t>
            </a:r>
            <a:r>
              <a:rPr lang="es-UY" sz="2200" dirty="0" err="1" smtClean="0"/>
              <a:t>disregard</a:t>
            </a:r>
            <a:r>
              <a:rPr lang="es-UY" sz="2200" dirty="0" smtClean="0"/>
              <a:t> en nuestro derecho positivo la doctrina fundaba la prescindencia de la personalidad jurídica en el abuso de derecho.</a:t>
            </a:r>
          </a:p>
          <a:p>
            <a:pPr algn="just">
              <a:buFont typeface="Wingdings" panose="05000000000000000000" pitchFamily="2" charset="2"/>
              <a:buChar char="Ø"/>
            </a:pPr>
            <a:endParaRPr lang="es-UY" sz="2200" dirty="0" smtClean="0"/>
          </a:p>
          <a:p>
            <a:pPr algn="just">
              <a:buFont typeface="Wingdings" panose="05000000000000000000" pitchFamily="2" charset="2"/>
              <a:buChar char="Ø"/>
            </a:pPr>
            <a:r>
              <a:rPr lang="es-UY" sz="2200" dirty="0" smtClean="0"/>
              <a:t>El art. 189 LSC dispone que: podrá prescindirse de la personalidad jurídica de la sociedad cuando la misma se utilice:</a:t>
            </a:r>
          </a:p>
          <a:p>
            <a:pPr lvl="2" algn="just">
              <a:buFont typeface="Wingdings" panose="05000000000000000000" pitchFamily="2" charset="2"/>
              <a:buChar char="Ø"/>
            </a:pPr>
            <a:r>
              <a:rPr lang="es-UY" sz="2200" dirty="0" smtClean="0"/>
              <a:t>en fraude a la ley; </a:t>
            </a:r>
          </a:p>
          <a:p>
            <a:pPr lvl="2" algn="just">
              <a:buFont typeface="Wingdings" panose="05000000000000000000" pitchFamily="2" charset="2"/>
              <a:buChar char="Ø"/>
            </a:pPr>
            <a:r>
              <a:rPr lang="es-UY" sz="2200" dirty="0" smtClean="0"/>
              <a:t>para violar el orden público; o</a:t>
            </a:r>
          </a:p>
          <a:p>
            <a:pPr lvl="2" algn="just">
              <a:buFont typeface="Wingdings" panose="05000000000000000000" pitchFamily="2" charset="2"/>
              <a:buChar char="Ø"/>
            </a:pPr>
            <a:r>
              <a:rPr lang="es-UY" sz="2200" dirty="0" smtClean="0"/>
              <a:t>con fraude y en perjuicio de los derechos de terceros, socios o accionistas.</a:t>
            </a:r>
          </a:p>
          <a:p>
            <a:pPr lvl="2" algn="just">
              <a:buFont typeface="Wingdings" panose="05000000000000000000" pitchFamily="2" charset="2"/>
              <a:buChar char="Ø"/>
            </a:pPr>
            <a:endParaRPr lang="es-UY" sz="2200" dirty="0" smtClean="0"/>
          </a:p>
          <a:p>
            <a:pPr algn="just">
              <a:buFont typeface="Wingdings" pitchFamily="2" charset="2"/>
              <a:buChar char="Ø"/>
            </a:pPr>
            <a:r>
              <a:rPr lang="es-UY" sz="2200" b="1" u="sng" dirty="0" smtClean="0"/>
              <a:t>1ra. Causal: Fraude a la ley.-</a:t>
            </a:r>
            <a:r>
              <a:rPr lang="es-UY" sz="2200" dirty="0" smtClean="0"/>
              <a:t> violación indirecta (del espíritu) de la ley. Es decir, se actúa conforme a las normas pero, en contrario a los fines para los cuales éstas se dictaron (N. Rodríguez).</a:t>
            </a:r>
            <a:endParaRPr lang="es-UY" sz="2200" dirty="0"/>
          </a:p>
          <a:p>
            <a:pPr marL="64008" indent="0">
              <a:buNone/>
            </a:pPr>
            <a:endParaRPr lang="es-VE" dirty="0"/>
          </a:p>
        </p:txBody>
      </p:sp>
    </p:spTree>
    <p:extLst>
      <p:ext uri="{BB962C8B-B14F-4D97-AF65-F5344CB8AC3E}">
        <p14:creationId xmlns:p14="http://schemas.microsoft.com/office/powerpoint/2010/main" val="381895778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5186048"/>
          </a:xfrm>
        </p:spPr>
        <p:txBody>
          <a:bodyPr>
            <a:normAutofit fontScale="92500" lnSpcReduction="10000"/>
          </a:bodyPr>
          <a:lstStyle/>
          <a:p>
            <a:pPr algn="just">
              <a:buFont typeface="Wingdings" panose="05000000000000000000" pitchFamily="2" charset="2"/>
              <a:buChar char="Ø"/>
            </a:pPr>
            <a:r>
              <a:rPr lang="es-UY" dirty="0" smtClean="0"/>
              <a:t>Se trata de todo acto que signifique eludir la aplicación de normas imperativas o prohibitivas expresamente establecidas (S. </a:t>
            </a:r>
            <a:r>
              <a:rPr lang="es-UY" dirty="0" err="1" smtClean="0"/>
              <a:t>Rippe</a:t>
            </a:r>
            <a:r>
              <a:rPr lang="es-UY" dirty="0" smtClean="0"/>
              <a:t>).</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Ejemplo: violar prohibiciones expresas que recaen sobre determinadas personas (jueces que no pueden ejercer el comercio).</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El concepto de fraude a la ley es amplio, por lo que se entiende comprendido el fraude al contrato (ley entre las partes).</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Ejemplo: contrato de enajenación de establecimiento comercial con cláusula que prohíbe al vendedor competir con el establecimiento dentro de cierto radio o zona geográfica.</a:t>
            </a:r>
          </a:p>
          <a:p>
            <a:pPr algn="just">
              <a:buFont typeface="Wingdings" panose="05000000000000000000" pitchFamily="2" charset="2"/>
              <a:buChar char="Ø"/>
            </a:pPr>
            <a:endParaRPr lang="es-VE" dirty="0"/>
          </a:p>
        </p:txBody>
      </p:sp>
    </p:spTree>
    <p:extLst>
      <p:ext uri="{BB962C8B-B14F-4D97-AF65-F5344CB8AC3E}">
        <p14:creationId xmlns:p14="http://schemas.microsoft.com/office/powerpoint/2010/main" val="237187927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5186048"/>
          </a:xfrm>
        </p:spPr>
        <p:txBody>
          <a:bodyPr>
            <a:normAutofit fontScale="92500" lnSpcReduction="20000"/>
          </a:bodyPr>
          <a:lstStyle/>
          <a:p>
            <a:pPr algn="just">
              <a:buFont typeface="Wingdings" panose="05000000000000000000" pitchFamily="2" charset="2"/>
              <a:buChar char="Ø"/>
            </a:pPr>
            <a:r>
              <a:rPr lang="es-UY" b="1" u="sng" dirty="0" smtClean="0"/>
              <a:t>2da. Causal: Violación al orden público.-</a:t>
            </a:r>
            <a:r>
              <a:rPr lang="es-UY" dirty="0" smtClean="0"/>
              <a:t> se trata de la violación de principios y disposiciones imperativas sobre las que se asienta el orden jurídico de un Estado (que no pueden ser derogadas por la autonomía de la voluntad de las partes). </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Ejemplo: utilizar una SA para violar normas sucesorias (legítimas) o relativas a la sociedad conyugal.</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b="1" u="sng" dirty="0" smtClean="0"/>
              <a:t>3ra. Causal: </a:t>
            </a:r>
            <a:r>
              <a:rPr lang="es-UY" b="1" u="sng" dirty="0"/>
              <a:t>con fraude y en perjuicio de los derechos de terceros, socios o </a:t>
            </a:r>
            <a:r>
              <a:rPr lang="es-UY" b="1" u="sng" dirty="0" smtClean="0"/>
              <a:t>accionistas</a:t>
            </a:r>
            <a:r>
              <a:rPr lang="es-UY" dirty="0" smtClean="0"/>
              <a:t>.- a diferencia de las otras causales, que refieren a una violación objetiva de las normas, en este caso se requiere que exista daño o perjuicio concreto a alguien, que puede ser un tercero, </a:t>
            </a:r>
            <a:r>
              <a:rPr lang="es-UY" smtClean="0"/>
              <a:t>un socio </a:t>
            </a:r>
            <a:r>
              <a:rPr lang="es-UY" dirty="0" smtClean="0"/>
              <a:t>o un accionista. Se debe probar el fraude y el perjuicio.</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Ejemplo: fraude a los acreedores.</a:t>
            </a:r>
          </a:p>
          <a:p>
            <a:pPr algn="just">
              <a:buFont typeface="Wingdings" panose="05000000000000000000" pitchFamily="2" charset="2"/>
              <a:buChar char="Ø"/>
            </a:pPr>
            <a:endParaRPr lang="es-VE" dirty="0"/>
          </a:p>
        </p:txBody>
      </p:sp>
    </p:spTree>
    <p:extLst>
      <p:ext uri="{BB962C8B-B14F-4D97-AF65-F5344CB8AC3E}">
        <p14:creationId xmlns:p14="http://schemas.microsoft.com/office/powerpoint/2010/main" val="31764551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5186048"/>
          </a:xfrm>
        </p:spPr>
        <p:txBody>
          <a:bodyPr>
            <a:normAutofit fontScale="92500" lnSpcReduction="10000"/>
          </a:bodyPr>
          <a:lstStyle/>
          <a:p>
            <a:pPr algn="just">
              <a:buFont typeface="Wingdings" panose="05000000000000000000" pitchFamily="2" charset="2"/>
              <a:buChar char="Ø"/>
            </a:pPr>
            <a:r>
              <a:rPr lang="es-UY" dirty="0" smtClean="0"/>
              <a:t>Para que la </a:t>
            </a:r>
            <a:r>
              <a:rPr lang="es-UY" dirty="0" err="1" smtClean="0"/>
              <a:t>inoponibilidad</a:t>
            </a:r>
            <a:r>
              <a:rPr lang="es-UY" dirty="0" smtClean="0"/>
              <a:t> prospere debe acreditarse la causal con medios de prueba ciertos y fehacientes. La doctrina entiende que la </a:t>
            </a:r>
            <a:r>
              <a:rPr lang="es-UY" dirty="0" err="1" smtClean="0"/>
              <a:t>inoponibilidad</a:t>
            </a:r>
            <a:r>
              <a:rPr lang="es-UY" dirty="0" smtClean="0"/>
              <a:t> es la última ratio (Herrera).</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La regla no es prescindir de la personalidad, sino la excepción.</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Si se declara la </a:t>
            </a:r>
            <a:r>
              <a:rPr lang="es-UY" dirty="0" err="1" smtClean="0"/>
              <a:t>inoponibilidad</a:t>
            </a:r>
            <a:r>
              <a:rPr lang="es-UY" dirty="0" smtClean="0"/>
              <a:t> de la persona jurídica se imputará a quien o a quienes corresponda (los que están detrás de la persona jurídica e implicados directamente en los hechos), el patrimonio o determinados derecho y obligaciones que en principio «le corresponden» a la persona jurídica cuyo velo se corre. </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Sus efectos son sólo respecto del caso concreto (inc. 1 art. 190 LSC).</a:t>
            </a:r>
          </a:p>
          <a:p>
            <a:pPr algn="just">
              <a:buFont typeface="Wingdings" panose="05000000000000000000" pitchFamily="2" charset="2"/>
              <a:buChar char="Ø"/>
            </a:pPr>
            <a:endParaRPr lang="es-VE" dirty="0"/>
          </a:p>
        </p:txBody>
      </p:sp>
    </p:spTree>
    <p:extLst>
      <p:ext uri="{BB962C8B-B14F-4D97-AF65-F5344CB8AC3E}">
        <p14:creationId xmlns:p14="http://schemas.microsoft.com/office/powerpoint/2010/main" val="149958317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5186048"/>
          </a:xfrm>
        </p:spPr>
        <p:txBody>
          <a:bodyPr>
            <a:normAutofit fontScale="92500"/>
          </a:bodyPr>
          <a:lstStyle/>
          <a:p>
            <a:pPr algn="just">
              <a:buFont typeface="Wingdings" panose="05000000000000000000" pitchFamily="2" charset="2"/>
              <a:buChar char="Ø"/>
            </a:pPr>
            <a:r>
              <a:rPr lang="es-UY" dirty="0" smtClean="0"/>
              <a:t>En ningún caso la declaración de la prescindencia de la personalidad jurídica afectará a terceros de buena fe (inc. 3 art. 190). Sin perjuicio de las responsabilidades personales de los participantes en los hechos, según el grado de intervención y conocimiento de ellos (inc. 4 art. 190).</a:t>
            </a:r>
          </a:p>
          <a:p>
            <a:pPr algn="just">
              <a:buFont typeface="Wingdings" panose="05000000000000000000" pitchFamily="2" charset="2"/>
              <a:buChar char="Ø"/>
            </a:pPr>
            <a:endParaRPr lang="es-UY" dirty="0" smtClean="0"/>
          </a:p>
          <a:p>
            <a:pPr algn="just">
              <a:buFont typeface="Wingdings" panose="05000000000000000000" pitchFamily="2" charset="2"/>
              <a:buChar char="Ø"/>
            </a:pPr>
            <a:r>
              <a:rPr lang="es-UY" dirty="0" smtClean="0"/>
              <a:t>La </a:t>
            </a:r>
            <a:r>
              <a:rPr lang="es-UY" dirty="0" err="1" smtClean="0"/>
              <a:t>inoponibilidad</a:t>
            </a:r>
            <a:r>
              <a:rPr lang="es-UY" dirty="0" smtClean="0"/>
              <a:t> por vía de acción sigue el trámite del juicio ordinario (inc. 3 art. 189). También puede oponerse en vía de excepción.</a:t>
            </a:r>
          </a:p>
          <a:p>
            <a:pPr algn="just">
              <a:buFont typeface="Wingdings" panose="05000000000000000000" pitchFamily="2" charset="2"/>
              <a:buChar char="Ø"/>
            </a:pPr>
            <a:endParaRPr lang="es-UY" dirty="0"/>
          </a:p>
          <a:p>
            <a:pPr algn="just">
              <a:buFont typeface="Wingdings" panose="05000000000000000000" pitchFamily="2" charset="2"/>
              <a:buChar char="Ø"/>
            </a:pPr>
            <a:r>
              <a:rPr lang="es-UY" dirty="0" smtClean="0"/>
              <a:t>El Juez puede ordenar la inscripción del testimonio de la pretensión en el Registro, sin perjuicio de otras medidas cautelares que se puedan adoptar (art. 191, por ejemplo si está involucrado un bien inmueble).</a:t>
            </a:r>
          </a:p>
          <a:p>
            <a:pPr algn="just">
              <a:buFont typeface="Wingdings" panose="05000000000000000000" pitchFamily="2" charset="2"/>
              <a:buChar char="Ø"/>
            </a:pPr>
            <a:endParaRPr lang="es-VE" dirty="0"/>
          </a:p>
        </p:txBody>
      </p:sp>
    </p:spTree>
    <p:extLst>
      <p:ext uri="{BB962C8B-B14F-4D97-AF65-F5344CB8AC3E}">
        <p14:creationId xmlns:p14="http://schemas.microsoft.com/office/powerpoint/2010/main" val="55988564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476672"/>
            <a:ext cx="8229600" cy="5978136"/>
          </a:xfrm>
        </p:spPr>
        <p:txBody>
          <a:bodyPr/>
          <a:lstStyle/>
          <a:p>
            <a:pPr marL="64008" indent="0">
              <a:buNone/>
            </a:pPr>
            <a:endParaRPr lang="es-UY" dirty="0" smtClean="0"/>
          </a:p>
          <a:p>
            <a:pPr marL="64008" indent="0">
              <a:buNone/>
            </a:pPr>
            <a:endParaRPr lang="es-UY" dirty="0"/>
          </a:p>
          <a:p>
            <a:pPr marL="64008" indent="0" algn="ctr">
              <a:buNone/>
            </a:pPr>
            <a:endParaRPr lang="es-UY" sz="4000" dirty="0" smtClean="0"/>
          </a:p>
          <a:p>
            <a:pPr marL="64008" indent="0" algn="ctr">
              <a:buNone/>
            </a:pPr>
            <a:endParaRPr lang="es-UY" sz="4000" dirty="0" smtClean="0"/>
          </a:p>
          <a:p>
            <a:pPr marL="64008" indent="0" algn="ctr">
              <a:buNone/>
            </a:pPr>
            <a:r>
              <a:rPr lang="es-UY" sz="4000" dirty="0" smtClean="0"/>
              <a:t>¡¡Muchas gracias!!</a:t>
            </a:r>
          </a:p>
          <a:p>
            <a:pPr marL="64008" indent="0" algn="ctr">
              <a:buNone/>
            </a:pPr>
            <a:endParaRPr lang="es-UY" sz="4000" dirty="0" smtClean="0"/>
          </a:p>
        </p:txBody>
      </p:sp>
    </p:spTree>
    <p:extLst>
      <p:ext uri="{BB962C8B-B14F-4D97-AF65-F5344CB8AC3E}">
        <p14:creationId xmlns:p14="http://schemas.microsoft.com/office/powerpoint/2010/main" val="3320200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57200" y="1268760"/>
            <a:ext cx="8229600" cy="5186048"/>
          </a:xfrm>
        </p:spPr>
        <p:txBody>
          <a:bodyPr>
            <a:normAutofit/>
          </a:bodyPr>
          <a:lstStyle/>
          <a:p>
            <a:pPr algn="just">
              <a:buFont typeface="Wingdings" panose="05000000000000000000" pitchFamily="2" charset="2"/>
              <a:buChar char="Ø"/>
            </a:pPr>
            <a:r>
              <a:rPr lang="es-UY" sz="2400" dirty="0" smtClean="0"/>
              <a:t>Artículos 184 a 188 LSC.</a:t>
            </a:r>
          </a:p>
          <a:p>
            <a:pPr algn="just">
              <a:buFont typeface="Wingdings" panose="05000000000000000000" pitchFamily="2" charset="2"/>
              <a:buChar char="Ø"/>
            </a:pPr>
            <a:endParaRPr lang="es-UY" sz="2400" dirty="0" smtClean="0"/>
          </a:p>
          <a:p>
            <a:pPr algn="just">
              <a:buFont typeface="Wingdings" panose="05000000000000000000" pitchFamily="2" charset="2"/>
              <a:buChar char="Ø"/>
            </a:pPr>
            <a:r>
              <a:rPr lang="es-UY" dirty="0" smtClean="0"/>
              <a:t>¿Cuándo procede la intervención judicial? Art. 184 LSC</a:t>
            </a:r>
            <a:r>
              <a:rPr lang="es-UY" sz="2400" dirty="0" smtClean="0"/>
              <a:t>.</a:t>
            </a:r>
          </a:p>
          <a:p>
            <a:pPr algn="just">
              <a:buFont typeface="Wingdings" panose="05000000000000000000" pitchFamily="2" charset="2"/>
              <a:buChar char="Ø"/>
            </a:pPr>
            <a:endParaRPr lang="es-UY" dirty="0" smtClean="0"/>
          </a:p>
          <a:p>
            <a:pPr algn="just">
              <a:buFont typeface="Wingdings" panose="05000000000000000000" pitchFamily="2" charset="2"/>
              <a:buChar char="Ø"/>
            </a:pPr>
            <a:r>
              <a:rPr lang="es-UY" dirty="0" smtClean="0"/>
              <a:t> Intervención como m</a:t>
            </a:r>
            <a:r>
              <a:rPr lang="es-UY" sz="2400" dirty="0" smtClean="0"/>
              <a:t>edida cautelar inc. 1 art. </a:t>
            </a:r>
            <a:r>
              <a:rPr lang="es-UY" dirty="0"/>
              <a:t>184</a:t>
            </a:r>
            <a:r>
              <a:rPr lang="es-UY" dirty="0" smtClean="0"/>
              <a:t>:</a:t>
            </a:r>
          </a:p>
          <a:p>
            <a:pPr lvl="1" algn="just">
              <a:buFont typeface="Wingdings" panose="05000000000000000000" pitchFamily="2" charset="2"/>
              <a:buChar char="Ø"/>
            </a:pPr>
            <a:r>
              <a:rPr lang="es-UY" i="1" dirty="0" smtClean="0"/>
              <a:t>«</a:t>
            </a:r>
            <a:r>
              <a:rPr lang="es-UY" i="1" dirty="0"/>
              <a:t>Cuando el o los </a:t>
            </a:r>
            <a:r>
              <a:rPr lang="es-UY" i="1" dirty="0" smtClean="0"/>
              <a:t>administradores de </a:t>
            </a:r>
            <a:r>
              <a:rPr lang="es-UY" i="1" dirty="0"/>
              <a:t>la sociedad realicen actos o incurran en omisiones que la pongan </a:t>
            </a:r>
            <a:r>
              <a:rPr lang="es-UY" i="1" dirty="0" smtClean="0"/>
              <a:t>en peligro </a:t>
            </a:r>
            <a:r>
              <a:rPr lang="es-UY" i="1" dirty="0"/>
              <a:t>grave o nieguen a los socios o accionistas el ejercicio </a:t>
            </a:r>
            <a:r>
              <a:rPr lang="es-UY" i="1" dirty="0" smtClean="0"/>
              <a:t>de derechos esenciales…». </a:t>
            </a:r>
          </a:p>
          <a:p>
            <a:pPr lvl="1" algn="just">
              <a:buFont typeface="Wingdings" panose="05000000000000000000" pitchFamily="2" charset="2"/>
              <a:buChar char="Ø"/>
            </a:pPr>
            <a:r>
              <a:rPr lang="es-UY" i="1" dirty="0"/>
              <a:t> </a:t>
            </a:r>
            <a:r>
              <a:rPr lang="es-UY" dirty="0" smtClean="0"/>
              <a:t>Debe presentarse la demanda dentro de los 30 días de cumplida la medida, bajo sanción de caducidad (condena costas y costos).</a:t>
            </a:r>
            <a:endParaRPr lang="es-UY" sz="2000" i="1" dirty="0" smtClean="0"/>
          </a:p>
          <a:p>
            <a:pPr algn="just">
              <a:buFont typeface="Wingdings" panose="05000000000000000000" pitchFamily="2" charset="2"/>
              <a:buChar char="Ø"/>
            </a:pPr>
            <a:endParaRPr lang="es-UY" sz="2400" dirty="0"/>
          </a:p>
          <a:p>
            <a:pPr marL="64008" indent="0">
              <a:buNone/>
            </a:pPr>
            <a:endParaRPr lang="es-VE" dirty="0"/>
          </a:p>
        </p:txBody>
      </p:sp>
    </p:spTree>
    <p:extLst>
      <p:ext uri="{BB962C8B-B14F-4D97-AF65-F5344CB8AC3E}">
        <p14:creationId xmlns:p14="http://schemas.microsoft.com/office/powerpoint/2010/main" val="37733514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p:txBody>
          <a:bodyPr/>
          <a:lstStyle/>
          <a:p>
            <a:pPr>
              <a:buFont typeface="Wingdings" pitchFamily="2" charset="2"/>
              <a:buChar char="Ø"/>
            </a:pPr>
            <a:r>
              <a:rPr lang="es-UY" dirty="0" smtClean="0"/>
              <a:t>Intervención como medida </a:t>
            </a:r>
            <a:r>
              <a:rPr lang="es-UY" dirty="0" err="1"/>
              <a:t>autosatisfactiva</a:t>
            </a:r>
            <a:r>
              <a:rPr lang="es-UY" dirty="0"/>
              <a:t> inc. 2 art. 184: </a:t>
            </a:r>
            <a:endParaRPr lang="es-UY" dirty="0" smtClean="0"/>
          </a:p>
          <a:p>
            <a:pPr lvl="1">
              <a:buFont typeface="Wingdings" pitchFamily="2" charset="2"/>
              <a:buChar char="Ø"/>
            </a:pPr>
            <a:r>
              <a:rPr lang="es-UY" i="1" dirty="0" smtClean="0"/>
              <a:t>«…</a:t>
            </a:r>
            <a:r>
              <a:rPr lang="es-UY" i="1" dirty="0"/>
              <a:t>cuando por cualquier causa no actúen los órganos sociales o cuando actuando, no sea posible adoptar resoluciones válidas</a:t>
            </a:r>
            <a:r>
              <a:rPr lang="es-UY" i="1" dirty="0" smtClean="0"/>
              <a:t>».</a:t>
            </a:r>
          </a:p>
          <a:p>
            <a:pPr lvl="1">
              <a:buFont typeface="Wingdings" pitchFamily="2" charset="2"/>
              <a:buChar char="Ø"/>
            </a:pPr>
            <a:r>
              <a:rPr lang="es-UY" i="1" dirty="0"/>
              <a:t> </a:t>
            </a:r>
            <a:r>
              <a:rPr lang="es-UY" dirty="0" smtClean="0"/>
              <a:t>No será necesario entablar un juicio posterior, la medida </a:t>
            </a:r>
            <a:r>
              <a:rPr lang="es-UY" smtClean="0"/>
              <a:t>se agota </a:t>
            </a:r>
            <a:r>
              <a:rPr lang="es-UY" dirty="0" smtClean="0"/>
              <a:t>en sí misma.</a:t>
            </a:r>
            <a:endParaRPr lang="es-UY" i="1" dirty="0"/>
          </a:p>
          <a:p>
            <a:endParaRPr lang="es-UY" dirty="0" smtClean="0"/>
          </a:p>
          <a:p>
            <a:pPr>
              <a:buFont typeface="Wingdings" pitchFamily="2" charset="2"/>
              <a:buChar char="Ø"/>
            </a:pPr>
            <a:r>
              <a:rPr lang="es-UY" dirty="0"/>
              <a:t> </a:t>
            </a:r>
            <a:r>
              <a:rPr lang="es-UY" dirty="0" smtClean="0"/>
              <a:t>¿La medida </a:t>
            </a:r>
            <a:r>
              <a:rPr lang="es-UY" dirty="0" err="1" smtClean="0"/>
              <a:t>autosatisfactiva</a:t>
            </a:r>
            <a:r>
              <a:rPr lang="es-UY" dirty="0" smtClean="0"/>
              <a:t> es una verdadera medida cautelar? </a:t>
            </a:r>
            <a:endParaRPr lang="es-UY" dirty="0"/>
          </a:p>
        </p:txBody>
      </p:sp>
    </p:spTree>
    <p:extLst>
      <p:ext uri="{BB962C8B-B14F-4D97-AF65-F5344CB8AC3E}">
        <p14:creationId xmlns:p14="http://schemas.microsoft.com/office/powerpoint/2010/main" val="3074044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188640"/>
            <a:ext cx="8229600" cy="5976664"/>
          </a:xfrm>
        </p:spPr>
        <p:txBody>
          <a:bodyPr>
            <a:normAutofit/>
          </a:bodyPr>
          <a:lstStyle/>
          <a:p>
            <a:pPr algn="just">
              <a:buFont typeface="Wingdings" panose="05000000000000000000" pitchFamily="2" charset="2"/>
              <a:buChar char="Ø"/>
            </a:pPr>
            <a:endParaRPr lang="es-UY" sz="2400" dirty="0" smtClean="0"/>
          </a:p>
          <a:p>
            <a:pPr marL="64008" indent="0" algn="just">
              <a:buNone/>
            </a:pPr>
            <a:endParaRPr lang="es-UY" sz="2400" dirty="0" smtClean="0"/>
          </a:p>
          <a:p>
            <a:pPr marL="64008" indent="0" algn="ctr">
              <a:buNone/>
            </a:pPr>
            <a:r>
              <a:rPr lang="es-UY" sz="3200" b="1" dirty="0" smtClean="0"/>
              <a:t>Grados </a:t>
            </a:r>
            <a:r>
              <a:rPr lang="es-UY" sz="3200" b="1" dirty="0"/>
              <a:t>o modalidades de </a:t>
            </a:r>
            <a:r>
              <a:rPr lang="es-UY" sz="3200" b="1" dirty="0" smtClean="0"/>
              <a:t>intervención judicial: </a:t>
            </a:r>
          </a:p>
          <a:p>
            <a:pPr marL="64008" indent="0" algn="just">
              <a:buNone/>
            </a:pPr>
            <a:endParaRPr lang="es-UY" sz="2400" dirty="0"/>
          </a:p>
          <a:p>
            <a:pPr marL="406908" indent="-342900" algn="just">
              <a:buFont typeface="Wingdings" pitchFamily="2" charset="2"/>
              <a:buChar char="Ø"/>
            </a:pPr>
            <a:r>
              <a:rPr lang="es-UY" sz="2400" dirty="0" smtClean="0"/>
              <a:t>Veedor.</a:t>
            </a:r>
          </a:p>
          <a:p>
            <a:pPr marL="406908" indent="-342900" algn="just">
              <a:buFont typeface="Wingdings" pitchFamily="2" charset="2"/>
              <a:buChar char="Ø"/>
            </a:pPr>
            <a:endParaRPr lang="es-UY" dirty="0"/>
          </a:p>
          <a:p>
            <a:pPr marL="406908" indent="-342900" algn="just">
              <a:buFont typeface="Wingdings" pitchFamily="2" charset="2"/>
              <a:buChar char="Ø"/>
            </a:pPr>
            <a:r>
              <a:rPr lang="es-UY" sz="2400" dirty="0" smtClean="0"/>
              <a:t>Ejecutor de medidas concretas (ej. interventor de caja).</a:t>
            </a:r>
          </a:p>
          <a:p>
            <a:pPr marL="406908" indent="-342900" algn="just">
              <a:buFont typeface="Wingdings" pitchFamily="2" charset="2"/>
              <a:buChar char="Ø"/>
            </a:pPr>
            <a:endParaRPr lang="es-UY" dirty="0"/>
          </a:p>
          <a:p>
            <a:pPr marL="406908" indent="-342900" algn="just">
              <a:buFont typeface="Wingdings" pitchFamily="2" charset="2"/>
              <a:buChar char="Ø"/>
            </a:pPr>
            <a:r>
              <a:rPr lang="es-UY" sz="2400" dirty="0" smtClean="0"/>
              <a:t>Coadministrador.</a:t>
            </a:r>
          </a:p>
          <a:p>
            <a:pPr marL="406908" indent="-342900" algn="just">
              <a:buFont typeface="Wingdings" pitchFamily="2" charset="2"/>
              <a:buChar char="Ø"/>
            </a:pPr>
            <a:endParaRPr lang="es-UY" dirty="0"/>
          </a:p>
          <a:p>
            <a:pPr marL="406908" indent="-342900" algn="just">
              <a:buFont typeface="Wingdings" pitchFamily="2" charset="2"/>
              <a:buChar char="Ø"/>
            </a:pPr>
            <a:r>
              <a:rPr lang="es-UY" dirty="0" smtClean="0"/>
              <a:t>Administrador con desplazamiento.</a:t>
            </a:r>
            <a:endParaRPr lang="es-UY" sz="2400" dirty="0" smtClean="0"/>
          </a:p>
          <a:p>
            <a:pPr marL="64008" indent="0" algn="just">
              <a:buNone/>
            </a:pPr>
            <a:endParaRPr lang="es-UY" dirty="0"/>
          </a:p>
          <a:p>
            <a:pPr marL="64008" indent="0">
              <a:buNone/>
            </a:pPr>
            <a:endParaRPr lang="es-UY" sz="2400" dirty="0"/>
          </a:p>
          <a:p>
            <a:pPr marL="64008" indent="0">
              <a:buNone/>
            </a:pPr>
            <a:endParaRPr lang="es-VE" sz="2400" dirty="0"/>
          </a:p>
        </p:txBody>
      </p:sp>
    </p:spTree>
    <p:extLst>
      <p:ext uri="{BB962C8B-B14F-4D97-AF65-F5344CB8AC3E}">
        <p14:creationId xmlns:p14="http://schemas.microsoft.com/office/powerpoint/2010/main" val="29732498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0"/>
            <a:ext cx="8229600" cy="1865362"/>
          </a:xfrm>
        </p:spPr>
        <p:txBody>
          <a:bodyPr>
            <a:normAutofit/>
          </a:bodyPr>
          <a:lstStyle/>
          <a:p>
            <a:pPr algn="ctr"/>
            <a:r>
              <a:rPr lang="es-UY" sz="3200" b="1" dirty="0" smtClean="0">
                <a:solidFill>
                  <a:schemeClr val="tx1"/>
                </a:solidFill>
                <a:latin typeface="+mn-lt"/>
              </a:rPr>
              <a:t>Requisitos </a:t>
            </a:r>
            <a:r>
              <a:rPr lang="es-UY" sz="3200" b="1" dirty="0">
                <a:solidFill>
                  <a:schemeClr val="tx1"/>
                </a:solidFill>
                <a:latin typeface="+mn-lt"/>
              </a:rPr>
              <a:t>para solicitar la </a:t>
            </a:r>
            <a:r>
              <a:rPr lang="es-UY" sz="3200" b="1" dirty="0" smtClean="0">
                <a:solidFill>
                  <a:schemeClr val="tx1"/>
                </a:solidFill>
                <a:latin typeface="+mn-lt"/>
              </a:rPr>
              <a:t>intervención:</a:t>
            </a:r>
            <a:endParaRPr lang="es-VE" sz="3200" b="1" dirty="0">
              <a:solidFill>
                <a:schemeClr val="tx1"/>
              </a:solidFill>
              <a:latin typeface="+mn-lt"/>
            </a:endParaRPr>
          </a:p>
        </p:txBody>
      </p:sp>
      <p:sp>
        <p:nvSpPr>
          <p:cNvPr id="3" name="2 Marcador de contenido"/>
          <p:cNvSpPr>
            <a:spLocks noGrp="1"/>
          </p:cNvSpPr>
          <p:nvPr>
            <p:ph idx="1"/>
          </p:nvPr>
        </p:nvSpPr>
        <p:spPr>
          <a:xfrm>
            <a:off x="467544" y="1268760"/>
            <a:ext cx="8424936" cy="4824536"/>
          </a:xfrm>
        </p:spPr>
        <p:txBody>
          <a:bodyPr>
            <a:normAutofit lnSpcReduction="10000"/>
          </a:bodyPr>
          <a:lstStyle/>
          <a:p>
            <a:pPr>
              <a:buFont typeface="Wingdings" panose="05000000000000000000" pitchFamily="2" charset="2"/>
              <a:buChar char="Ø"/>
            </a:pPr>
            <a:endParaRPr lang="es-UY" sz="2400" dirty="0" smtClean="0"/>
          </a:p>
          <a:p>
            <a:pPr>
              <a:buFont typeface="Wingdings" panose="05000000000000000000" pitchFamily="2" charset="2"/>
              <a:buChar char="Ø"/>
            </a:pPr>
            <a:r>
              <a:rPr lang="es-UY" sz="2400" dirty="0" smtClean="0"/>
              <a:t> El art. 185 LSC dispone que el </a:t>
            </a:r>
            <a:r>
              <a:rPr lang="es-UY" sz="2400" dirty="0" err="1" smtClean="0"/>
              <a:t>gestionante</a:t>
            </a:r>
            <a:r>
              <a:rPr lang="es-UY" sz="2400" dirty="0" smtClean="0"/>
              <a:t> debe acreditar:</a:t>
            </a:r>
          </a:p>
          <a:p>
            <a:pPr lvl="1">
              <a:buFont typeface="Wingdings" panose="05000000000000000000" pitchFamily="2" charset="2"/>
              <a:buChar char="Ø"/>
            </a:pPr>
            <a:r>
              <a:rPr lang="es-UY" sz="2000" dirty="0" smtClean="0"/>
              <a:t> su condición de socio o accionista.</a:t>
            </a:r>
          </a:p>
          <a:p>
            <a:pPr lvl="1">
              <a:buFont typeface="Wingdings" panose="05000000000000000000" pitchFamily="2" charset="2"/>
              <a:buChar char="Ø"/>
            </a:pPr>
            <a:r>
              <a:rPr lang="es-UY" dirty="0" smtClean="0"/>
              <a:t> los </a:t>
            </a:r>
            <a:r>
              <a:rPr lang="es-UY" dirty="0"/>
              <a:t>hechos invocados (inc. 1 o 2 del art. 184 LSC</a:t>
            </a:r>
            <a:r>
              <a:rPr lang="es-UY" dirty="0" smtClean="0"/>
              <a:t>).</a:t>
            </a:r>
          </a:p>
          <a:p>
            <a:pPr lvl="1">
              <a:buFont typeface="Wingdings" panose="05000000000000000000" pitchFamily="2" charset="2"/>
              <a:buChar char="Ø"/>
            </a:pPr>
            <a:r>
              <a:rPr lang="es-UY" dirty="0"/>
              <a:t> </a:t>
            </a:r>
            <a:r>
              <a:rPr lang="es-UY" dirty="0" smtClean="0"/>
              <a:t>el</a:t>
            </a:r>
            <a:r>
              <a:rPr lang="es-UY" dirty="0"/>
              <a:t> agotamiento de recursos internos previstos en el contrato social.</a:t>
            </a:r>
          </a:p>
          <a:p>
            <a:pPr>
              <a:buFont typeface="Wingdings" panose="05000000000000000000" pitchFamily="2" charset="2"/>
              <a:buChar char="Ø"/>
            </a:pPr>
            <a:endParaRPr lang="es-UY" sz="2400" dirty="0" smtClean="0"/>
          </a:p>
          <a:p>
            <a:pPr>
              <a:buFont typeface="Wingdings" panose="05000000000000000000" pitchFamily="2" charset="2"/>
              <a:buChar char="Ø"/>
            </a:pPr>
            <a:r>
              <a:rPr lang="es-UY" sz="2400" dirty="0" smtClean="0"/>
              <a:t>¿Se aplican los requisitos previstos en los arts. 311 a 317 del CGP? (humo de buen derecho, peligro en la demora y </a:t>
            </a:r>
            <a:r>
              <a:rPr lang="es-UY" sz="2400" dirty="0" err="1" smtClean="0"/>
              <a:t>contracautela</a:t>
            </a:r>
            <a:r>
              <a:rPr lang="es-UY" sz="2400" dirty="0" smtClean="0"/>
              <a:t>).</a:t>
            </a:r>
          </a:p>
          <a:p>
            <a:pPr lvl="1">
              <a:buFont typeface="Wingdings" panose="05000000000000000000" pitchFamily="2" charset="2"/>
              <a:buChar char="Ø"/>
            </a:pPr>
            <a:r>
              <a:rPr lang="es-UY" sz="2000" dirty="0" smtClean="0"/>
              <a:t>Posición de </a:t>
            </a:r>
            <a:r>
              <a:rPr lang="es-UY" sz="2000" dirty="0" err="1" smtClean="0"/>
              <a:t>Nuri</a:t>
            </a:r>
            <a:r>
              <a:rPr lang="es-UY" sz="2000" dirty="0" smtClean="0"/>
              <a:t> Rodríguez</a:t>
            </a:r>
            <a:r>
              <a:rPr lang="es-UY" dirty="0" smtClean="0"/>
              <a:t>, </a:t>
            </a:r>
            <a:r>
              <a:rPr lang="es-UY" dirty="0" err="1" smtClean="0"/>
              <a:t>Gaggero</a:t>
            </a:r>
            <a:r>
              <a:rPr lang="es-UY" dirty="0" smtClean="0"/>
              <a:t>, entre otros: todos los requisitos.</a:t>
            </a:r>
            <a:r>
              <a:rPr lang="es-UY" sz="2000" dirty="0" smtClean="0"/>
              <a:t>	</a:t>
            </a:r>
          </a:p>
          <a:p>
            <a:pPr lvl="1">
              <a:buFont typeface="Wingdings" panose="05000000000000000000" pitchFamily="2" charset="2"/>
              <a:buChar char="Ø"/>
            </a:pPr>
            <a:r>
              <a:rPr lang="es-UY" dirty="0" smtClean="0"/>
              <a:t>Posición de Mercedes Jiménez de Aréchaga: solo LSC si el promotor de la medida es socio o accionista.</a:t>
            </a:r>
            <a:endParaRPr lang="es-UY" sz="2000" dirty="0" smtClean="0"/>
          </a:p>
          <a:p>
            <a:pPr>
              <a:buFont typeface="Wingdings" panose="05000000000000000000" pitchFamily="2" charset="2"/>
              <a:buChar char="Ø"/>
            </a:pPr>
            <a:endParaRPr lang="es-UY" dirty="0"/>
          </a:p>
          <a:p>
            <a:pPr>
              <a:buFont typeface="Wingdings" panose="05000000000000000000" pitchFamily="2" charset="2"/>
              <a:buChar char="Ø"/>
            </a:pPr>
            <a:endParaRPr lang="es-UY" sz="2400" dirty="0"/>
          </a:p>
          <a:p>
            <a:pPr>
              <a:buFont typeface="Wingdings" panose="05000000000000000000" pitchFamily="2" charset="2"/>
              <a:buChar char="Ø"/>
            </a:pPr>
            <a:endParaRPr lang="es-UY" sz="2400" dirty="0" smtClean="0"/>
          </a:p>
          <a:p>
            <a:pPr marL="64008" indent="0">
              <a:buNone/>
            </a:pPr>
            <a:endParaRPr lang="es-UY" sz="2400" dirty="0"/>
          </a:p>
        </p:txBody>
      </p:sp>
    </p:spTree>
    <p:extLst>
      <p:ext uri="{BB962C8B-B14F-4D97-AF65-F5344CB8AC3E}">
        <p14:creationId xmlns:p14="http://schemas.microsoft.com/office/powerpoint/2010/main" val="11026136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476672"/>
            <a:ext cx="8435280" cy="5832648"/>
          </a:xfrm>
        </p:spPr>
        <p:txBody>
          <a:bodyPr>
            <a:normAutofit/>
          </a:bodyPr>
          <a:lstStyle/>
          <a:p>
            <a:pPr marL="406908" indent="-342900" algn="just">
              <a:buFont typeface="Wingdings" pitchFamily="2" charset="2"/>
              <a:buChar char="Ø"/>
            </a:pPr>
            <a:endParaRPr lang="es-UY" dirty="0" smtClean="0"/>
          </a:p>
          <a:p>
            <a:pPr marL="406908" indent="-342900" algn="just">
              <a:buFont typeface="Wingdings" pitchFamily="2" charset="2"/>
              <a:buChar char="Ø"/>
            </a:pPr>
            <a:r>
              <a:rPr lang="es-UY" dirty="0" smtClean="0"/>
              <a:t>Art. 188 LSC, </a:t>
            </a:r>
            <a:r>
              <a:rPr lang="es-UY" dirty="0"/>
              <a:t>las normas del CGP </a:t>
            </a:r>
            <a:r>
              <a:rPr lang="es-UY" i="1" dirty="0"/>
              <a:t>«se aplicarán en lo </a:t>
            </a:r>
            <a:r>
              <a:rPr lang="es-UY" i="1" dirty="0" smtClean="0"/>
              <a:t>pertinente».</a:t>
            </a:r>
          </a:p>
          <a:p>
            <a:pPr marL="406908" indent="-342900" algn="just">
              <a:buFont typeface="Wingdings" pitchFamily="2" charset="2"/>
              <a:buChar char="Ø"/>
            </a:pPr>
            <a:endParaRPr lang="es-UY" dirty="0"/>
          </a:p>
          <a:p>
            <a:pPr marL="406908" indent="-342900" algn="just">
              <a:buFont typeface="Wingdings" pitchFamily="2" charset="2"/>
              <a:buChar char="Ø"/>
            </a:pPr>
            <a:r>
              <a:rPr lang="es-UY" dirty="0" smtClean="0"/>
              <a:t>¿Pueden los terceros pedir la intervención de una sociedad comercial? </a:t>
            </a:r>
            <a:endParaRPr lang="es-UY" dirty="0"/>
          </a:p>
          <a:p>
            <a:pPr marL="955548" lvl="2" indent="-342900" algn="just">
              <a:buFont typeface="Wingdings" pitchFamily="2" charset="2"/>
              <a:buChar char="Ø"/>
            </a:pPr>
            <a:r>
              <a:rPr lang="es-UY" dirty="0" smtClean="0"/>
              <a:t>Posición de </a:t>
            </a:r>
            <a:r>
              <a:rPr lang="es-UY" dirty="0" err="1" smtClean="0"/>
              <a:t>Nuri</a:t>
            </a:r>
            <a:r>
              <a:rPr lang="es-UY" dirty="0" smtClean="0"/>
              <a:t> Rodriguez: la LSC no autoriza a terceros.</a:t>
            </a:r>
          </a:p>
          <a:p>
            <a:pPr marL="955548" lvl="2" indent="-342900" algn="just">
              <a:buFont typeface="Wingdings" pitchFamily="2" charset="2"/>
              <a:buChar char="Ø"/>
            </a:pPr>
            <a:r>
              <a:rPr lang="es-UY" dirty="0" smtClean="0"/>
              <a:t>Posición de Jiménez de Aréchaga: corresponde interpretar armónicamente la LSC y el CGP.</a:t>
            </a:r>
          </a:p>
          <a:p>
            <a:pPr marL="406908" indent="-342900" algn="just">
              <a:buFont typeface="Wingdings" pitchFamily="2" charset="2"/>
              <a:buChar char="Ø"/>
            </a:pPr>
            <a:endParaRPr lang="es-UY" dirty="0"/>
          </a:p>
          <a:p>
            <a:pPr marL="406908" indent="-342900" algn="just">
              <a:buFont typeface="Wingdings" pitchFamily="2" charset="2"/>
              <a:buChar char="Ø"/>
            </a:pPr>
            <a:r>
              <a:rPr lang="es-UY" dirty="0" smtClean="0"/>
              <a:t>¿Qué requisitos se deben acreditar si quien solicita la medida es un tercero?</a:t>
            </a:r>
          </a:p>
          <a:p>
            <a:pPr marL="406908" indent="-342900" algn="just">
              <a:buFont typeface="Wingdings" pitchFamily="2" charset="2"/>
              <a:buChar char="Ø"/>
            </a:pPr>
            <a:endParaRPr lang="es-UY" dirty="0"/>
          </a:p>
        </p:txBody>
      </p:sp>
    </p:spTree>
    <p:extLst>
      <p:ext uri="{BB962C8B-B14F-4D97-AF65-F5344CB8AC3E}">
        <p14:creationId xmlns:p14="http://schemas.microsoft.com/office/powerpoint/2010/main" val="362723820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9552" y="1340768"/>
            <a:ext cx="8062912" cy="1470025"/>
          </a:xfrm>
        </p:spPr>
        <p:txBody>
          <a:bodyPr>
            <a:noAutofit/>
          </a:bodyPr>
          <a:lstStyle/>
          <a:p>
            <a:pPr algn="ct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a:solidFill>
                  <a:schemeClr val="tx1"/>
                </a:solidFill>
              </a:rPr>
              <a:t/>
            </a:r>
            <a:br>
              <a:rPr lang="es-UY" sz="4800" b="1" dirty="0">
                <a:solidFill>
                  <a:schemeClr val="tx1"/>
                </a:solidFill>
              </a:rPr>
            </a:br>
            <a:r>
              <a:rPr lang="es-UY" sz="4800" b="1" dirty="0" smtClean="0">
                <a:solidFill>
                  <a:schemeClr val="tx1"/>
                </a:solidFill>
              </a:rPr>
              <a:t/>
            </a:r>
            <a:br>
              <a:rPr lang="es-UY" sz="4800" b="1" dirty="0" smtClean="0">
                <a:solidFill>
                  <a:schemeClr val="tx1"/>
                </a:solidFill>
              </a:rPr>
            </a:br>
            <a:r>
              <a:rPr lang="es-UY" sz="4800" b="1" dirty="0" err="1" smtClean="0">
                <a:solidFill>
                  <a:schemeClr val="tx1"/>
                </a:solidFill>
              </a:rPr>
              <a:t>Inoponibilidad</a:t>
            </a:r>
            <a:r>
              <a:rPr lang="es-UY" sz="4800" b="1" dirty="0" smtClean="0">
                <a:solidFill>
                  <a:schemeClr val="tx1"/>
                </a:solidFill>
              </a:rPr>
              <a:t> de la personería jurídica</a:t>
            </a:r>
            <a:endParaRPr lang="es-VE" sz="4800" b="1" dirty="0">
              <a:solidFill>
                <a:schemeClr val="tx1"/>
              </a:solidFill>
            </a:endParaRPr>
          </a:p>
        </p:txBody>
      </p:sp>
      <p:sp>
        <p:nvSpPr>
          <p:cNvPr id="3" name="2 Subtítulo"/>
          <p:cNvSpPr>
            <a:spLocks noGrp="1"/>
          </p:cNvSpPr>
          <p:nvPr>
            <p:ph type="subTitle" idx="1"/>
          </p:nvPr>
        </p:nvSpPr>
        <p:spPr>
          <a:xfrm>
            <a:off x="539552" y="2924944"/>
            <a:ext cx="8062912" cy="2834904"/>
          </a:xfrm>
        </p:spPr>
        <p:txBody>
          <a:bodyPr>
            <a:normAutofit/>
          </a:bodyPr>
          <a:lstStyle/>
          <a:p>
            <a:endParaRPr lang="es-UY" dirty="0" smtClean="0"/>
          </a:p>
          <a:p>
            <a:endParaRPr lang="es-UY" dirty="0" smtClean="0"/>
          </a:p>
          <a:p>
            <a:endParaRPr lang="es-UY" dirty="0"/>
          </a:p>
          <a:p>
            <a:pPr algn="ctr"/>
            <a:r>
              <a:rPr lang="es-UY" sz="4800" b="1" cap="all" spc="-100" dirty="0" smtClean="0">
                <a:solidFill>
                  <a:schemeClr val="tx1"/>
                </a:solidFill>
                <a:latin typeface="+mj-lt"/>
                <a:ea typeface="+mj-ea"/>
                <a:cs typeface="+mj-cs"/>
              </a:rPr>
              <a:t>DISREGARD</a:t>
            </a:r>
            <a:endParaRPr lang="es-UY" sz="4800" b="1" cap="all" spc="-100" dirty="0">
              <a:solidFill>
                <a:schemeClr val="tx1"/>
              </a:solidFill>
              <a:latin typeface="+mj-lt"/>
              <a:ea typeface="+mj-ea"/>
              <a:cs typeface="+mj-cs"/>
            </a:endParaRPr>
          </a:p>
          <a:p>
            <a:pPr algn="ctr"/>
            <a:endParaRPr lang="es-UY" sz="3400" dirty="0" smtClean="0"/>
          </a:p>
        </p:txBody>
      </p:sp>
    </p:spTree>
    <p:extLst>
      <p:ext uri="{BB962C8B-B14F-4D97-AF65-F5344CB8AC3E}">
        <p14:creationId xmlns:p14="http://schemas.microsoft.com/office/powerpoint/2010/main" val="37201962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395536" y="908720"/>
            <a:ext cx="8229600" cy="5186048"/>
          </a:xfrm>
        </p:spPr>
        <p:txBody>
          <a:bodyPr>
            <a:normAutofit/>
          </a:bodyPr>
          <a:lstStyle/>
          <a:p>
            <a:pPr algn="just">
              <a:buFont typeface="Wingdings" panose="05000000000000000000" pitchFamily="2" charset="2"/>
              <a:buChar char="Ø"/>
            </a:pPr>
            <a:r>
              <a:rPr lang="es-UY" sz="2200" dirty="0" smtClean="0"/>
              <a:t>Artículos 189 a 191 LSC.</a:t>
            </a:r>
          </a:p>
          <a:p>
            <a:pPr algn="just">
              <a:buFont typeface="Wingdings" panose="05000000000000000000" pitchFamily="2" charset="2"/>
              <a:buChar char="Ø"/>
            </a:pPr>
            <a:endParaRPr lang="es-UY" sz="2200" dirty="0" smtClean="0"/>
          </a:p>
          <a:p>
            <a:pPr algn="just">
              <a:buFont typeface="Wingdings" panose="05000000000000000000" pitchFamily="2" charset="2"/>
              <a:buChar char="Ø"/>
            </a:pPr>
            <a:r>
              <a:rPr lang="es-UY" sz="2200" dirty="0" smtClean="0"/>
              <a:t>La consagración legal de la personalidad jurídica, la creación de un nuevo sujeto de derecho distinto a los sujetos que lo componen, tiene su contrapeso en la consagración de este instituto.</a:t>
            </a:r>
          </a:p>
          <a:p>
            <a:pPr algn="just">
              <a:buFont typeface="Wingdings" panose="05000000000000000000" pitchFamily="2" charset="2"/>
              <a:buChar char="Ø"/>
            </a:pPr>
            <a:endParaRPr lang="es-UY" sz="2200" dirty="0"/>
          </a:p>
          <a:p>
            <a:pPr algn="just">
              <a:buFont typeface="Wingdings" panose="05000000000000000000" pitchFamily="2" charset="2"/>
              <a:buChar char="Ø"/>
            </a:pPr>
            <a:r>
              <a:rPr lang="es-UY" sz="2200" dirty="0" smtClean="0"/>
              <a:t>La nueva persona jurídica se encuentra separada del socio, al punto que en algunos tipos sociales como la SAS o SA, la separación entre sus respectivos patrimonios es absoluta.</a:t>
            </a:r>
          </a:p>
          <a:p>
            <a:pPr algn="just">
              <a:buFont typeface="Wingdings" panose="05000000000000000000" pitchFamily="2" charset="2"/>
              <a:buChar char="Ø"/>
            </a:pPr>
            <a:endParaRPr lang="es-UY" sz="2200" dirty="0"/>
          </a:p>
          <a:p>
            <a:pPr algn="just">
              <a:buFont typeface="Wingdings" panose="05000000000000000000" pitchFamily="2" charset="2"/>
              <a:buChar char="Ø"/>
            </a:pPr>
            <a:r>
              <a:rPr lang="es-UY" sz="2200" dirty="0" smtClean="0"/>
              <a:t>Ahora bien, esta separación es admitida por el derecho dentro de un ámbito de licitud. </a:t>
            </a:r>
            <a:endParaRPr lang="es-UY" sz="2200" dirty="0"/>
          </a:p>
          <a:p>
            <a:pPr algn="just">
              <a:buFont typeface="Wingdings" panose="05000000000000000000" pitchFamily="2" charset="2"/>
              <a:buChar char="Ø"/>
            </a:pPr>
            <a:endParaRPr lang="es-UY" sz="2400" dirty="0" smtClean="0"/>
          </a:p>
          <a:p>
            <a:pPr marL="64008" indent="0">
              <a:buNone/>
            </a:pPr>
            <a:endParaRPr lang="es-VE" dirty="0"/>
          </a:p>
        </p:txBody>
      </p:sp>
    </p:spTree>
    <p:extLst>
      <p:ext uri="{BB962C8B-B14F-4D97-AF65-F5344CB8AC3E}">
        <p14:creationId xmlns:p14="http://schemas.microsoft.com/office/powerpoint/2010/main" val="131503445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idx="1"/>
          </p:nvPr>
        </p:nvSpPr>
        <p:spPr>
          <a:xfrm>
            <a:off x="467544" y="980728"/>
            <a:ext cx="8229600" cy="5186048"/>
          </a:xfrm>
        </p:spPr>
        <p:txBody>
          <a:bodyPr>
            <a:normAutofit/>
          </a:bodyPr>
          <a:lstStyle/>
          <a:p>
            <a:pPr algn="just">
              <a:buFont typeface="Wingdings" panose="05000000000000000000" pitchFamily="2" charset="2"/>
              <a:buChar char="Ø"/>
            </a:pPr>
            <a:r>
              <a:rPr lang="es-UY" dirty="0" smtClean="0"/>
              <a:t>El instituto del </a:t>
            </a:r>
            <a:r>
              <a:rPr lang="es-UY" dirty="0" err="1" smtClean="0"/>
              <a:t>disregard</a:t>
            </a:r>
            <a:r>
              <a:rPr lang="es-UY" dirty="0" smtClean="0"/>
              <a:t> o de la </a:t>
            </a:r>
            <a:r>
              <a:rPr lang="es-UY" dirty="0" err="1" smtClean="0"/>
              <a:t>inoponibilidad</a:t>
            </a:r>
            <a:r>
              <a:rPr lang="es-UY" dirty="0" smtClean="0"/>
              <a:t> de la personería jurídica, nació primero en la jurisprudencia norteamericana y luego fue recogido en las distintas legislaciones, para impedir el uso abusivo de la personalidad jurídica.</a:t>
            </a:r>
          </a:p>
          <a:p>
            <a:pPr algn="just">
              <a:buFont typeface="Wingdings" panose="05000000000000000000" pitchFamily="2" charset="2"/>
              <a:buChar char="Ø"/>
            </a:pPr>
            <a:endParaRPr lang="es-UY" sz="2400" dirty="0" smtClean="0"/>
          </a:p>
          <a:p>
            <a:pPr algn="just">
              <a:buFont typeface="Wingdings" panose="05000000000000000000" pitchFamily="2" charset="2"/>
              <a:buChar char="Ø"/>
            </a:pPr>
            <a:r>
              <a:rPr lang="es-UY" dirty="0" smtClean="0"/>
              <a:t>La finalidad es que ante supuestos de fraude se «corra el velo», levantando esa ficción, para ver quien está detrás de la persona jurídica.</a:t>
            </a:r>
          </a:p>
          <a:p>
            <a:pPr algn="just">
              <a:buFont typeface="Wingdings" panose="05000000000000000000" pitchFamily="2" charset="2"/>
              <a:buChar char="Ø"/>
            </a:pPr>
            <a:endParaRPr lang="es-UY" sz="2400" dirty="0"/>
          </a:p>
          <a:p>
            <a:pPr algn="just">
              <a:buFont typeface="Wingdings" panose="05000000000000000000" pitchFamily="2" charset="2"/>
              <a:buChar char="Ø"/>
            </a:pPr>
            <a:r>
              <a:rPr lang="es-UY" dirty="0" smtClean="0"/>
              <a:t>Ejemplos de los primeros casos en USA: </a:t>
            </a:r>
          </a:p>
          <a:p>
            <a:pPr lvl="2" algn="just">
              <a:buFont typeface="Wingdings" panose="05000000000000000000" pitchFamily="2" charset="2"/>
              <a:buChar char="Ø"/>
            </a:pPr>
            <a:r>
              <a:rPr lang="es-UY" dirty="0" smtClean="0"/>
              <a:t>«US c/ Lehigh Valley </a:t>
            </a:r>
            <a:r>
              <a:rPr lang="es-UY" dirty="0" err="1" smtClean="0"/>
              <a:t>Raidroad</a:t>
            </a:r>
            <a:r>
              <a:rPr lang="es-UY" dirty="0" smtClean="0"/>
              <a:t> Co.» principios de siglo XX.</a:t>
            </a:r>
          </a:p>
          <a:p>
            <a:pPr lvl="2" algn="just">
              <a:buFont typeface="Wingdings" panose="05000000000000000000" pitchFamily="2" charset="2"/>
              <a:buChar char="Ø"/>
            </a:pPr>
            <a:r>
              <a:rPr lang="es-UY" sz="1800" dirty="0" smtClean="0"/>
              <a:t>«</a:t>
            </a:r>
            <a:r>
              <a:rPr lang="es-UY" sz="1800" dirty="0" err="1" smtClean="0"/>
              <a:t>First</a:t>
            </a:r>
            <a:r>
              <a:rPr lang="es-UY" sz="1800" dirty="0" smtClean="0"/>
              <a:t> </a:t>
            </a:r>
            <a:r>
              <a:rPr lang="es-UY" sz="1800" dirty="0" err="1" smtClean="0"/>
              <a:t>National</a:t>
            </a:r>
            <a:r>
              <a:rPr lang="es-UY" sz="1800" dirty="0" smtClean="0"/>
              <a:t> Bank of Chicago c/ FC </a:t>
            </a:r>
            <a:r>
              <a:rPr lang="es-UY" sz="1800" dirty="0" err="1" smtClean="0"/>
              <a:t>Trebein</a:t>
            </a:r>
            <a:r>
              <a:rPr lang="es-UY" sz="1800" dirty="0" smtClean="0"/>
              <a:t> Co.»</a:t>
            </a:r>
            <a:endParaRPr lang="es-UY" sz="1800" dirty="0"/>
          </a:p>
          <a:p>
            <a:pPr algn="just">
              <a:buFont typeface="Wingdings" panose="05000000000000000000" pitchFamily="2" charset="2"/>
              <a:buChar char="Ø"/>
            </a:pPr>
            <a:endParaRPr lang="es-UY" sz="2400" dirty="0"/>
          </a:p>
          <a:p>
            <a:pPr marL="64008" indent="0">
              <a:buNone/>
            </a:pPr>
            <a:endParaRPr lang="es-VE" dirty="0"/>
          </a:p>
        </p:txBody>
      </p:sp>
    </p:spTree>
    <p:extLst>
      <p:ext uri="{BB962C8B-B14F-4D97-AF65-F5344CB8AC3E}">
        <p14:creationId xmlns:p14="http://schemas.microsoft.com/office/powerpoint/2010/main" val="188647275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dad">
  <a:themeElements>
    <a:clrScheme name="Claridad">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Clásico de Office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dad">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1355</TotalTime>
  <Words>1145</Words>
  <Application>Microsoft Office PowerPoint</Application>
  <PresentationFormat>Presentación en pantalla (4:3)</PresentationFormat>
  <Paragraphs>110</Paragraphs>
  <Slides>15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15</vt:i4>
      </vt:variant>
    </vt:vector>
  </HeadingPairs>
  <TitlesOfParts>
    <vt:vector size="19" baseType="lpstr">
      <vt:lpstr>Arial</vt:lpstr>
      <vt:lpstr>Calibri</vt:lpstr>
      <vt:lpstr>Wingdings</vt:lpstr>
      <vt:lpstr>Claridad</vt:lpstr>
      <vt:lpstr>                                             INTERVENCIÓN JUDICIAL DE SOCIEDADES COMERCIALES</vt:lpstr>
      <vt:lpstr>Presentación de PowerPoint</vt:lpstr>
      <vt:lpstr>Presentación de PowerPoint</vt:lpstr>
      <vt:lpstr>Presentación de PowerPoint</vt:lpstr>
      <vt:lpstr>Requisitos para solicitar la intervención:</vt:lpstr>
      <vt:lpstr>Presentación de PowerPoint</vt:lpstr>
      <vt:lpstr>                                             Inoponibilidad de la personería jurídica</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CALIFICACIÓN DEL CONCURSO</dc:title>
  <dc:creator>Virginia</dc:creator>
  <cp:lastModifiedBy>Virginia Machado Martinez</cp:lastModifiedBy>
  <cp:revision>120</cp:revision>
  <dcterms:created xsi:type="dcterms:W3CDTF">2017-06-07T22:24:11Z</dcterms:created>
  <dcterms:modified xsi:type="dcterms:W3CDTF">2025-09-21T02:09:24Z</dcterms:modified>
</cp:coreProperties>
</file>