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4"/>
  </p:notesMasterIdLst>
  <p:sldIdLst>
    <p:sldId id="256" r:id="rId2"/>
    <p:sldId id="260" r:id="rId3"/>
    <p:sldId id="366" r:id="rId4"/>
    <p:sldId id="367" r:id="rId5"/>
    <p:sldId id="368" r:id="rId6"/>
    <p:sldId id="369" r:id="rId7"/>
    <p:sldId id="370" r:id="rId8"/>
    <p:sldId id="371" r:id="rId9"/>
    <p:sldId id="372" r:id="rId10"/>
    <p:sldId id="373" r:id="rId11"/>
    <p:sldId id="386" r:id="rId12"/>
    <p:sldId id="387" r:id="rId13"/>
    <p:sldId id="389" r:id="rId14"/>
    <p:sldId id="390" r:id="rId15"/>
    <p:sldId id="391" r:id="rId16"/>
    <p:sldId id="392" r:id="rId17"/>
    <p:sldId id="393" r:id="rId18"/>
    <p:sldId id="394" r:id="rId19"/>
    <p:sldId id="395" r:id="rId20"/>
    <p:sldId id="374" r:id="rId21"/>
    <p:sldId id="375" r:id="rId22"/>
    <p:sldId id="376" r:id="rId23"/>
    <p:sldId id="377" r:id="rId24"/>
    <p:sldId id="378" r:id="rId25"/>
    <p:sldId id="379" r:id="rId26"/>
    <p:sldId id="380" r:id="rId27"/>
    <p:sldId id="381" r:id="rId28"/>
    <p:sldId id="382" r:id="rId29"/>
    <p:sldId id="383" r:id="rId30"/>
    <p:sldId id="384" r:id="rId31"/>
    <p:sldId id="385" r:id="rId32"/>
    <p:sldId id="300" r:id="rId33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21/9/2025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21/9/2025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21/9/2025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21/9/2025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21/9/2025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21/9/2025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21/9/2025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21/9/2025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21/9/2025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21/9/2025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21/9/2025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21/9/2025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21/9/2025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23634" y="3140968"/>
            <a:ext cx="7990904" cy="504056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DISOLUCIÓN Y LIQUIDACIÓN SOC. COMERCIALES</a:t>
            </a: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endParaRPr lang="es-VE" sz="32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206928" cy="2978920"/>
          </a:xfrm>
        </p:spPr>
        <p:txBody>
          <a:bodyPr>
            <a:normAutofit fontScale="85000" lnSpcReduction="20000"/>
          </a:bodyPr>
          <a:lstStyle/>
          <a:p>
            <a:endParaRPr lang="es-UY" dirty="0"/>
          </a:p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Comercial 1</a:t>
            </a:r>
          </a:p>
          <a:p>
            <a:pPr algn="ctr"/>
            <a:r>
              <a:rPr lang="es-UY" sz="3400" dirty="0"/>
              <a:t>Facultad de Derecho - </a:t>
            </a:r>
            <a:r>
              <a:rPr lang="es-UY" sz="3400" dirty="0" err="1"/>
              <a:t>UdelaR</a:t>
            </a:r>
            <a:endParaRPr lang="es-UY" sz="3400" dirty="0"/>
          </a:p>
          <a:p>
            <a:pPr algn="ctr"/>
            <a:endParaRPr lang="es-UY" sz="3400" dirty="0"/>
          </a:p>
          <a:p>
            <a:pPr algn="ctr"/>
            <a:r>
              <a:rPr lang="es-UY" sz="3400" dirty="0"/>
              <a:t>Virginia </a:t>
            </a:r>
            <a:r>
              <a:rPr lang="es-UY" sz="3400" dirty="0" smtClean="0"/>
              <a:t>Machado Martinez</a:t>
            </a:r>
            <a:endParaRPr lang="es-UY" sz="3400" dirty="0"/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PÉRDIDAS QUE REDUZCAN EL PATRIMONIO SOCIAL A MENOS DEL 25% DEL CAPITAL INTEGRADO NUM. 6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Las sociedades se disolverán: </a:t>
            </a:r>
            <a:r>
              <a:rPr lang="es-UY" sz="2600" i="1" dirty="0"/>
              <a:t>por pérdidas que reduzcan el patrimonio social a una cifra inferior a la cuarta parte del capital social </a:t>
            </a:r>
            <a:r>
              <a:rPr lang="es-UY" sz="2600" i="1" dirty="0" smtClean="0"/>
              <a:t>integrado.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Configuración de la causal: el patrimonio neto debe ser inferior a la cuarta parte (1/4) del KI.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Ello puede surgir del balance general  o del especial.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930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PÉRDIDAS QUE REDUZCAN EL PATRIMONIO SOCIAL A MENOS DEL 25% DEL CAPITAL INTEGRADO NUM. 6 ART. 159</a:t>
            </a:r>
            <a:endParaRPr lang="es-ES" sz="2800" b="1" dirty="0" smtClean="0"/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/>
          </a:p>
          <a:p>
            <a:pPr marL="274320" lvl="1" indent="0" algn="ctr">
              <a:buClr>
                <a:srgbClr val="93A299"/>
              </a:buClr>
              <a:buNone/>
            </a:pPr>
            <a:r>
              <a:rPr lang="es-UY" sz="2600" dirty="0" smtClean="0">
                <a:solidFill>
                  <a:srgbClr val="292934"/>
                </a:solidFill>
              </a:rPr>
              <a:t>KI</a:t>
            </a:r>
            <a:r>
              <a:rPr lang="es-UY" sz="2600" dirty="0">
                <a:solidFill>
                  <a:srgbClr val="292934"/>
                </a:solidFill>
              </a:rPr>
              <a:t>						2.000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es-UY" sz="2600" dirty="0">
                <a:solidFill>
                  <a:srgbClr val="292934"/>
                </a:solidFill>
              </a:rPr>
              <a:t>  </a:t>
            </a:r>
            <a:r>
              <a:rPr lang="es-UY" sz="2600" dirty="0" smtClean="0">
                <a:solidFill>
                  <a:srgbClr val="292934"/>
                </a:solidFill>
              </a:rPr>
              <a:t>  </a:t>
            </a:r>
            <a:r>
              <a:rPr lang="es-UY" sz="2600" u="sng" dirty="0" smtClean="0">
                <a:solidFill>
                  <a:srgbClr val="292934"/>
                </a:solidFill>
              </a:rPr>
              <a:t>Resultados acumulados	</a:t>
            </a:r>
            <a:r>
              <a:rPr lang="es-UY" sz="2600" u="sng" dirty="0">
                <a:solidFill>
                  <a:srgbClr val="292934"/>
                </a:solidFill>
              </a:rPr>
              <a:t>	(</a:t>
            </a:r>
            <a:r>
              <a:rPr lang="es-UY" sz="2600" u="sng" dirty="0" smtClean="0">
                <a:solidFill>
                  <a:srgbClr val="292934"/>
                </a:solidFill>
              </a:rPr>
              <a:t>1.600) 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es-UY" sz="2600" dirty="0">
                <a:solidFill>
                  <a:srgbClr val="292934"/>
                </a:solidFill>
              </a:rPr>
              <a:t> </a:t>
            </a:r>
            <a:r>
              <a:rPr lang="es-UY" sz="2600" dirty="0" smtClean="0">
                <a:solidFill>
                  <a:srgbClr val="292934"/>
                </a:solidFill>
              </a:rPr>
              <a:t>  Patrimonio </a:t>
            </a:r>
            <a:r>
              <a:rPr lang="es-UY" sz="2600" dirty="0">
                <a:solidFill>
                  <a:srgbClr val="292934"/>
                </a:solidFill>
              </a:rPr>
              <a:t>neto		</a:t>
            </a:r>
            <a:r>
              <a:rPr lang="es-UY" sz="2600" dirty="0" smtClean="0">
                <a:solidFill>
                  <a:srgbClr val="292934"/>
                </a:solidFill>
              </a:rPr>
              <a:t>	</a:t>
            </a:r>
            <a:r>
              <a:rPr lang="es-UY" sz="2600" dirty="0">
                <a:solidFill>
                  <a:srgbClr val="292934"/>
                </a:solidFill>
              </a:rPr>
              <a:t>	    400</a:t>
            </a:r>
          </a:p>
          <a:p>
            <a:pPr lvl="0" algn="just">
              <a:buClr>
                <a:srgbClr val="93A299"/>
              </a:buClr>
            </a:pPr>
            <a:endParaRPr lang="es-UY" sz="2600" dirty="0">
              <a:solidFill>
                <a:srgbClr val="292934"/>
              </a:solidFill>
            </a:endParaRPr>
          </a:p>
          <a:p>
            <a:pPr lvl="0" algn="just">
              <a:buClr>
                <a:srgbClr val="93A299"/>
              </a:buClr>
            </a:pPr>
            <a:endParaRPr lang="es-UY" sz="2800" dirty="0">
              <a:solidFill>
                <a:srgbClr val="292934"/>
              </a:solidFill>
            </a:endParaRPr>
          </a:p>
          <a:p>
            <a:pPr lvl="0"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es-UY" sz="2800" dirty="0">
                <a:solidFill>
                  <a:srgbClr val="292934"/>
                </a:solidFill>
              </a:rPr>
              <a:t>Patrimonio neto (400) menor a ¼ del KI (500)</a:t>
            </a:r>
          </a:p>
          <a:p>
            <a:pPr marL="0" indent="0" algn="just">
              <a:buNone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048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PÉRDIDAS QUE REDUZCAN EL PATRIMONIO SOCIAL A MENOS DEL 25% DEL CAPITAL INTEGRADO NUM. 6 ART. 159</a:t>
            </a:r>
            <a:endParaRPr lang="es-ES" sz="2800" b="1" dirty="0" smtClean="0"/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/>
          </a:p>
          <a:p>
            <a:pPr lvl="0"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es-UY" dirty="0" smtClean="0">
                <a:solidFill>
                  <a:srgbClr val="292934"/>
                </a:solidFill>
              </a:rPr>
              <a:t>Mecanismos previstos para salir de la causal: el </a:t>
            </a:r>
            <a:r>
              <a:rPr lang="es-UY" dirty="0">
                <a:solidFill>
                  <a:srgbClr val="292934"/>
                </a:solidFill>
              </a:rPr>
              <a:t>art. 160 LSC prevé dos mecanismos para eliminar la causal:</a:t>
            </a:r>
          </a:p>
          <a:p>
            <a:pPr lvl="1"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es-UY" sz="2200" dirty="0">
                <a:solidFill>
                  <a:srgbClr val="292934"/>
                </a:solidFill>
              </a:rPr>
              <a:t>El reintegro total o parcial del K; o</a:t>
            </a:r>
          </a:p>
          <a:p>
            <a:pPr lvl="1"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es-UY" sz="2200" dirty="0">
                <a:solidFill>
                  <a:srgbClr val="292934"/>
                </a:solidFill>
              </a:rPr>
              <a:t>La reducción del KI.</a:t>
            </a:r>
          </a:p>
          <a:p>
            <a:pPr lvl="1"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endParaRPr lang="es-UY" dirty="0">
              <a:solidFill>
                <a:srgbClr val="292934"/>
              </a:solidFill>
            </a:endParaRPr>
          </a:p>
          <a:p>
            <a:pPr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es-UY" dirty="0">
                <a:solidFill>
                  <a:srgbClr val="292934"/>
                </a:solidFill>
              </a:rPr>
              <a:t>Los socios deben aprobar cualquiera de los mecanismos.</a:t>
            </a:r>
          </a:p>
          <a:p>
            <a:pPr marL="0" indent="0" algn="just">
              <a:buNone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842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PÉRDIDAS QUE REDUZCAN EL PATRIMONIO SOCIAL A MENOS DEL 25% DEL CAPITAL INTEGRADO NUM. 6 ART. 159</a:t>
            </a:r>
          </a:p>
          <a:p>
            <a:pPr marL="0" lvl="0" indent="0" algn="ctr">
              <a:buNone/>
            </a:pPr>
            <a:r>
              <a:rPr lang="es-ES" sz="2800" b="1" dirty="0" smtClean="0"/>
              <a:t>REINTEGRO</a:t>
            </a:r>
            <a:endParaRPr lang="es-ES" sz="2800" b="1" dirty="0" smtClean="0"/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/>
          </a:p>
          <a:p>
            <a:pPr lvl="0"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es-UY" dirty="0">
                <a:solidFill>
                  <a:srgbClr val="292934"/>
                </a:solidFill>
              </a:rPr>
              <a:t>Reintegro total o parcial del </a:t>
            </a:r>
            <a:r>
              <a:rPr lang="es-UY" dirty="0" smtClean="0">
                <a:solidFill>
                  <a:srgbClr val="292934"/>
                </a:solidFill>
              </a:rPr>
              <a:t>K: La </a:t>
            </a:r>
            <a:r>
              <a:rPr lang="es-UY" dirty="0">
                <a:solidFill>
                  <a:srgbClr val="292934"/>
                </a:solidFill>
              </a:rPr>
              <a:t>LSC no define el reintegro, lo hace la </a:t>
            </a:r>
            <a:r>
              <a:rPr lang="es-UY" dirty="0" smtClean="0">
                <a:solidFill>
                  <a:srgbClr val="292934"/>
                </a:solidFill>
              </a:rPr>
              <a:t>doctrina. Dos </a:t>
            </a:r>
            <a:r>
              <a:rPr lang="es-UY" dirty="0">
                <a:solidFill>
                  <a:srgbClr val="292934"/>
                </a:solidFill>
              </a:rPr>
              <a:t>posiciones sobre la naturaleza jurídica:</a:t>
            </a:r>
          </a:p>
          <a:p>
            <a:pPr lvl="2"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es-UY" sz="2200" dirty="0">
                <a:solidFill>
                  <a:srgbClr val="292934"/>
                </a:solidFill>
              </a:rPr>
              <a:t>Operación simple (Rodríguez, López, Zaldívar, </a:t>
            </a:r>
            <a:r>
              <a:rPr lang="es-UY" sz="2200" dirty="0" err="1">
                <a:solidFill>
                  <a:srgbClr val="292934"/>
                </a:solidFill>
              </a:rPr>
              <a:t>Manóvil</a:t>
            </a:r>
            <a:r>
              <a:rPr lang="es-UY" sz="2200" dirty="0">
                <a:solidFill>
                  <a:srgbClr val="292934"/>
                </a:solidFill>
              </a:rPr>
              <a:t>, </a:t>
            </a:r>
            <a:r>
              <a:rPr lang="es-UY" sz="2200" dirty="0" err="1">
                <a:solidFill>
                  <a:srgbClr val="292934"/>
                </a:solidFill>
              </a:rPr>
              <a:t>Ragazzi</a:t>
            </a:r>
            <a:r>
              <a:rPr lang="es-UY" sz="2200" dirty="0">
                <a:solidFill>
                  <a:srgbClr val="292934"/>
                </a:solidFill>
              </a:rPr>
              <a:t>, </a:t>
            </a:r>
            <a:r>
              <a:rPr lang="es-UY" sz="2200" dirty="0" err="1">
                <a:solidFill>
                  <a:srgbClr val="292934"/>
                </a:solidFill>
              </a:rPr>
              <a:t>Gagliardo</a:t>
            </a:r>
            <a:r>
              <a:rPr lang="es-UY" sz="2200" dirty="0">
                <a:solidFill>
                  <a:srgbClr val="292934"/>
                </a:solidFill>
              </a:rPr>
              <a:t>, </a:t>
            </a:r>
            <a:r>
              <a:rPr lang="es-UY" sz="2200" dirty="0" err="1">
                <a:solidFill>
                  <a:srgbClr val="292934"/>
                </a:solidFill>
              </a:rPr>
              <a:t>Vítolo</a:t>
            </a:r>
            <a:r>
              <a:rPr lang="es-UY" sz="2200" dirty="0">
                <a:solidFill>
                  <a:srgbClr val="292934"/>
                </a:solidFill>
              </a:rPr>
              <a:t> y Rovira): acto independiente, los socios vuelven a aportar un importe menor o igual a lo antes aportado, a prorrata de su participación, sin recibir a cambio nuevas acciones. Es un restablecimiento de la integridad del patrimonio. Es un aumento patrimonial real que permite eliminar pérdidas acumuladas, no se modifica el K</a:t>
            </a:r>
            <a:r>
              <a:rPr lang="es-UY" sz="2200" dirty="0" smtClean="0">
                <a:solidFill>
                  <a:srgbClr val="292934"/>
                </a:solidFill>
              </a:rPr>
              <a:t>.</a:t>
            </a:r>
            <a:endParaRPr lang="es-UY" sz="2200" dirty="0">
              <a:solidFill>
                <a:srgbClr val="292934"/>
              </a:solidFill>
            </a:endParaRPr>
          </a:p>
          <a:p>
            <a:pPr lvl="2"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es-UY" sz="2200" dirty="0">
                <a:solidFill>
                  <a:srgbClr val="292934"/>
                </a:solidFill>
              </a:rPr>
              <a:t>Operación compleja o acordeón (Olivera, </a:t>
            </a:r>
            <a:r>
              <a:rPr lang="es-UY" sz="2200" dirty="0" err="1">
                <a:solidFill>
                  <a:srgbClr val="292934"/>
                </a:solidFill>
              </a:rPr>
              <a:t>Lapique</a:t>
            </a:r>
            <a:r>
              <a:rPr lang="es-UY" sz="2200" dirty="0">
                <a:solidFill>
                  <a:srgbClr val="292934"/>
                </a:solidFill>
              </a:rPr>
              <a:t>, Pérez Ramos, AIN): consiste en la combinación de actos, que se realizan simultáneamente. Se trata de una reducción de KI por absorción de pérdidas y, a la misma vez, un aumento de KI por nuevos aportes, las veces que sean necesarias para restablecer el K </a:t>
            </a:r>
            <a:r>
              <a:rPr lang="es-UY" sz="2200" dirty="0" smtClean="0">
                <a:solidFill>
                  <a:srgbClr val="292934"/>
                </a:solidFill>
              </a:rPr>
              <a:t>perdido.</a:t>
            </a:r>
            <a:endParaRPr lang="es-UY" sz="2200" dirty="0">
              <a:solidFill>
                <a:srgbClr val="292934"/>
              </a:solidFill>
            </a:endParaRPr>
          </a:p>
          <a:p>
            <a:pPr marL="0" indent="0" algn="just">
              <a:buNone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726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PÉRDIDAS QUE REDUZCAN EL PATRIMONIO SOCIAL A MENOS DEL 25% DEL CAPITAL INTEGRADO NUM. 6 ART. 159</a:t>
            </a:r>
          </a:p>
          <a:p>
            <a:pPr marL="0" lvl="0" indent="0" algn="ctr">
              <a:buNone/>
            </a:pPr>
            <a:r>
              <a:rPr lang="es-ES" sz="2800" b="1" dirty="0" smtClean="0"/>
              <a:t>REINTEGRO</a:t>
            </a:r>
            <a:endParaRPr lang="es-ES" sz="2800" b="1" dirty="0" smtClean="0"/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 smtClean="0"/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/>
          </a:p>
          <a:p>
            <a:pPr marL="274320" lvl="1" indent="0" algn="ctr">
              <a:buClr>
                <a:srgbClr val="93A299"/>
              </a:buClr>
              <a:buNone/>
            </a:pPr>
            <a:r>
              <a:rPr lang="es-UY" sz="2600" dirty="0" smtClean="0">
                <a:solidFill>
                  <a:srgbClr val="292934"/>
                </a:solidFill>
              </a:rPr>
              <a:t>  KI</a:t>
            </a:r>
            <a:r>
              <a:rPr lang="es-UY" sz="2600" dirty="0">
                <a:solidFill>
                  <a:srgbClr val="292934"/>
                </a:solidFill>
              </a:rPr>
              <a:t>						</a:t>
            </a:r>
            <a:r>
              <a:rPr lang="es-UY" sz="2600" dirty="0" smtClean="0">
                <a:solidFill>
                  <a:srgbClr val="292934"/>
                </a:solidFill>
              </a:rPr>
              <a:t>400</a:t>
            </a:r>
            <a:endParaRPr lang="es-UY" sz="26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es-UY" sz="2600" dirty="0">
                <a:solidFill>
                  <a:srgbClr val="292934"/>
                </a:solidFill>
              </a:rPr>
              <a:t> </a:t>
            </a:r>
            <a:r>
              <a:rPr lang="es-UY" sz="2600" dirty="0" smtClean="0">
                <a:solidFill>
                  <a:srgbClr val="292934"/>
                </a:solidFill>
              </a:rPr>
              <a:t>   </a:t>
            </a:r>
            <a:r>
              <a:rPr lang="es-UY" sz="2600" u="sng" dirty="0" smtClean="0">
                <a:solidFill>
                  <a:srgbClr val="292934"/>
                </a:solidFill>
              </a:rPr>
              <a:t>Resultados acumulados	</a:t>
            </a:r>
            <a:r>
              <a:rPr lang="es-UY" sz="2600" u="sng" dirty="0">
                <a:solidFill>
                  <a:srgbClr val="292934"/>
                </a:solidFill>
              </a:rPr>
              <a:t>	</a:t>
            </a:r>
            <a:r>
              <a:rPr lang="es-UY" sz="2600" u="sng" dirty="0" smtClean="0">
                <a:solidFill>
                  <a:srgbClr val="292934"/>
                </a:solidFill>
              </a:rPr>
              <a:t>  0 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es-UY" sz="2600" dirty="0" smtClean="0">
                <a:solidFill>
                  <a:srgbClr val="292934"/>
                </a:solidFill>
              </a:rPr>
              <a:t>    Patrimonio </a:t>
            </a:r>
            <a:r>
              <a:rPr lang="es-UY" sz="2600" dirty="0">
                <a:solidFill>
                  <a:srgbClr val="292934"/>
                </a:solidFill>
              </a:rPr>
              <a:t>neto		</a:t>
            </a:r>
            <a:r>
              <a:rPr lang="es-UY" sz="2600" dirty="0" smtClean="0">
                <a:solidFill>
                  <a:srgbClr val="292934"/>
                </a:solidFill>
              </a:rPr>
              <a:t>	        </a:t>
            </a:r>
            <a:r>
              <a:rPr lang="es-UY" sz="2600" dirty="0">
                <a:solidFill>
                  <a:srgbClr val="292934"/>
                </a:solidFill>
              </a:rPr>
              <a:t>400</a:t>
            </a:r>
          </a:p>
          <a:p>
            <a:pPr marL="0" indent="0" algn="just">
              <a:buNone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060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PÉRDIDAS QUE REDUZCAN EL PATRIMONIO SOCIAL A MENOS DEL 25% DEL CAPITAL INTEGRADO NUM. 6 ART. 159</a:t>
            </a:r>
          </a:p>
          <a:p>
            <a:pPr marL="0" lvl="0" indent="0" algn="ctr">
              <a:buNone/>
            </a:pPr>
            <a:r>
              <a:rPr lang="es-ES" sz="2800" b="1" dirty="0" smtClean="0"/>
              <a:t>REINTEGRO</a:t>
            </a:r>
            <a:endParaRPr lang="es-ES" sz="2800" b="1" dirty="0" smtClean="0"/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 smtClean="0"/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/>
          </a:p>
          <a:p>
            <a:pPr marL="274320" lvl="1" indent="0" algn="ctr">
              <a:buClr>
                <a:srgbClr val="93A299"/>
              </a:buClr>
              <a:buNone/>
            </a:pPr>
            <a:r>
              <a:rPr lang="es-UY" sz="2600" u="sng" dirty="0" smtClean="0">
                <a:solidFill>
                  <a:srgbClr val="292934"/>
                </a:solidFill>
              </a:rPr>
              <a:t>  KI</a:t>
            </a:r>
            <a:r>
              <a:rPr lang="es-UY" sz="2600" u="sng" dirty="0">
                <a:solidFill>
                  <a:srgbClr val="292934"/>
                </a:solidFill>
              </a:rPr>
              <a:t>						</a:t>
            </a:r>
            <a:r>
              <a:rPr lang="es-UY" sz="2600" u="sng" dirty="0" smtClean="0">
                <a:solidFill>
                  <a:srgbClr val="292934"/>
                </a:solidFill>
              </a:rPr>
              <a:t>2.000</a:t>
            </a:r>
            <a:endParaRPr lang="es-UY" sz="2600" u="sng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es-UY" sz="2600" dirty="0" smtClean="0">
                <a:solidFill>
                  <a:srgbClr val="292934"/>
                </a:solidFill>
              </a:rPr>
              <a:t>    Patrimonio </a:t>
            </a:r>
            <a:r>
              <a:rPr lang="es-UY" sz="2600" dirty="0">
                <a:solidFill>
                  <a:srgbClr val="292934"/>
                </a:solidFill>
              </a:rPr>
              <a:t>neto		</a:t>
            </a:r>
            <a:r>
              <a:rPr lang="es-UY" sz="2600" dirty="0" smtClean="0">
                <a:solidFill>
                  <a:srgbClr val="292934"/>
                </a:solidFill>
              </a:rPr>
              <a:t>	          2.000</a:t>
            </a:r>
            <a:endParaRPr lang="es-UY" sz="2600" dirty="0">
              <a:solidFill>
                <a:srgbClr val="292934"/>
              </a:solidFill>
            </a:endParaRPr>
          </a:p>
          <a:p>
            <a:pPr marL="0" indent="0" algn="just">
              <a:buNone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Instructivo </a:t>
            </a:r>
            <a:r>
              <a:rPr lang="es-UY" sz="2600" dirty="0"/>
              <a:t>13 de la AIN se afilia a esta posición.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41664921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85000"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PÉRDIDAS QUE REDUZCAN EL PATRIMONIO SOCIAL A MENOS DEL 25% DEL CAPITAL INTEGRADO NUM. 6 ART. 159 REINTEGRO</a:t>
            </a:r>
            <a:endParaRPr lang="es-ES" sz="2800" b="1" dirty="0" smtClean="0"/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Requisitos y pasos del reintegro: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1</a:t>
            </a:r>
            <a:r>
              <a:rPr lang="es-UY" sz="2200" dirty="0"/>
              <a:t>°)	Resolución de asamblea extraordinaria tomada por mayoría absoluta del KI (art. 362 LSC).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2</a:t>
            </a:r>
            <a:r>
              <a:rPr lang="es-UY" sz="2200" dirty="0"/>
              <a:t>°)	EECC de la fecha de la asamblea extraordinaria.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3</a:t>
            </a:r>
            <a:r>
              <a:rPr lang="es-UY" sz="2200" dirty="0"/>
              <a:t>°)	Considerando la posición de la AIN, publicaciones (salvo asamblea unánime) del art. 327 LSC (3 días) para ejercer derechos de preferencia (30 días) y de acrecer (30 días subsiguientes), art. 328</a:t>
            </a:r>
            <a:r>
              <a:rPr lang="es-UY" sz="22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4°)	Requisito eventual: si se ejerciera derecho de receso (dentro de los 30 días desde la resolución, art. 153 y 363), celebración de una segunda asamblea (dentro de los 60 días) para ratificar o rectificar la resolución</a:t>
            </a:r>
            <a:r>
              <a:rPr lang="es-UY" sz="2200" dirty="0" smtClean="0"/>
              <a:t>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5°)	Ejecución de la resolución, realización de los nuevos aportes (posible emisión de nuevo títulos).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6</a:t>
            </a:r>
            <a:r>
              <a:rPr lang="es-UY" sz="2200" dirty="0"/>
              <a:t>°)	Comunicación al órgano estatal de control, AIN (60 días).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7</a:t>
            </a:r>
            <a:r>
              <a:rPr lang="es-UY" sz="2200" dirty="0"/>
              <a:t>°)	Si se varía el % de participación comunicación al BCU (45 días).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2739466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PÉRDIDAS QUE REDUZCAN EL PATRIMONIO SOCIAL A MENOS DEL 25% DEL CAPITAL INTEGRADO NUM. 6 ART. 159 </a:t>
            </a:r>
          </a:p>
          <a:p>
            <a:pPr marL="0" lvl="0" indent="0" algn="ctr">
              <a:buNone/>
            </a:pPr>
            <a:r>
              <a:rPr lang="es-ES" sz="2800" b="1" dirty="0" smtClean="0"/>
              <a:t>REDUCCIÓN NOMINAL KI</a:t>
            </a:r>
            <a:endParaRPr lang="es-ES" sz="2800" b="1" dirty="0" smtClean="0"/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Es un mecanismo puramente contable que permite eliminar los resultados negativos.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Implica una recomposición patrimonial, mediante reducción contable del KI.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No altera patrimonio neto ni se paga al accionista.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Se absorben las pérdidas en forma proporcional con el K y demás rubros patrimoniales.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Si el patrimonio es negativo no se puede recurrir a este mecanismo, sino al reintegro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213271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PÉRDIDAS QUE REDUZCAN EL PATRIMONIO SOCIAL A MENOS DEL 25% DEL CAPITAL INTEGRADO NUM. 6 ART. 159</a:t>
            </a:r>
          </a:p>
          <a:p>
            <a:pPr marL="0" indent="0" algn="ctr">
              <a:buNone/>
            </a:pPr>
            <a:r>
              <a:rPr lang="es-ES" sz="2800" b="1" dirty="0"/>
              <a:t>REDUCCIÓN NOMINAL KI</a:t>
            </a:r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/>
          </a:p>
          <a:p>
            <a:pPr marL="274320" lvl="1" indent="0" algn="ctr">
              <a:buClr>
                <a:srgbClr val="93A299"/>
              </a:buClr>
              <a:buNone/>
            </a:pPr>
            <a:r>
              <a:rPr lang="es-UY" sz="2600" dirty="0" smtClean="0">
                <a:solidFill>
                  <a:srgbClr val="292934"/>
                </a:solidFill>
              </a:rPr>
              <a:t>KI</a:t>
            </a:r>
            <a:r>
              <a:rPr lang="es-UY" sz="2600" dirty="0">
                <a:solidFill>
                  <a:srgbClr val="292934"/>
                </a:solidFill>
              </a:rPr>
              <a:t>						2.000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es-UY" sz="2600" dirty="0">
                <a:solidFill>
                  <a:srgbClr val="292934"/>
                </a:solidFill>
              </a:rPr>
              <a:t>  </a:t>
            </a:r>
            <a:r>
              <a:rPr lang="es-UY" sz="2600" dirty="0" smtClean="0">
                <a:solidFill>
                  <a:srgbClr val="292934"/>
                </a:solidFill>
              </a:rPr>
              <a:t>  </a:t>
            </a:r>
            <a:r>
              <a:rPr lang="es-UY" sz="2600" u="sng" dirty="0" smtClean="0">
                <a:solidFill>
                  <a:srgbClr val="292934"/>
                </a:solidFill>
              </a:rPr>
              <a:t>Resultados acumulados	</a:t>
            </a:r>
            <a:r>
              <a:rPr lang="es-UY" sz="2600" u="sng" dirty="0">
                <a:solidFill>
                  <a:srgbClr val="292934"/>
                </a:solidFill>
              </a:rPr>
              <a:t>	(</a:t>
            </a:r>
            <a:r>
              <a:rPr lang="es-UY" sz="2600" u="sng" dirty="0" smtClean="0">
                <a:solidFill>
                  <a:srgbClr val="292934"/>
                </a:solidFill>
              </a:rPr>
              <a:t>1.600) 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es-UY" sz="2600" dirty="0">
                <a:solidFill>
                  <a:srgbClr val="292934"/>
                </a:solidFill>
              </a:rPr>
              <a:t> </a:t>
            </a:r>
            <a:r>
              <a:rPr lang="es-UY" sz="2600" dirty="0" smtClean="0">
                <a:solidFill>
                  <a:srgbClr val="292934"/>
                </a:solidFill>
              </a:rPr>
              <a:t>  Patrimonio </a:t>
            </a:r>
            <a:r>
              <a:rPr lang="es-UY" sz="2600" dirty="0">
                <a:solidFill>
                  <a:srgbClr val="292934"/>
                </a:solidFill>
              </a:rPr>
              <a:t>neto		</a:t>
            </a:r>
            <a:r>
              <a:rPr lang="es-UY" sz="2600" dirty="0" smtClean="0">
                <a:solidFill>
                  <a:srgbClr val="292934"/>
                </a:solidFill>
              </a:rPr>
              <a:t>	</a:t>
            </a:r>
            <a:r>
              <a:rPr lang="es-UY" sz="2600" dirty="0">
                <a:solidFill>
                  <a:srgbClr val="292934"/>
                </a:solidFill>
              </a:rPr>
              <a:t>	    400</a:t>
            </a:r>
          </a:p>
          <a:p>
            <a:pPr lvl="0" algn="just">
              <a:buClr>
                <a:srgbClr val="93A299"/>
              </a:buClr>
            </a:pPr>
            <a:endParaRPr lang="es-UY" sz="2600" dirty="0">
              <a:solidFill>
                <a:srgbClr val="292934"/>
              </a:solidFill>
            </a:endParaRPr>
          </a:p>
          <a:p>
            <a:pPr lvl="0" algn="just">
              <a:buClr>
                <a:srgbClr val="93A299"/>
              </a:buClr>
            </a:pPr>
            <a:endParaRPr lang="es-UY" sz="2800" dirty="0">
              <a:solidFill>
                <a:srgbClr val="292934"/>
              </a:solidFill>
            </a:endParaRPr>
          </a:p>
          <a:p>
            <a:pPr marL="0" indent="0" algn="just">
              <a:buNone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779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PÉRDIDAS QUE REDUZCAN EL PATRIMONIO SOCIAL A MENOS DEL 25% DEL CAPITAL INTEGRADO NUM. 6 ART. 159</a:t>
            </a:r>
          </a:p>
          <a:p>
            <a:pPr marL="0" indent="0" algn="ctr">
              <a:buNone/>
            </a:pPr>
            <a:r>
              <a:rPr lang="es-ES" sz="2800" b="1" dirty="0"/>
              <a:t>REDUCCIÓN NOMINAL KI</a:t>
            </a:r>
          </a:p>
          <a:p>
            <a:pPr marL="274320" lvl="1" indent="0" algn="ctr">
              <a:buClr>
                <a:srgbClr val="93A299"/>
              </a:buClr>
              <a:buNone/>
            </a:pPr>
            <a:endParaRPr lang="es-ES" sz="2200" dirty="0"/>
          </a:p>
          <a:p>
            <a:pPr marL="274320" lvl="1" indent="0" algn="ctr">
              <a:buClr>
                <a:srgbClr val="93A299"/>
              </a:buClr>
              <a:buNone/>
            </a:pPr>
            <a:r>
              <a:rPr lang="es-UY" sz="2600" u="sng" dirty="0" smtClean="0">
                <a:solidFill>
                  <a:srgbClr val="292934"/>
                </a:solidFill>
              </a:rPr>
              <a:t>       KI</a:t>
            </a:r>
            <a:r>
              <a:rPr lang="es-UY" sz="2600" u="sng" dirty="0">
                <a:solidFill>
                  <a:srgbClr val="292934"/>
                </a:solidFill>
              </a:rPr>
              <a:t>					</a:t>
            </a:r>
            <a:r>
              <a:rPr lang="es-UY" sz="2600" u="sng" dirty="0" smtClean="0">
                <a:solidFill>
                  <a:srgbClr val="292934"/>
                </a:solidFill>
              </a:rPr>
              <a:t>400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es-UY" sz="2600" dirty="0" smtClean="0">
                <a:solidFill>
                  <a:srgbClr val="292934"/>
                </a:solidFill>
              </a:rPr>
              <a:t>          Patrimonio neto		           400</a:t>
            </a:r>
          </a:p>
          <a:p>
            <a:pPr lvl="0"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endParaRPr lang="es-UY" sz="2600" dirty="0" smtClean="0">
              <a:solidFill>
                <a:srgbClr val="292934"/>
              </a:solidFill>
            </a:endParaRPr>
          </a:p>
          <a:p>
            <a:pPr lvl="0" algn="just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es-UY" sz="2600" dirty="0" smtClean="0">
                <a:solidFill>
                  <a:srgbClr val="292934"/>
                </a:solidFill>
              </a:rPr>
              <a:t>Instructivo </a:t>
            </a:r>
            <a:r>
              <a:rPr lang="es-UY" sz="2600" dirty="0">
                <a:solidFill>
                  <a:srgbClr val="292934"/>
                </a:solidFill>
              </a:rPr>
              <a:t>AIN 11 y 12: balance especial, asamblea extraordinaria, comunicación AIN 60 </a:t>
            </a:r>
            <a:r>
              <a:rPr lang="es-UY" sz="2600" dirty="0" smtClean="0">
                <a:solidFill>
                  <a:srgbClr val="292934"/>
                </a:solidFill>
              </a:rPr>
              <a:t>días.</a:t>
            </a:r>
            <a:endParaRPr lang="es-UY" sz="2600" dirty="0">
              <a:solidFill>
                <a:srgbClr val="292934"/>
              </a:solidFill>
            </a:endParaRPr>
          </a:p>
          <a:p>
            <a:pPr lvl="0" algn="just">
              <a:buClr>
                <a:srgbClr val="93A299"/>
              </a:buClr>
            </a:pPr>
            <a:endParaRPr lang="es-UY" sz="2800" dirty="0">
              <a:solidFill>
                <a:srgbClr val="292934"/>
              </a:solidFill>
            </a:endParaRPr>
          </a:p>
          <a:p>
            <a:pPr marL="0" indent="0" algn="just">
              <a:buNone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57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</a:t>
            </a:r>
            <a:endParaRPr lang="es-ES" sz="2800" b="1" dirty="0" smtClean="0"/>
          </a:p>
          <a:p>
            <a:pPr marL="0" lvl="0" indent="0" algn="ctr">
              <a:buNone/>
            </a:pPr>
            <a:endParaRPr lang="es-ES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Es </a:t>
            </a:r>
            <a:r>
              <a:rPr lang="es-UY" dirty="0"/>
              <a:t>el efecto de la producción de alguna de las denominadas </a:t>
            </a:r>
            <a:r>
              <a:rPr lang="es-UY" dirty="0" smtClean="0"/>
              <a:t>causales </a:t>
            </a:r>
            <a:r>
              <a:rPr lang="es-UY" dirty="0"/>
              <a:t>de </a:t>
            </a:r>
            <a:r>
              <a:rPr lang="es-UY" dirty="0" smtClean="0"/>
              <a:t>disolución. </a:t>
            </a: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Se interrumpe la actividad normal de la sociedad y ésta se aboca a su </a:t>
            </a:r>
            <a:r>
              <a:rPr lang="es-UY" dirty="0" smtClean="0"/>
              <a:t>liquidación.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Producida una causal de disolución, será necesario un </a:t>
            </a:r>
            <a:r>
              <a:rPr lang="es-UY" b="1" dirty="0"/>
              <a:t>acuerdo social o una resolución judicial </a:t>
            </a:r>
            <a:r>
              <a:rPr lang="es-UY" dirty="0"/>
              <a:t>que declare que esa causal se ha producido.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La declaración </a:t>
            </a:r>
            <a:r>
              <a:rPr lang="es-UY" dirty="0"/>
              <a:t>judicial es residual respecto del acuerdo de </a:t>
            </a:r>
            <a:r>
              <a:rPr lang="es-UY" dirty="0" smtClean="0"/>
              <a:t>socios (art. 162). 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FUSIÓN O ESCISIÓN NUM. 7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Fusión: por creación y por incorporación. No hay proceso de liquidación, porque no hay patrimonio a </a:t>
            </a:r>
            <a:r>
              <a:rPr lang="es-UY" sz="2600" dirty="0" smtClean="0"/>
              <a:t>liquidar. Transmisión global del patrimonio de la disuelta a la nueva sociedad o a la sociedad absorbente. 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Escisión</a:t>
            </a:r>
            <a:r>
              <a:rPr lang="es-UY" sz="2600" dirty="0"/>
              <a:t>: </a:t>
            </a:r>
            <a:r>
              <a:rPr lang="es-UY" sz="2600" dirty="0" smtClean="0"/>
              <a:t>puede o no haber disolución, si la hay, no se liquida, el patrimonio para total o parcialmente a las nuevas sociedades. 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En este caso existe imposibilidad </a:t>
            </a:r>
            <a:r>
              <a:rPr lang="es-UY" sz="2600" dirty="0"/>
              <a:t>de </a:t>
            </a:r>
            <a:r>
              <a:rPr lang="es-UY" sz="2600" dirty="0" smtClean="0"/>
              <a:t>reactivación (art. 166 LSC).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14150995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REDUCCIÓN A UNO DEL NÚMERO DE SOCIOS NUM. 8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Por </a:t>
            </a:r>
            <a:r>
              <a:rPr lang="es-UY" sz="2600" dirty="0"/>
              <a:t>causal de rescisión parcial se reduce a uno el número de socios (remisión al art. 156). </a:t>
            </a:r>
          </a:p>
          <a:p>
            <a:pPr marL="0" indent="0" algn="just">
              <a:buNone/>
            </a:pPr>
            <a:r>
              <a:rPr lang="es-UY" sz="2600" dirty="0"/>
              <a:t>   </a:t>
            </a:r>
            <a:endParaRPr lang="es-UY" sz="2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Opciones</a:t>
            </a:r>
            <a:r>
              <a:rPr lang="es-UY" sz="2600" dirty="0"/>
              <a:t>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disolución, el socio puede </a:t>
            </a:r>
            <a:r>
              <a:rPr lang="es-UY" sz="2200" dirty="0"/>
              <a:t>asumir el activo y pasivo y continuar la actividad</a:t>
            </a:r>
            <a:r>
              <a:rPr lang="es-UY" sz="2200" dirty="0" smtClean="0"/>
              <a:t>):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incorporación </a:t>
            </a:r>
            <a:r>
              <a:rPr lang="es-UY" sz="2200" dirty="0"/>
              <a:t>de nuevos socios (plazo 1 año). En el ínterin, </a:t>
            </a:r>
            <a:r>
              <a:rPr lang="es-UY" sz="2200" dirty="0" smtClean="0"/>
              <a:t>el socio </a:t>
            </a:r>
            <a:r>
              <a:rPr lang="es-UY" sz="2200" dirty="0"/>
              <a:t>único responde ilimitadamente por las obligaciones sociales.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enervamiento </a:t>
            </a:r>
            <a:r>
              <a:rPr lang="es-UY" sz="2200" dirty="0"/>
              <a:t>de la disolución por transformación a </a:t>
            </a:r>
            <a:r>
              <a:rPr lang="es-UY" sz="2200" dirty="0" smtClean="0"/>
              <a:t>SAS </a:t>
            </a:r>
            <a:r>
              <a:rPr lang="es-UY" sz="2200" dirty="0"/>
              <a:t>(art. 39 Ley 19.820</a:t>
            </a:r>
            <a:r>
              <a:rPr lang="es-UY" sz="2200" dirty="0" smtClean="0"/>
              <a:t>).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33223686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REDUCCIÓN A UNO DEL NÚMERO DE SOCIOS NUM. 8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En caso de SA y SAS:  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art</a:t>
            </a:r>
            <a:r>
              <a:rPr lang="es-UY" sz="2200" dirty="0"/>
              <a:t>. </a:t>
            </a:r>
            <a:r>
              <a:rPr lang="es-UY" sz="2200" dirty="0" smtClean="0"/>
              <a:t>158 LSC: </a:t>
            </a:r>
            <a:r>
              <a:rPr lang="es-UY" sz="2200" dirty="0"/>
              <a:t>Sub Sección I no se aplica a </a:t>
            </a:r>
            <a:r>
              <a:rPr lang="es-UY" sz="2200" dirty="0" smtClean="0"/>
              <a:t>S.A.: podría </a:t>
            </a:r>
            <a:r>
              <a:rPr lang="es-UY" sz="2200" dirty="0"/>
              <a:t>entenderse que el 159 </a:t>
            </a:r>
            <a:r>
              <a:rPr lang="es-UY" sz="2200" dirty="0" err="1"/>
              <a:t>num</a:t>
            </a:r>
            <a:r>
              <a:rPr lang="es-UY" sz="2200" dirty="0"/>
              <a:t>. 8º por la remisión al 156 no se aplica a S.A.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a</a:t>
            </a:r>
            <a:r>
              <a:rPr lang="es-UY" sz="2200" dirty="0" smtClean="0"/>
              <a:t>rt. 10 Decreto 335/990: </a:t>
            </a:r>
            <a:r>
              <a:rPr lang="es-UY" sz="2200" i="1" dirty="0" smtClean="0"/>
              <a:t>Declárase </a:t>
            </a:r>
            <a:r>
              <a:rPr lang="es-UY" sz="2200" i="1" dirty="0"/>
              <a:t>que la totalidad del capital accionario de las sociedades anónimas puede pertenecer a una sola persona física o jurídica, no siendo de aplicación para aquéllas lo dispuesto por el numeral 8º del artículo </a:t>
            </a:r>
            <a:r>
              <a:rPr lang="es-UY" sz="2200" i="1" dirty="0" smtClean="0"/>
              <a:t>159. 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art</a:t>
            </a:r>
            <a:r>
              <a:rPr lang="es-UY" sz="2200" dirty="0"/>
              <a:t>. 11, 39 y 40 de la Ley </a:t>
            </a:r>
            <a:r>
              <a:rPr lang="es-UY" sz="2200" dirty="0" smtClean="0"/>
              <a:t>19.820: En la SAS es el único tipo que admite </a:t>
            </a:r>
            <a:r>
              <a:rPr lang="es-UY" sz="2200" dirty="0" err="1" smtClean="0"/>
              <a:t>unipersonalidad</a:t>
            </a:r>
            <a:r>
              <a:rPr lang="es-UY" sz="2200" dirty="0" smtClean="0"/>
              <a:t> genética y, por supuesto, también superviniente.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38213764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</a:t>
            </a:r>
            <a:r>
              <a:rPr lang="es-UY" sz="2800" b="1" dirty="0" smtClean="0"/>
              <a:t>IMPOSIBILIDAD DE FUNCIONAMIENTO DE LA SOCIEDAD, INACTIVIDAD DE LOS ÓRGANOS SOCIALES O IMPOSIBILIDAD DE LOGRAR ACUERDOS VÁLIDOS </a:t>
            </a:r>
            <a:r>
              <a:rPr lang="es-ES" sz="2800" b="1" dirty="0" smtClean="0"/>
              <a:t>NUM. 9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Opera cuando la sociedad </a:t>
            </a:r>
            <a:r>
              <a:rPr lang="es-UY" sz="2600" dirty="0" smtClean="0"/>
              <a:t>está paralizada, no </a:t>
            </a:r>
            <a:r>
              <a:rPr lang="es-UY" sz="2600" dirty="0"/>
              <a:t>funciona, </a:t>
            </a:r>
            <a:r>
              <a:rPr lang="es-UY" sz="2600" dirty="0" smtClean="0"/>
              <a:t>no puede </a:t>
            </a:r>
            <a:r>
              <a:rPr lang="es-UY" sz="2600" dirty="0"/>
              <a:t>desarrolla su actividad </a:t>
            </a:r>
            <a:r>
              <a:rPr lang="es-UY" sz="2600" dirty="0" smtClean="0"/>
              <a:t>social, porque los órganos no pueden funcionar.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Puede ser porque estén acéfalos o porque no alcanzan el quórum para sesionar o resolver o simplemente no se reúnen.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Este numeral debe leerse junto con el inciso 2 del art. 184, no necesariamente la sociedad debe disolverse, la intervención permite destrabar la paralización y eventualmente seguir adelante.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36823758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</a:t>
            </a:r>
            <a:r>
              <a:rPr lang="es-UY" sz="2800" b="1" dirty="0" smtClean="0"/>
              <a:t>REALIZACIÓN CONTINUADA DE ACTIVIDAD ILÍCITA O PROHIBIDA </a:t>
            </a:r>
            <a:r>
              <a:rPr lang="es-ES" sz="2800" b="1" dirty="0" smtClean="0"/>
              <a:t>NUM. 10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Actividad ilícita o </a:t>
            </a:r>
            <a:r>
              <a:rPr lang="es-UY" sz="2600" dirty="0" smtClean="0"/>
              <a:t>prohibida: continuada (no está en el objeto porque sería nula, pero en los hechos la realizan de forma reiterada en el tiempo).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En este caso existe imposibilidad </a:t>
            </a:r>
            <a:r>
              <a:rPr lang="es-UY" sz="2600" dirty="0"/>
              <a:t>de </a:t>
            </a:r>
            <a:r>
              <a:rPr lang="es-UY" sz="2600" dirty="0" smtClean="0"/>
              <a:t>reactivación (art. 166 LSC).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En caso de liquidación art</a:t>
            </a:r>
            <a:r>
              <a:rPr lang="es-UY" sz="2600" dirty="0"/>
              <a:t>. 182 </a:t>
            </a:r>
            <a:r>
              <a:rPr lang="es-UY" sz="2600" dirty="0" smtClean="0"/>
              <a:t>LSC, liquidadores designados judicialmente, los socios no se llevan el valor proporcional de su participación, va para el Estado (fomento de educación pública), salvo que prueben su buena fe.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2066221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CASUALES PREVISTAS EN OTRAS DISPOSICIONES NUM. 11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Recordemos: disolución </a:t>
            </a:r>
            <a:r>
              <a:rPr lang="es-UY" sz="2600" dirty="0"/>
              <a:t>a pedido de cualquiera de los socios de una sociedad irregular (art. 43</a:t>
            </a:r>
            <a:r>
              <a:rPr lang="es-UY" sz="2600" dirty="0" smtClean="0"/>
              <a:t>).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Disolución cuando se desvirtúe </a:t>
            </a:r>
            <a:r>
              <a:rPr lang="es-UY" sz="2600" dirty="0"/>
              <a:t>el tipo social por rescisión parcial (art. 157).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Causal de disolución especial para la sociedad de responsabilidad </a:t>
            </a:r>
            <a:r>
              <a:rPr lang="es-UY" sz="2600" dirty="0" smtClean="0"/>
              <a:t>limitada: cuando tenga más de 50 socios y en dos años no se transforme a SA </a:t>
            </a:r>
            <a:r>
              <a:rPr lang="es-UY" sz="2600" dirty="0"/>
              <a:t>(art. 223 inciso 3º</a:t>
            </a:r>
            <a:r>
              <a:rPr lang="es-UY" sz="2600" dirty="0" smtClean="0"/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Leyes 18.930, 19.288 y 18.092.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26398732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AÚN DECLARADA LA </a:t>
            </a:r>
            <a:r>
              <a:rPr lang="es-ES" sz="2800" b="1" dirty="0" smtClean="0"/>
              <a:t>DISOLUCIÓN EXISTE POSIBILIDAD DE REACTIVAR</a:t>
            </a:r>
          </a:p>
          <a:p>
            <a:pPr marL="0" lvl="0" indent="0" algn="ctr">
              <a:buNone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Posibilidad de reactivación en la mayoría de los casos: art. 166 (salvo </a:t>
            </a:r>
            <a:r>
              <a:rPr lang="es-UY" sz="2600" dirty="0" err="1" smtClean="0"/>
              <a:t>num</a:t>
            </a:r>
            <a:r>
              <a:rPr lang="es-UY" sz="2600" dirty="0" smtClean="0"/>
              <a:t>. 7 y 10 art. 159).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Relevancia del principio de conservación de la empresa.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Requiere las mayorías para modificar el contrato </a:t>
            </a:r>
            <a:r>
              <a:rPr lang="es-UY" sz="2600" dirty="0"/>
              <a:t>(unanimidad o mayoría absoluta de acciones con derecho a voto) </a:t>
            </a:r>
            <a:r>
              <a:rPr lang="es-UY" sz="2600" dirty="0" smtClean="0"/>
              <a:t>y art. 10 LSC.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La sociedad conserva su personería.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Los socios que vote en contra o ausentes tendrán derecho de receso.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1444630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EFECTOS DE LA </a:t>
            </a:r>
            <a:r>
              <a:rPr lang="es-ES" sz="2800" b="1" dirty="0" smtClean="0"/>
              <a:t>DISOLUCIÓN</a:t>
            </a:r>
          </a:p>
          <a:p>
            <a:pPr marL="0" lvl="0" indent="0" algn="ctr">
              <a:buNone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La sociedad debe cesar en su actividad normal. </a:t>
            </a:r>
          </a:p>
          <a:p>
            <a:pPr marL="0" indent="0" algn="just">
              <a:buNone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Comienza una nueva etapa: liquidación.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No </a:t>
            </a:r>
            <a:r>
              <a:rPr lang="es-UY" sz="2600" dirty="0"/>
              <a:t>puede continuar explotando el giro de los negocios sociales y la sociedad debe abocarse a la </a:t>
            </a:r>
            <a:r>
              <a:rPr lang="es-UY" sz="2600" dirty="0" smtClean="0"/>
              <a:t>liquidación: modificación legal del objeto social (</a:t>
            </a:r>
            <a:r>
              <a:rPr lang="es-UY" sz="2600" dirty="0" err="1" smtClean="0"/>
              <a:t>Nuri</a:t>
            </a:r>
            <a:r>
              <a:rPr lang="es-UY" sz="2600" dirty="0" smtClean="0"/>
              <a:t> Rodríguez, Machado). 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Respecto a los socios, produce sus efectos desde el acuerdo o desde la declaración judicial.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Respecto a los terceros, la disolución produce sus efectos a partir de la inscripción en el </a:t>
            </a:r>
            <a:r>
              <a:rPr lang="es-UY" sz="2600" dirty="0" smtClean="0"/>
              <a:t>RNC.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845328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LIQUIDACIÓN</a:t>
            </a:r>
            <a:endParaRPr lang="es-ES" sz="2800" b="1" dirty="0" smtClean="0"/>
          </a:p>
          <a:p>
            <a:pPr marL="0" lvl="0" indent="0" algn="ctr">
              <a:buNone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Etapa en la que ingresa la sociedad luego de verificada una causal de disolución (principio general).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Se concluyen los negocios pendientes, se cobran los créditos y se pagan las </a:t>
            </a:r>
            <a:r>
              <a:rPr lang="es-UY" sz="2600" dirty="0" smtClean="0"/>
              <a:t>deudas: se realiza el activo y liquida el pasivo. 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La sociedad conserva su personalidad jurídica (art. 168).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Publicidad</a:t>
            </a:r>
            <a:r>
              <a:rPr lang="es-UY" sz="2600" dirty="0"/>
              <a:t>: denominación </a:t>
            </a:r>
            <a:r>
              <a:rPr lang="es-UY" sz="2600" dirty="0" smtClean="0"/>
              <a:t>con aditamento </a:t>
            </a:r>
            <a:r>
              <a:rPr lang="es-UY" sz="2600" i="1" dirty="0" smtClean="0"/>
              <a:t>en liquidación</a:t>
            </a:r>
            <a:r>
              <a:rPr lang="es-UY" sz="2600" dirty="0" smtClean="0"/>
              <a:t> </a:t>
            </a:r>
            <a:r>
              <a:rPr lang="es-UY" sz="2600" dirty="0"/>
              <a:t>(art. 169). </a:t>
            </a:r>
            <a:endParaRPr lang="es-UY" sz="26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Consecuencias </a:t>
            </a:r>
            <a:r>
              <a:rPr lang="es-UY" sz="2600" dirty="0"/>
              <a:t>del incumplimiento</a:t>
            </a:r>
            <a:r>
              <a:rPr lang="es-UY" sz="2600" dirty="0" smtClean="0"/>
              <a:t>: serán </a:t>
            </a:r>
            <a:r>
              <a:rPr lang="es-UY" sz="2600" dirty="0"/>
              <a:t>solidariamente </a:t>
            </a:r>
            <a:r>
              <a:rPr lang="es-UY" sz="2600" dirty="0" smtClean="0"/>
              <a:t>responsables </a:t>
            </a:r>
            <a:r>
              <a:rPr lang="es-UY" sz="2600" dirty="0"/>
              <a:t>los administradores o liquidadores, por </a:t>
            </a:r>
            <a:r>
              <a:rPr lang="es-UY" sz="2600" dirty="0" smtClean="0"/>
              <a:t>los daños </a:t>
            </a:r>
            <a:r>
              <a:rPr lang="es-UY" sz="2600" dirty="0"/>
              <a:t>y perjuicios </a:t>
            </a:r>
            <a:r>
              <a:rPr lang="es-UY" sz="2600" dirty="0" smtClean="0"/>
              <a:t>a </a:t>
            </a:r>
            <a:r>
              <a:rPr lang="es-UY" sz="2600" dirty="0"/>
              <a:t>los socios y terceros.</a:t>
            </a:r>
          </a:p>
        </p:txBody>
      </p:sp>
    </p:spTree>
    <p:extLst>
      <p:ext uri="{BB962C8B-B14F-4D97-AF65-F5344CB8AC3E}">
        <p14:creationId xmlns:p14="http://schemas.microsoft.com/office/powerpoint/2010/main" val="42262991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LIQUIDACIÓN: ÁMBITO DE APLICACIÓN</a:t>
            </a:r>
            <a:endParaRPr lang="es-ES" sz="2800" b="1" dirty="0" smtClean="0"/>
          </a:p>
          <a:p>
            <a:pPr marL="0" lvl="0" indent="0" algn="ctr">
              <a:buNone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Liquidación de sociedades disueltas por causales establecidas en el art. 159 y en otros textos legales o previstas en el contrato.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Liquidación de sociedades irregulares (Art. 43, inc. 3, hace una remisión expresa).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Liquidación que procede en caso de nulidad de la sociedad (art. 26). 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No se aplica: </a:t>
            </a:r>
            <a:endParaRPr lang="es-UY" sz="26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liquidación </a:t>
            </a:r>
            <a:r>
              <a:rPr lang="es-UY" sz="2200" dirty="0"/>
              <a:t>concursal (normativa específica, LCRE)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cuando </a:t>
            </a:r>
            <a:r>
              <a:rPr lang="es-UY" sz="2200" dirty="0"/>
              <a:t>hay fusión o escisión.</a:t>
            </a:r>
          </a:p>
        </p:txBody>
      </p:sp>
    </p:spTree>
    <p:extLst>
      <p:ext uri="{BB962C8B-B14F-4D97-AF65-F5344CB8AC3E}">
        <p14:creationId xmlns:p14="http://schemas.microsoft.com/office/powerpoint/2010/main" val="324060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Excepción: casos de disolución de </a:t>
            </a:r>
            <a:r>
              <a:rPr lang="es-UY" sz="2600" b="1" dirty="0" smtClean="0"/>
              <a:t>pleno derecho</a:t>
            </a:r>
            <a:r>
              <a:rPr lang="es-UY" sz="2600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Disolución </a:t>
            </a:r>
            <a:r>
              <a:rPr lang="es-UY" sz="2200" dirty="0"/>
              <a:t>por vencimiento de plazo </a:t>
            </a:r>
            <a:r>
              <a:rPr lang="es-UY" sz="2200" dirty="0" smtClean="0"/>
              <a:t>(art</a:t>
            </a:r>
            <a:r>
              <a:rPr lang="es-UY" sz="2200" dirty="0"/>
              <a:t>. 159 </a:t>
            </a:r>
            <a:r>
              <a:rPr lang="es-UY" sz="2200" dirty="0" err="1"/>
              <a:t>num</a:t>
            </a:r>
            <a:r>
              <a:rPr lang="es-UY" sz="2200" dirty="0"/>
              <a:t>. 2º</a:t>
            </a:r>
            <a:r>
              <a:rPr lang="es-UY" sz="2200" dirty="0" smtClean="0"/>
              <a:t>). 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Número de socios reducido a uno </a:t>
            </a:r>
            <a:r>
              <a:rPr lang="es-UY" sz="2200" dirty="0" smtClean="0"/>
              <a:t>(art</a:t>
            </a:r>
            <a:r>
              <a:rPr lang="es-UY" sz="2200" dirty="0"/>
              <a:t>. 159 </a:t>
            </a:r>
            <a:r>
              <a:rPr lang="es-UY" sz="2200" dirty="0" err="1" smtClean="0"/>
              <a:t>num</a:t>
            </a:r>
            <a:r>
              <a:rPr lang="es-UY" sz="2200" dirty="0" smtClean="0"/>
              <a:t>. </a:t>
            </a:r>
            <a:r>
              <a:rPr lang="es-UY" sz="2200" dirty="0"/>
              <a:t>8º). Ver al respecto enervamiento mediante transformación a </a:t>
            </a:r>
            <a:r>
              <a:rPr lang="es-UY" sz="2200" dirty="0" smtClean="0"/>
              <a:t>SAS, </a:t>
            </a:r>
            <a:r>
              <a:rPr lang="es-UY" sz="2200" dirty="0"/>
              <a:t>art. 39 Ley </a:t>
            </a:r>
            <a:r>
              <a:rPr lang="es-UY" sz="2200" dirty="0" smtClean="0"/>
              <a:t>19.820.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Disolución por no comunicar titulares de participaciones patrimoniales al portador Ley 19.288.</a:t>
            </a:r>
            <a:endParaRPr lang="es-ES" sz="22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ES" sz="2200" dirty="0" smtClean="0"/>
              <a:t>Disolución de SA o SCA titulares de inmuebles rurales o explotaciones agropecuarias con acciones al portador que no se hayan modificado a nominativas, art. 2 Ley 18.092.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Efectos: 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Respecto de los socios: acuerdo o resolución judicial.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Respecto de los terceros: desde la inscripción RNC.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15839531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LIQUIDACIÓN: ESTATUTO DEL SOCIO</a:t>
            </a:r>
            <a:endParaRPr lang="es-ES" sz="2800" b="1" dirty="0" smtClean="0"/>
          </a:p>
          <a:p>
            <a:pPr marL="0" lvl="0" indent="0" algn="ctr">
              <a:buNone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Conserva sus derechos fundamentales (adopción de resoluciones, participar en el remanente del patrimonio social, derecho de información).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Nuevas atribuciones: dar instrucciones a los liquidadores (art. 175), removerlos, etc.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Derecho a la distribución parcial anticipada de bienes (art. 177).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No </a:t>
            </a:r>
            <a:r>
              <a:rPr lang="es-UY" sz="2600" dirty="0"/>
              <a:t>se distribuyen </a:t>
            </a:r>
            <a:r>
              <a:rPr lang="es-UY" sz="2600" dirty="0" smtClean="0"/>
              <a:t>utilidades.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Cambia el régimen de administración: la liquidación está a cargo de un liquidador o liquidadores, de regla los administradores, salvo que la mayoría designe otro sujeto (arts. 170 y 182).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9432288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LIQUIDACIÓN: ETAPAS</a:t>
            </a:r>
          </a:p>
          <a:p>
            <a:pPr marL="0" lvl="0" indent="0" algn="ctr">
              <a:buNone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Inventario </a:t>
            </a:r>
            <a:r>
              <a:rPr lang="es-UY" sz="2600" dirty="0"/>
              <a:t>y balance inicial (art 174</a:t>
            </a:r>
            <a:r>
              <a:rPr lang="es-UY" sz="2600" dirty="0" smtClean="0"/>
              <a:t>).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Realización </a:t>
            </a:r>
            <a:r>
              <a:rPr lang="es-UY" sz="2600" dirty="0"/>
              <a:t>de sus activos y cancelación de pasivos.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Se </a:t>
            </a:r>
            <a:r>
              <a:rPr lang="es-UY" sz="2600" dirty="0"/>
              <a:t>confecciona un balance final y el proyecto de distribución.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ejecución </a:t>
            </a:r>
            <a:r>
              <a:rPr lang="es-UY" sz="2200" dirty="0"/>
              <a:t>de la distribución: Luego de su aprobación (privada o judicial) del proyecto de distribución, los liquidadores proceden a ejecutar la </a:t>
            </a:r>
            <a:r>
              <a:rPr lang="es-UY" sz="2200" dirty="0" smtClean="0"/>
              <a:t>distribución o adjudicación de bienes. 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cancelación </a:t>
            </a:r>
            <a:r>
              <a:rPr lang="es-UY" sz="2200" dirty="0"/>
              <a:t>de la inscripción. Los liquidadores formulan una declaración de cancelación de todos los pasivos y liquidación de activos, clausurando actividades ante DGI y BPS. DGI comunica a la DGR para la cancelación de la inscripción registral.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12993082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Fin</a:t>
            </a:r>
            <a:endParaRPr lang="es-VE" sz="4000" dirty="0"/>
          </a:p>
        </p:txBody>
      </p:sp>
    </p:spTree>
    <p:extLst>
      <p:ext uri="{BB962C8B-B14F-4D97-AF65-F5344CB8AC3E}">
        <p14:creationId xmlns:p14="http://schemas.microsoft.com/office/powerpoint/2010/main" val="2815712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Legitimados para solicitar la disolución: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Socios </a:t>
            </a:r>
            <a:r>
              <a:rPr lang="es-UY" sz="2200" dirty="0" smtClean="0"/>
              <a:t>(art</a:t>
            </a:r>
            <a:r>
              <a:rPr lang="es-UY" sz="2200" dirty="0"/>
              <a:t>. 162</a:t>
            </a:r>
            <a:r>
              <a:rPr lang="es-UY" sz="2200" dirty="0" smtClean="0"/>
              <a:t>) si se produce causal.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Sociedad </a:t>
            </a:r>
            <a:r>
              <a:rPr lang="es-UY" sz="2200" dirty="0"/>
              <a:t>irregular: cualquiera de los socios en cualquier momento </a:t>
            </a:r>
            <a:r>
              <a:rPr lang="es-UY" sz="2200" dirty="0" smtClean="0"/>
              <a:t>(art</a:t>
            </a:r>
            <a:r>
              <a:rPr lang="es-UY" sz="2200" dirty="0"/>
              <a:t>. 43</a:t>
            </a:r>
            <a:r>
              <a:rPr lang="es-UY" sz="2200" dirty="0" smtClean="0"/>
              <a:t>), sin necesidad de causal.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Terceros interesados (Art. 162</a:t>
            </a:r>
            <a:r>
              <a:rPr lang="es-UY" sz="2200" dirty="0" smtClean="0"/>
              <a:t>).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Además de las causales de disolución dispuestas en la LSC (art. 159) y otras normas, se pueden establecer causales contractuales (art. 143).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A continuación veremos las causales…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3449439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DECISIÓN DE LOS SOCIOS NUM. 1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Se denomina </a:t>
            </a:r>
            <a:r>
              <a:rPr lang="es-UY" sz="2600" dirty="0" smtClean="0"/>
              <a:t>disolución anticipada.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Sociedad es contrato de duración pero nada impide que los socios resuelvan disolver la sociedad.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No es necesario expresión de causa.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Alcanza con obtener las mayorías según cada tipo social (208, 240, 362 LSC y art. 38 Ley 19.820</a:t>
            </a:r>
            <a:r>
              <a:rPr lang="es-UY" sz="2600" dirty="0" smtClean="0"/>
              <a:t>).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4175381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CUMPLIMIENTO DEL PLAZO NUM. 2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Cláusula del contrato </a:t>
            </a:r>
            <a:r>
              <a:rPr lang="es-UY" sz="2600" dirty="0" smtClean="0"/>
              <a:t>(arts</a:t>
            </a:r>
            <a:r>
              <a:rPr lang="es-UY" sz="2600" dirty="0"/>
              <a:t>. 6 y 15).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Causal automática. No requiere acuerdo de </a:t>
            </a:r>
            <a:r>
              <a:rPr lang="es-UY" sz="2600" dirty="0" smtClean="0"/>
              <a:t>socios </a:t>
            </a:r>
            <a:r>
              <a:rPr lang="es-UY" sz="2600" dirty="0"/>
              <a:t>ni declaración </a:t>
            </a:r>
            <a:r>
              <a:rPr lang="es-UY" sz="2600" dirty="0" smtClean="0"/>
              <a:t>judicial </a:t>
            </a:r>
            <a:r>
              <a:rPr lang="es-UY" sz="2600" dirty="0"/>
              <a:t>ni inscripción RNC (art. 163</a:t>
            </a:r>
            <a:r>
              <a:rPr lang="es-UY" sz="2600" dirty="0" smtClean="0"/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Prórroga: decisión antes del vencimiento (art. 161 </a:t>
            </a:r>
            <a:r>
              <a:rPr lang="es-UY" sz="2600" dirty="0" smtClean="0"/>
              <a:t>LSC). </a:t>
            </a:r>
            <a:r>
              <a:rPr lang="es-UY" sz="2600" dirty="0"/>
              <a:t>Supone modificación del contrato y requiere las mayorías  exigidas por la Ley y el cumplimiento del resto de los requisitos del tipo (art. 10).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1001993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CUMPLIMIENTO DE LA CONDICIÓN RESOLUTORIA NUM. 3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i="1" dirty="0" smtClean="0"/>
              <a:t>Suceso </a:t>
            </a:r>
            <a:r>
              <a:rPr lang="es-UY" sz="2600" i="1" dirty="0"/>
              <a:t>futuro e incierto, del cual se hace depender la fuerza jurídica de una </a:t>
            </a:r>
            <a:r>
              <a:rPr lang="es-UY" sz="2600" i="1" dirty="0" smtClean="0"/>
              <a:t>obligación </a:t>
            </a:r>
            <a:r>
              <a:rPr lang="es-UY" sz="2600" dirty="0"/>
              <a:t>(art. 1407 </a:t>
            </a:r>
            <a:r>
              <a:rPr lang="es-UY" sz="2600" dirty="0" smtClean="0"/>
              <a:t>CC).</a:t>
            </a: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Se pacta en el contrato que producido determinado hecho o acto, la sociedad se disuelve</a:t>
            </a:r>
            <a:r>
              <a:rPr lang="es-UY" sz="2600" dirty="0" smtClean="0"/>
              <a:t>. Ej.: </a:t>
            </a:r>
            <a:r>
              <a:rPr lang="es-UY" sz="2600" dirty="0"/>
              <a:t>caducidad de una concesión.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No se disuelve de pleno </a:t>
            </a:r>
            <a:r>
              <a:rPr lang="es-UY" sz="2600" dirty="0" smtClean="0"/>
              <a:t>derecho.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2259134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CUMPLIMIENTO DEL OBJETO SOCIAL O IMPOSIBILIDAD SUPERVINIENTE DE LOGRARLO NUM. 4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Cláusula esencial </a:t>
            </a:r>
            <a:r>
              <a:rPr lang="es-UY" sz="2600" dirty="0"/>
              <a:t>del </a:t>
            </a:r>
            <a:r>
              <a:rPr lang="es-UY" sz="2600" dirty="0" smtClean="0"/>
              <a:t>contrato: </a:t>
            </a:r>
            <a:r>
              <a:rPr lang="es-UY" sz="2600" i="1" dirty="0" smtClean="0"/>
              <a:t>objeto </a:t>
            </a:r>
            <a:r>
              <a:rPr lang="es-UY" sz="2600" i="1" dirty="0"/>
              <a:t>o actividad que se proponga </a:t>
            </a:r>
            <a:r>
              <a:rPr lang="es-UY" sz="2600" i="1" dirty="0" smtClean="0"/>
              <a:t>realizar</a:t>
            </a:r>
            <a:r>
              <a:rPr lang="es-UY" sz="2600" dirty="0"/>
              <a:t> </a:t>
            </a:r>
            <a:r>
              <a:rPr lang="es-UY" sz="2600" dirty="0" smtClean="0"/>
              <a:t>(art</a:t>
            </a:r>
            <a:r>
              <a:rPr lang="es-UY" sz="2600" dirty="0"/>
              <a:t>. 6).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Ej.: si se establece en el contrato que el objeto de la sociedad es la construcción de </a:t>
            </a:r>
            <a:r>
              <a:rPr lang="es-UY" sz="2600" dirty="0" smtClean="0"/>
              <a:t>determinada obra. </a:t>
            </a:r>
            <a:r>
              <a:rPr lang="es-UY" sz="2600" dirty="0"/>
              <a:t>Al finalizar su construcción la sociedad se debe disolver por consecución del objeto social.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Imposibilidad sobreviniente: </a:t>
            </a:r>
            <a:r>
              <a:rPr lang="es-UY" sz="2600" dirty="0" smtClean="0"/>
              <a:t>de </a:t>
            </a:r>
            <a:r>
              <a:rPr lang="es-UY" sz="2600" dirty="0"/>
              <a:t>hecho </a:t>
            </a:r>
            <a:r>
              <a:rPr lang="es-UY" sz="2600" dirty="0" smtClean="0"/>
              <a:t>(no </a:t>
            </a:r>
            <a:r>
              <a:rPr lang="es-UY" sz="2600" dirty="0"/>
              <a:t>se consiguen los fondos para la construcción</a:t>
            </a:r>
            <a:r>
              <a:rPr lang="es-UY" sz="2600" dirty="0" smtClean="0"/>
              <a:t>), de </a:t>
            </a:r>
            <a:r>
              <a:rPr lang="es-UY" sz="2600" dirty="0"/>
              <a:t>derecho (la </a:t>
            </a:r>
            <a:r>
              <a:rPr lang="es-UY" sz="2600" dirty="0" smtClean="0"/>
              <a:t>Intendencia no aprueba </a:t>
            </a:r>
            <a:r>
              <a:rPr lang="es-UY" sz="2600" dirty="0"/>
              <a:t>el permiso de </a:t>
            </a:r>
            <a:r>
              <a:rPr lang="es-UY" sz="2600" dirty="0" smtClean="0"/>
              <a:t>construcción).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1360090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DISOLUCIÓN POR LIQUIDACIÓN DE LA MASA ACTIVA DEL CONCURSO NUM. 5 ART. 159</a:t>
            </a:r>
            <a:endParaRPr lang="es-ES" sz="2800" b="1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El art. 261 Ley 18.387.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La declaración del concurso no es causal de disolución. En efecto, la sociedad puede continuar con su actividad, mantiene su personería jurídica, solo que con su legitimación para disponer suspendido o limitada, designando síndico o interventor.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Cuando se declara la liquidación, la sociedad se disuelve, y mantiene la personería jurídica a efectos de su liquidación la que llevará a cabo el síndico.</a:t>
            </a:r>
            <a:endParaRPr lang="es-UY" sz="2600" dirty="0"/>
          </a:p>
        </p:txBody>
      </p:sp>
    </p:spTree>
    <p:extLst>
      <p:ext uri="{BB962C8B-B14F-4D97-AF65-F5344CB8AC3E}">
        <p14:creationId xmlns:p14="http://schemas.microsoft.com/office/powerpoint/2010/main" val="1924836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6546</TotalTime>
  <Words>2356</Words>
  <Application>Microsoft Office PowerPoint</Application>
  <PresentationFormat>Presentación en pantalla (4:3)</PresentationFormat>
  <Paragraphs>305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6" baseType="lpstr">
      <vt:lpstr>Arial</vt:lpstr>
      <vt:lpstr>Calibri</vt:lpstr>
      <vt:lpstr>Wingdings</vt:lpstr>
      <vt:lpstr>Claridad</vt:lpstr>
      <vt:lpstr>                                        DISOLUCIÓN Y LIQUIDACIÓN SOC. COMERCIALES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370</cp:revision>
  <dcterms:created xsi:type="dcterms:W3CDTF">2017-06-07T22:24:11Z</dcterms:created>
  <dcterms:modified xsi:type="dcterms:W3CDTF">2025-09-21T23:03:24Z</dcterms:modified>
</cp:coreProperties>
</file>