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7"/>
  </p:notesMasterIdLst>
  <p:sldIdLst>
    <p:sldId id="256" r:id="rId2"/>
    <p:sldId id="260" r:id="rId3"/>
    <p:sldId id="331" r:id="rId4"/>
    <p:sldId id="356" r:id="rId5"/>
    <p:sldId id="332" r:id="rId6"/>
    <p:sldId id="357" r:id="rId7"/>
    <p:sldId id="358" r:id="rId8"/>
    <p:sldId id="359" r:id="rId9"/>
    <p:sldId id="360" r:id="rId10"/>
    <p:sldId id="361" r:id="rId11"/>
    <p:sldId id="362" r:id="rId12"/>
    <p:sldId id="363" r:id="rId13"/>
    <p:sldId id="364" r:id="rId14"/>
    <p:sldId id="365" r:id="rId15"/>
    <p:sldId id="300" r:id="rId16"/>
  </p:sldIdLst>
  <p:sldSz cx="9144000" cy="6858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32850E-3A22-4042-B708-0F14740D8480}" type="datetimeFigureOut">
              <a:rPr lang="es-VE" smtClean="0"/>
              <a:t>20/9/2025</a:t>
            </a:fld>
            <a:endParaRPr lang="es-V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V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3000B8-24A4-4BC0-A4F3-84524C9B2F43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612489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D9EA9-3A6A-4480-B4A0-DD2CF456BC85}" type="datetime1">
              <a:rPr lang="es-VE" smtClean="0"/>
              <a:t>20/9/2025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72E34-7462-4E7F-B929-8F12823A140B}" type="datetime1">
              <a:rPr lang="es-VE" smtClean="0"/>
              <a:t>20/9/2025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ACD53-2F42-4CE7-BB36-A23AB7C450B5}" type="datetime1">
              <a:rPr lang="es-VE" smtClean="0"/>
              <a:t>20/9/2025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1871B-9EDE-40DB-8AF8-69D4C6D1F1EA}" type="datetime1">
              <a:rPr lang="es-VE" smtClean="0"/>
              <a:t>20/9/2025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F503B-B857-43C2-843D-977E555EA148}" type="datetime1">
              <a:rPr lang="es-VE" smtClean="0"/>
              <a:t>20/9/2025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D8B5-8836-455F-AD2E-3507CEEB3DC7}" type="datetime1">
              <a:rPr lang="es-VE" smtClean="0"/>
              <a:t>20/9/2025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60FDF-592E-4ADD-8F9D-CF04005EFE00}" type="datetime1">
              <a:rPr lang="es-VE" smtClean="0"/>
              <a:t>20/9/2025</a:t>
            </a:fld>
            <a:endParaRPr lang="es-V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805F7-A004-489D-9817-04CF40890734}" type="datetime1">
              <a:rPr lang="es-VE" smtClean="0"/>
              <a:t>20/9/2025</a:t>
            </a:fld>
            <a:endParaRPr lang="es-V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BFA8-EC89-49A3-8FF2-6DC70FC552B7}" type="datetime1">
              <a:rPr lang="es-VE" smtClean="0"/>
              <a:t>20/9/2025</a:t>
            </a:fld>
            <a:endParaRPr lang="es-V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A6CF-3707-4DF6-90B3-3A14A63F3D9E}" type="datetime1">
              <a:rPr lang="es-VE" smtClean="0"/>
              <a:t>20/9/2025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B73F9-6020-4188-BAA9-D4812AD15707}" type="datetime1">
              <a:rPr lang="es-VE" smtClean="0"/>
              <a:t>20/9/2025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24B091D-4663-423A-82BC-7B8243895D6F}" type="datetime1">
              <a:rPr lang="es-VE" smtClean="0"/>
              <a:t>20/9/2025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6140" y="2420888"/>
            <a:ext cx="7990904" cy="504056"/>
          </a:xfrm>
        </p:spPr>
        <p:txBody>
          <a:bodyPr>
            <a:noAutofit/>
          </a:bodyPr>
          <a:lstStyle/>
          <a:p>
            <a:pPr algn="ctr"/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 smtClean="0">
                <a:solidFill>
                  <a:schemeClr val="tx1"/>
                </a:solidFill>
              </a:rPr>
              <a:t>RESCISIÓN PARCIAL</a:t>
            </a: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endParaRPr lang="es-VE" sz="3200" b="1" dirty="0">
              <a:solidFill>
                <a:schemeClr val="tx1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6" y="2780928"/>
            <a:ext cx="8206928" cy="2978920"/>
          </a:xfrm>
        </p:spPr>
        <p:txBody>
          <a:bodyPr>
            <a:normAutofit fontScale="85000" lnSpcReduction="20000"/>
          </a:bodyPr>
          <a:lstStyle/>
          <a:p>
            <a:endParaRPr lang="es-UY" dirty="0"/>
          </a:p>
          <a:p>
            <a:endParaRPr lang="es-UY" dirty="0"/>
          </a:p>
          <a:p>
            <a:endParaRPr lang="es-UY" dirty="0"/>
          </a:p>
          <a:p>
            <a:pPr algn="ctr"/>
            <a:r>
              <a:rPr lang="es-UY" sz="3400" dirty="0"/>
              <a:t>Derecho Comercial 1</a:t>
            </a:r>
          </a:p>
          <a:p>
            <a:pPr algn="ctr"/>
            <a:r>
              <a:rPr lang="es-UY" sz="3400" dirty="0"/>
              <a:t>Facultad de Derecho - </a:t>
            </a:r>
            <a:r>
              <a:rPr lang="es-UY" sz="3400" dirty="0" err="1"/>
              <a:t>UdelaR</a:t>
            </a:r>
            <a:endParaRPr lang="es-UY" sz="3400" dirty="0"/>
          </a:p>
          <a:p>
            <a:pPr algn="ctr"/>
            <a:endParaRPr lang="es-UY" sz="3400" dirty="0"/>
          </a:p>
          <a:p>
            <a:pPr algn="ctr"/>
            <a:r>
              <a:rPr lang="es-UY" sz="3400" dirty="0"/>
              <a:t>Virginia </a:t>
            </a:r>
            <a:r>
              <a:rPr lang="es-UY" sz="3400" dirty="0" smtClean="0"/>
              <a:t>Machado Martinez</a:t>
            </a:r>
            <a:endParaRPr lang="es-UY" sz="3400" dirty="0"/>
          </a:p>
          <a:p>
            <a:pPr algn="ctr"/>
            <a:endParaRPr lang="es-UY" sz="3400" dirty="0"/>
          </a:p>
        </p:txBody>
      </p:sp>
    </p:spTree>
    <p:extLst>
      <p:ext uri="{BB962C8B-B14F-4D97-AF65-F5344CB8AC3E}">
        <p14:creationId xmlns:p14="http://schemas.microsoft.com/office/powerpoint/2010/main" val="36729790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2600" b="1" dirty="0" smtClean="0"/>
              <a:t>DERECHO DE RECESO</a:t>
            </a:r>
            <a:endParaRPr lang="es-ES" sz="2600" b="1" dirty="0" smtClean="0"/>
          </a:p>
          <a:p>
            <a:pPr marL="0" lvl="0" indent="0" algn="just">
              <a:buNone/>
            </a:pPr>
            <a:endParaRPr lang="es-UY" dirty="0" smtClean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Legitimación y ejercicio del receso: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/>
              <a:t>Socios o accionistas disidentes (votan en contra), </a:t>
            </a:r>
            <a:r>
              <a:rPr lang="es-UY" sz="2200" dirty="0" smtClean="0"/>
              <a:t>ausentes y </a:t>
            </a:r>
            <a:r>
              <a:rPr lang="es-UY" sz="2200" dirty="0"/>
              <a:t>los que se abstuvieran.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Se </a:t>
            </a:r>
            <a:r>
              <a:rPr lang="es-UY" sz="2200" dirty="0"/>
              <a:t>ejerce mediante comunicación fehaciente a </a:t>
            </a:r>
            <a:r>
              <a:rPr lang="es-UY" sz="2200" dirty="0" smtClean="0"/>
              <a:t>la sociedad </a:t>
            </a:r>
            <a:r>
              <a:rPr lang="es-UY" sz="2200" dirty="0"/>
              <a:t>de la decisión de </a:t>
            </a:r>
            <a:r>
              <a:rPr lang="es-UY" sz="2200" dirty="0" err="1"/>
              <a:t>receder</a:t>
            </a:r>
            <a:r>
              <a:rPr lang="es-UY" sz="2200" dirty="0"/>
              <a:t>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Se puede hacer efectivo por: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es-UY" sz="1900" dirty="0" smtClean="0"/>
              <a:t>Acuerdo </a:t>
            </a:r>
            <a:r>
              <a:rPr lang="es-UY" sz="1900" dirty="0"/>
              <a:t>de los socios </a:t>
            </a:r>
            <a:endParaRPr lang="es-UY" sz="1900" dirty="0" smtClean="0"/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es-UY" sz="1900" dirty="0" smtClean="0"/>
              <a:t>Judicialmente solicitando </a:t>
            </a:r>
            <a:r>
              <a:rPr lang="es-UY" sz="1900" dirty="0"/>
              <a:t>que </a:t>
            </a:r>
            <a:r>
              <a:rPr lang="es-UY" sz="1900" dirty="0" smtClean="0"/>
              <a:t>se admita el </a:t>
            </a:r>
            <a:r>
              <a:rPr lang="es-UY" sz="1900" dirty="0"/>
              <a:t>receso. </a:t>
            </a:r>
            <a:r>
              <a:rPr lang="es-UY" sz="1900" dirty="0" smtClean="0"/>
              <a:t>Plazo de caducidad de </a:t>
            </a:r>
            <a:r>
              <a:rPr lang="es-UY" sz="1900" dirty="0"/>
              <a:t>30 días desde que se conoce </a:t>
            </a:r>
            <a:r>
              <a:rPr lang="es-UY" sz="1900" dirty="0" smtClean="0"/>
              <a:t>el hecho </a:t>
            </a:r>
            <a:r>
              <a:rPr lang="es-UY" sz="1900" dirty="0"/>
              <a:t>que lo motiva.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La </a:t>
            </a:r>
            <a:r>
              <a:rPr lang="es-UY" sz="2200" dirty="0"/>
              <a:t>sociedad tiene plazo de 60 días para resolver dejar </a:t>
            </a:r>
            <a:r>
              <a:rPr lang="es-UY" sz="2200" dirty="0" smtClean="0"/>
              <a:t>sin efecto </a:t>
            </a:r>
            <a:r>
              <a:rPr lang="es-UY" sz="2200" dirty="0"/>
              <a:t>la modificación o reforma resuelta que motiva </a:t>
            </a:r>
            <a:r>
              <a:rPr lang="es-UY" sz="2200" dirty="0" smtClean="0"/>
              <a:t>el receso </a:t>
            </a:r>
            <a:r>
              <a:rPr lang="es-UY" sz="2200" dirty="0"/>
              <a:t>en los casos en que se comprometa la </a:t>
            </a:r>
            <a:r>
              <a:rPr lang="es-UY" sz="2200" dirty="0" smtClean="0"/>
              <a:t>estabilidad o </a:t>
            </a:r>
            <a:r>
              <a:rPr lang="es-UY" sz="2200" dirty="0"/>
              <a:t>buen funcionamiento de la sociedad.</a:t>
            </a:r>
            <a:endParaRPr lang="es-ES" sz="2200" dirty="0"/>
          </a:p>
        </p:txBody>
      </p:sp>
    </p:spTree>
    <p:extLst>
      <p:ext uri="{BB962C8B-B14F-4D97-AF65-F5344CB8AC3E}">
        <p14:creationId xmlns:p14="http://schemas.microsoft.com/office/powerpoint/2010/main" val="39409069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 fontScale="85000" lnSpcReduction="20000"/>
          </a:bodyPr>
          <a:lstStyle/>
          <a:p>
            <a:pPr marL="0" lvl="0" indent="0" algn="ctr">
              <a:buNone/>
            </a:pPr>
            <a:endParaRPr lang="es-ES" dirty="0" smtClean="0"/>
          </a:p>
          <a:p>
            <a:pPr marL="0" lvl="0" indent="0" algn="ctr">
              <a:buNone/>
            </a:pPr>
            <a:r>
              <a:rPr lang="es-ES" sz="2600" b="1" dirty="0" smtClean="0"/>
              <a:t>EFECTOS DE LA RESCISIÓN PARCIAL</a:t>
            </a:r>
          </a:p>
          <a:p>
            <a:pPr marL="0" lvl="0" indent="0" algn="ctr">
              <a:buNone/>
            </a:pPr>
            <a:endParaRPr lang="es-UY" dirty="0" smtClean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sz="2600" dirty="0"/>
              <a:t>Modificación del contrato social, art. 153: se modifica el número </a:t>
            </a:r>
            <a:r>
              <a:rPr lang="es-UY" sz="2600" dirty="0" smtClean="0"/>
              <a:t>de socios</a:t>
            </a:r>
            <a:r>
              <a:rPr lang="es-UY" sz="2600" dirty="0"/>
              <a:t>, el capital social y la participación de cada uno en el </a:t>
            </a:r>
            <a:r>
              <a:rPr lang="es-UY" sz="2600" dirty="0" smtClean="0"/>
              <a:t>capital social.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Obligación </a:t>
            </a:r>
            <a:r>
              <a:rPr lang="es-UY" sz="2600" dirty="0"/>
              <a:t>de liquidar y abonar el valor de su cuota parte al </a:t>
            </a:r>
            <a:r>
              <a:rPr lang="es-UY" sz="2600" dirty="0" smtClean="0"/>
              <a:t>socio saliente </a:t>
            </a:r>
            <a:r>
              <a:rPr lang="es-UY" sz="2600" dirty="0"/>
              <a:t>de acuerdo a un balance especialmente confeccionado </a:t>
            </a:r>
            <a:r>
              <a:rPr lang="es-UY" sz="2600" dirty="0" smtClean="0"/>
              <a:t>a la </a:t>
            </a:r>
            <a:r>
              <a:rPr lang="es-UY" sz="2600" dirty="0"/>
              <a:t>fecha de la rescisión</a:t>
            </a:r>
            <a:r>
              <a:rPr lang="es-UY" sz="2600" dirty="0" smtClean="0"/>
              <a:t>.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Problema práctico ¿Qué valor se toma? El VPP u otro? Criterio AIN.</a:t>
            </a:r>
            <a:endParaRPr lang="es-UY" sz="2600" dirty="0"/>
          </a:p>
          <a:p>
            <a:pPr lvl="0" algn="just">
              <a:buFont typeface="Wingdings" panose="05000000000000000000" pitchFamily="2" charset="2"/>
              <a:buChar char="Ø"/>
            </a:pPr>
            <a:endParaRPr lang="es-UY" sz="2600" dirty="0" smtClean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Nace </a:t>
            </a:r>
            <a:r>
              <a:rPr lang="es-UY" sz="2600" dirty="0"/>
              <a:t>un derecho de crédito a favor del socio saliente contra </a:t>
            </a:r>
            <a:r>
              <a:rPr lang="es-UY" sz="2600" dirty="0" smtClean="0"/>
              <a:t>la sociedad.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Se </a:t>
            </a:r>
            <a:r>
              <a:rPr lang="es-UY" sz="2600" dirty="0"/>
              <a:t>inscribe la rescisión en el </a:t>
            </a:r>
            <a:r>
              <a:rPr lang="es-UY" sz="2600" dirty="0" smtClean="0"/>
              <a:t>RNC </a:t>
            </a:r>
            <a:r>
              <a:rPr lang="es-UY" sz="2600" dirty="0"/>
              <a:t>art. 145 inc. 1 y a partir </a:t>
            </a:r>
            <a:r>
              <a:rPr lang="es-UY" sz="2600" dirty="0" smtClean="0"/>
              <a:t>de ese </a:t>
            </a:r>
            <a:r>
              <a:rPr lang="es-UY" sz="2600" dirty="0"/>
              <a:t>momento será oponible a terceros.</a:t>
            </a:r>
            <a:endParaRPr lang="es-ES" sz="2200" dirty="0"/>
          </a:p>
        </p:txBody>
      </p:sp>
    </p:spTree>
    <p:extLst>
      <p:ext uri="{BB962C8B-B14F-4D97-AF65-F5344CB8AC3E}">
        <p14:creationId xmlns:p14="http://schemas.microsoft.com/office/powerpoint/2010/main" val="24697930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 fontScale="77500" lnSpcReduction="20000"/>
          </a:bodyPr>
          <a:lstStyle/>
          <a:p>
            <a:pPr marL="0" lvl="0" indent="0" algn="ctr">
              <a:buNone/>
            </a:pPr>
            <a:endParaRPr lang="es-ES" dirty="0" smtClean="0"/>
          </a:p>
          <a:p>
            <a:pPr marL="0" lvl="0" indent="0" algn="ctr">
              <a:buNone/>
            </a:pPr>
            <a:r>
              <a:rPr lang="es-ES" sz="2600" b="1" dirty="0" smtClean="0"/>
              <a:t>EFECTOS DE LA RESCISIÓN PARCIAL</a:t>
            </a:r>
          </a:p>
          <a:p>
            <a:pPr marL="0" lvl="0" indent="0" algn="ctr">
              <a:buNone/>
            </a:pPr>
            <a:endParaRPr lang="es-UY" dirty="0" smtClean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sz="2600" dirty="0"/>
              <a:t>La sociedad tiene plazo de un año para abonar a socios salientes el </a:t>
            </a:r>
            <a:r>
              <a:rPr lang="es-UY" sz="2600" dirty="0" smtClean="0"/>
              <a:t>valor de </a:t>
            </a:r>
            <a:r>
              <a:rPr lang="es-UY" sz="2600" dirty="0"/>
              <a:t>su </a:t>
            </a:r>
            <a:r>
              <a:rPr lang="es-UY" sz="2600" dirty="0" smtClean="0"/>
              <a:t>participación.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sz="2600" dirty="0"/>
              <a:t>Si la sociedad no pagare, el socio podrá accionar en vía ejecutiva </a:t>
            </a:r>
            <a:r>
              <a:rPr lang="es-UY" sz="2600" dirty="0" smtClean="0"/>
              <a:t>contra la </a:t>
            </a:r>
            <a:r>
              <a:rPr lang="es-UY" sz="2600" dirty="0"/>
              <a:t>sociedad, previa intimación judicial, siendo título ejecutivo la </a:t>
            </a:r>
            <a:r>
              <a:rPr lang="es-UY" sz="2600" dirty="0" smtClean="0"/>
              <a:t>liquidación hecha </a:t>
            </a:r>
            <a:r>
              <a:rPr lang="es-UY" sz="2600" dirty="0"/>
              <a:t>por la sociedad </a:t>
            </a:r>
            <a:r>
              <a:rPr lang="es-UY" sz="2600" dirty="0" smtClean="0"/>
              <a:t>(art</a:t>
            </a:r>
            <a:r>
              <a:rPr lang="es-UY" sz="2600" dirty="0"/>
              <a:t>. 154 inc. 5</a:t>
            </a:r>
            <a:r>
              <a:rPr lang="es-UY" sz="2600" dirty="0" smtClean="0"/>
              <a:t>).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sz="2600" dirty="0"/>
              <a:t>Retención del pago: la sociedad podrá ser autorizada judicialmente </a:t>
            </a:r>
            <a:r>
              <a:rPr lang="es-UY" sz="2600" dirty="0" smtClean="0"/>
              <a:t>a retener </a:t>
            </a:r>
            <a:r>
              <a:rPr lang="es-UY" sz="2600" dirty="0"/>
              <a:t>total o parcialmente el pago de la participación, cuando </a:t>
            </a:r>
            <a:r>
              <a:rPr lang="es-UY" sz="2600" dirty="0" smtClean="0"/>
              <a:t>existan negocios </a:t>
            </a:r>
            <a:r>
              <a:rPr lang="es-UY" sz="2600" dirty="0"/>
              <a:t>pendientes que pueden aumentar o disminuir su valor. </a:t>
            </a:r>
            <a:r>
              <a:rPr lang="es-UY" sz="2600" dirty="0" smtClean="0"/>
              <a:t>Se espera </a:t>
            </a:r>
            <a:r>
              <a:rPr lang="es-UY" sz="2600" dirty="0"/>
              <a:t>hasta la finalización de esos negocios, art. 155</a:t>
            </a:r>
            <a:r>
              <a:rPr lang="es-UY" sz="2600" dirty="0" smtClean="0"/>
              <a:t>.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sz="2600" dirty="0"/>
              <a:t>En caso de exclusión por incumplimiento del socio, con autorización </a:t>
            </a:r>
            <a:r>
              <a:rPr lang="es-UY" sz="2600" dirty="0" smtClean="0"/>
              <a:t>del juez</a:t>
            </a:r>
            <a:r>
              <a:rPr lang="es-UY" sz="2600" dirty="0"/>
              <a:t>, la sociedad puede negar el pago de </a:t>
            </a:r>
            <a:r>
              <a:rPr lang="es-UY" sz="2600" dirty="0" smtClean="0"/>
              <a:t>utilidades.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UY" sz="26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sz="2600" dirty="0"/>
              <a:t>En el caso de que el socio haya aportado un derecho de usufructo, o </a:t>
            </a:r>
            <a:r>
              <a:rPr lang="es-UY" sz="2600" dirty="0" smtClean="0"/>
              <a:t>de uso </a:t>
            </a:r>
            <a:r>
              <a:rPr lang="es-UY" sz="2600" dirty="0"/>
              <a:t>y goce de determinados bienes, la restitución no se </a:t>
            </a:r>
            <a:r>
              <a:rPr lang="es-UY" sz="2600" dirty="0" smtClean="0"/>
              <a:t>hará necesariamente </a:t>
            </a:r>
            <a:r>
              <a:rPr lang="es-UY" sz="2600" dirty="0"/>
              <a:t>en el momento del receso, si no hay acuerdo </a:t>
            </a:r>
            <a:r>
              <a:rPr lang="es-UY" sz="2600" dirty="0" smtClean="0"/>
              <a:t>entre socios</a:t>
            </a:r>
            <a:r>
              <a:rPr lang="es-UY" sz="2600" dirty="0"/>
              <a:t>, </a:t>
            </a:r>
            <a:r>
              <a:rPr lang="es-UY" sz="2600" dirty="0" smtClean="0"/>
              <a:t>si no el </a:t>
            </a:r>
            <a:r>
              <a:rPr lang="es-UY" sz="2600" dirty="0"/>
              <a:t>Juez determinará el momento de la restitución </a:t>
            </a:r>
            <a:r>
              <a:rPr lang="es-UY" sz="2600" dirty="0" smtClean="0"/>
              <a:t>(art</a:t>
            </a:r>
            <a:r>
              <a:rPr lang="es-UY" sz="2600" dirty="0"/>
              <a:t>. 155 inc. 1).</a:t>
            </a:r>
            <a:endParaRPr lang="es-ES" sz="2200" dirty="0"/>
          </a:p>
        </p:txBody>
      </p:sp>
    </p:spTree>
    <p:extLst>
      <p:ext uri="{BB962C8B-B14F-4D97-AF65-F5344CB8AC3E}">
        <p14:creationId xmlns:p14="http://schemas.microsoft.com/office/powerpoint/2010/main" val="11432150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es-ES" dirty="0" smtClean="0"/>
          </a:p>
          <a:p>
            <a:pPr marL="0" lvl="0" indent="0" algn="ctr">
              <a:buNone/>
            </a:pPr>
            <a:r>
              <a:rPr lang="es-ES" sz="2600" b="1" dirty="0" smtClean="0"/>
              <a:t>EFECTOS DE LA RESCISIÓN PARCIAL: CASOS ESPECIALES</a:t>
            </a:r>
          </a:p>
          <a:p>
            <a:pPr marL="0" lvl="0" indent="0" algn="ctr">
              <a:buNone/>
            </a:pPr>
            <a:endParaRPr lang="es-UY" dirty="0" smtClean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Rescisión que afecte la pluralidad de socios: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Si </a:t>
            </a:r>
            <a:r>
              <a:rPr lang="es-UY" sz="2200" dirty="0"/>
              <a:t>por la rescisión la sociedad quedara con un solo socio, </a:t>
            </a:r>
            <a:r>
              <a:rPr lang="es-UY" sz="2200" dirty="0" smtClean="0"/>
              <a:t>éste tendrá </a:t>
            </a:r>
            <a:r>
              <a:rPr lang="es-UY" sz="2200" dirty="0"/>
              <a:t>dos </a:t>
            </a:r>
            <a:r>
              <a:rPr lang="es-UY" sz="2200" dirty="0" smtClean="0"/>
              <a:t>opciones, </a:t>
            </a:r>
            <a:r>
              <a:rPr lang="es-UY" sz="2200" dirty="0"/>
              <a:t>art </a:t>
            </a:r>
            <a:r>
              <a:rPr lang="es-UY" sz="2200" dirty="0" smtClean="0"/>
              <a:t>156:</a:t>
            </a:r>
            <a:endParaRPr lang="es-UY" sz="2200" dirty="0"/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es-UY" sz="1900" dirty="0" smtClean="0"/>
              <a:t>Disolver </a:t>
            </a:r>
            <a:r>
              <a:rPr lang="es-UY" sz="1900" dirty="0"/>
              <a:t>y liquidar la sociedad (puede asumir el activo y el </a:t>
            </a:r>
            <a:r>
              <a:rPr lang="es-UY" sz="1900" dirty="0" smtClean="0"/>
              <a:t>pasivo y </a:t>
            </a:r>
            <a:r>
              <a:rPr lang="es-UY" sz="1900" dirty="0"/>
              <a:t>continuar la actividad). Transmisión de patrimonio social al </a:t>
            </a:r>
            <a:r>
              <a:rPr lang="es-UY" sz="1900" dirty="0" smtClean="0"/>
              <a:t>socio mediante </a:t>
            </a:r>
            <a:r>
              <a:rPr lang="es-UY" sz="1900" dirty="0"/>
              <a:t>declaratoria ante escribano.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es-UY" sz="1900" dirty="0" smtClean="0"/>
              <a:t>Incorporar </a:t>
            </a:r>
            <a:r>
              <a:rPr lang="es-UY" sz="1900" dirty="0"/>
              <a:t>nuevos socios dentro del plazo de un </a:t>
            </a:r>
            <a:r>
              <a:rPr lang="es-UY" sz="1900" dirty="0" smtClean="0"/>
              <a:t>año.</a:t>
            </a:r>
          </a:p>
          <a:p>
            <a:pPr lvl="2" algn="just">
              <a:buFont typeface="Wingdings" panose="05000000000000000000" pitchFamily="2" charset="2"/>
              <a:buChar char="Ø"/>
            </a:pPr>
            <a:endParaRPr lang="es-UY" sz="1900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Mientras </a:t>
            </a:r>
            <a:r>
              <a:rPr lang="es-UY" sz="2200" dirty="0"/>
              <a:t>no adopte una decisión, el socio será </a:t>
            </a:r>
            <a:r>
              <a:rPr lang="es-UY" sz="2200" dirty="0" smtClean="0"/>
              <a:t>responsable ilimitado </a:t>
            </a:r>
            <a:r>
              <a:rPr lang="es-UY" sz="2200" dirty="0"/>
              <a:t>por las obligaciones que contraiga a nombre de </a:t>
            </a:r>
            <a:r>
              <a:rPr lang="es-UY" sz="2200" dirty="0" smtClean="0"/>
              <a:t>la sociedad</a:t>
            </a:r>
            <a:r>
              <a:rPr lang="es-UY" sz="2200" dirty="0"/>
              <a:t>, art. </a:t>
            </a:r>
            <a:r>
              <a:rPr lang="es-UY" sz="2200" dirty="0" smtClean="0"/>
              <a:t>156.</a:t>
            </a:r>
            <a:endParaRPr lang="es-ES" sz="2200" dirty="0"/>
          </a:p>
        </p:txBody>
      </p:sp>
    </p:spTree>
    <p:extLst>
      <p:ext uri="{BB962C8B-B14F-4D97-AF65-F5344CB8AC3E}">
        <p14:creationId xmlns:p14="http://schemas.microsoft.com/office/powerpoint/2010/main" val="26119753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es-ES" dirty="0" smtClean="0"/>
          </a:p>
          <a:p>
            <a:pPr marL="0" lvl="0" indent="0" algn="ctr">
              <a:buNone/>
            </a:pPr>
            <a:r>
              <a:rPr lang="es-ES" sz="2600" b="1" dirty="0" smtClean="0"/>
              <a:t>EFECTOS DE LA RESCISIÓN PARCIAL: CASOS ESPECIALES</a:t>
            </a:r>
          </a:p>
          <a:p>
            <a:pPr marL="0" lvl="0" indent="0" algn="ctr">
              <a:buNone/>
            </a:pPr>
            <a:endParaRPr lang="es-UY" dirty="0" smtClean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Rescisión que desvirtúe el tipo social: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/>
              <a:t>Los socios restantes pueden: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es-UY" sz="1900" dirty="0" smtClean="0"/>
              <a:t>Disolver </a:t>
            </a:r>
            <a:r>
              <a:rPr lang="es-UY" sz="1900" dirty="0"/>
              <a:t>la </a:t>
            </a:r>
            <a:r>
              <a:rPr lang="es-UY" sz="1900" dirty="0" smtClean="0"/>
              <a:t>sociedad,</a:t>
            </a:r>
            <a:endParaRPr lang="es-UY" sz="1900" dirty="0"/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es-UY" sz="1900" dirty="0" smtClean="0"/>
              <a:t>Continuarla </a:t>
            </a:r>
            <a:r>
              <a:rPr lang="es-UY" sz="1900" dirty="0"/>
              <a:t>incorporando nuevos </a:t>
            </a:r>
            <a:r>
              <a:rPr lang="es-UY" sz="1900" dirty="0" smtClean="0"/>
              <a:t>socios,</a:t>
            </a:r>
          </a:p>
          <a:p>
            <a:pPr lvl="2" algn="just">
              <a:buFont typeface="Wingdings" panose="05000000000000000000" pitchFamily="2" charset="2"/>
              <a:buChar char="Ø"/>
            </a:pPr>
            <a:r>
              <a:rPr lang="es-UY" sz="1900" dirty="0" smtClean="0"/>
              <a:t>Transformarla</a:t>
            </a:r>
            <a:r>
              <a:rPr lang="es-UY" sz="1900" dirty="0"/>
              <a:t>, cambiando su tipo social, teniendo un plazo </a:t>
            </a:r>
            <a:r>
              <a:rPr lang="es-UY" sz="1900" dirty="0" smtClean="0"/>
              <a:t>de 180 </a:t>
            </a:r>
            <a:r>
              <a:rPr lang="es-UY" sz="1900" dirty="0"/>
              <a:t>días para ejercer esta opción.</a:t>
            </a:r>
          </a:p>
          <a:p>
            <a:pPr lvl="1" algn="just">
              <a:buFont typeface="Wingdings" panose="05000000000000000000" pitchFamily="2" charset="2"/>
              <a:buChar char="Ø"/>
            </a:pPr>
            <a:endParaRPr lang="es-UY" sz="2200" dirty="0" smtClean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Mientras </a:t>
            </a:r>
            <a:r>
              <a:rPr lang="es-UY" sz="2200" dirty="0"/>
              <a:t>no se toma la opción los socios responden en </a:t>
            </a:r>
            <a:r>
              <a:rPr lang="es-UY" sz="2200" dirty="0" smtClean="0"/>
              <a:t>forma ilimitada </a:t>
            </a:r>
            <a:r>
              <a:rPr lang="es-UY" sz="2200" dirty="0"/>
              <a:t>y solidaria por las obligaciones sociales que contraigan</a:t>
            </a:r>
            <a:r>
              <a:rPr lang="es-UY" sz="2200" dirty="0" smtClean="0"/>
              <a:t>.</a:t>
            </a:r>
            <a:endParaRPr lang="es-UY" sz="1900" dirty="0"/>
          </a:p>
        </p:txBody>
      </p:sp>
    </p:spTree>
    <p:extLst>
      <p:ext uri="{BB962C8B-B14F-4D97-AF65-F5344CB8AC3E}">
        <p14:creationId xmlns:p14="http://schemas.microsoft.com/office/powerpoint/2010/main" val="37957582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8136"/>
          </a:xfrm>
        </p:spPr>
        <p:txBody>
          <a:bodyPr/>
          <a:lstStyle/>
          <a:p>
            <a:pPr marL="64008" indent="0">
              <a:buNone/>
            </a:pPr>
            <a:endParaRPr lang="es-UY" dirty="0"/>
          </a:p>
          <a:p>
            <a:pPr marL="64008" indent="0">
              <a:buNone/>
            </a:pPr>
            <a:endParaRPr lang="es-UY" dirty="0"/>
          </a:p>
          <a:p>
            <a:pPr marL="64008" indent="0" algn="ctr">
              <a:buNone/>
            </a:pPr>
            <a:endParaRPr lang="es-UY" sz="4000" dirty="0"/>
          </a:p>
          <a:p>
            <a:pPr marL="64008" indent="0" algn="ctr">
              <a:buNone/>
            </a:pPr>
            <a:r>
              <a:rPr lang="es-UY" sz="4000" dirty="0"/>
              <a:t>¡¡Muchas gracias!!</a:t>
            </a:r>
          </a:p>
          <a:p>
            <a:pPr marL="64008" indent="0" algn="ctr">
              <a:buNone/>
            </a:pPr>
            <a:endParaRPr lang="es-UY" sz="4000" dirty="0"/>
          </a:p>
          <a:p>
            <a:pPr marL="64008" indent="0" algn="ctr">
              <a:buNone/>
            </a:pPr>
            <a:r>
              <a:rPr lang="es-UY" sz="4000" dirty="0"/>
              <a:t>Fin</a:t>
            </a:r>
            <a:endParaRPr lang="es-VE" sz="4000" dirty="0"/>
          </a:p>
        </p:txBody>
      </p:sp>
    </p:spTree>
    <p:extLst>
      <p:ext uri="{BB962C8B-B14F-4D97-AF65-F5344CB8AC3E}">
        <p14:creationId xmlns:p14="http://schemas.microsoft.com/office/powerpoint/2010/main" val="2815712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2800" b="1" dirty="0" smtClean="0"/>
              <a:t>CONCEPTO Y CAUSALES DE RESCISIÓN PARCIAL</a:t>
            </a:r>
            <a:endParaRPr lang="es-ES" sz="2800" b="1" dirty="0" smtClean="0"/>
          </a:p>
          <a:p>
            <a:pPr marL="0" lvl="0" indent="0" algn="ctr">
              <a:buNone/>
            </a:pPr>
            <a:endParaRPr lang="es-ES" dirty="0" smtClean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/>
              <a:t>Cuando se produce el cese del </a:t>
            </a:r>
            <a:r>
              <a:rPr lang="es-UY" dirty="0" smtClean="0"/>
              <a:t>vínculo de uno </a:t>
            </a:r>
            <a:r>
              <a:rPr lang="es-UY" dirty="0"/>
              <a:t>más socios con la sociedad</a:t>
            </a:r>
            <a:r>
              <a:rPr lang="es-UY" dirty="0" smtClean="0"/>
              <a:t>.</a:t>
            </a:r>
            <a:endParaRPr lang="es-ES" dirty="0"/>
          </a:p>
          <a:p>
            <a:pPr lvl="0" algn="just">
              <a:buFont typeface="Wingdings" panose="05000000000000000000" pitchFamily="2" charset="2"/>
              <a:buChar char="Ø"/>
            </a:pPr>
            <a:endParaRPr lang="es-ES" dirty="0" smtClean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/>
              <a:t>Por alguna de las causales previstas por la ley: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Muerte</a:t>
            </a:r>
            <a:r>
              <a:rPr lang="es-UY" dirty="0"/>
              <a:t>,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Incapacidad</a:t>
            </a:r>
            <a:r>
              <a:rPr lang="es-UY" dirty="0"/>
              <a:t>,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Exclusión </a:t>
            </a:r>
            <a:r>
              <a:rPr lang="es-UY" dirty="0"/>
              <a:t>del socio, y,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Ejercicio </a:t>
            </a:r>
            <a:r>
              <a:rPr lang="es-UY" dirty="0"/>
              <a:t>del derecho de receso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Otras </a:t>
            </a:r>
            <a:r>
              <a:rPr lang="es-UY" dirty="0"/>
              <a:t>causales previstas en el contrato </a:t>
            </a:r>
            <a:r>
              <a:rPr lang="es-UY" dirty="0" smtClean="0"/>
              <a:t>social, límite </a:t>
            </a:r>
            <a:r>
              <a:rPr lang="es-UY" dirty="0"/>
              <a:t>para establecer causales: el orden público, </a:t>
            </a:r>
            <a:r>
              <a:rPr lang="es-UY" dirty="0" smtClean="0"/>
              <a:t>la moral </a:t>
            </a:r>
            <a:r>
              <a:rPr lang="es-UY" dirty="0"/>
              <a:t>y las buenas costumbres.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73249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 fontScale="92500" lnSpcReduction="10000"/>
          </a:bodyPr>
          <a:lstStyle/>
          <a:p>
            <a:pPr marL="0" lvl="0" indent="0" algn="ctr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2600" b="1" dirty="0" smtClean="0"/>
              <a:t>MUERTE O INCAPACIDAD DEL SOCIO</a:t>
            </a:r>
            <a:endParaRPr lang="es-ES" sz="2600" b="1" dirty="0" smtClean="0"/>
          </a:p>
          <a:p>
            <a:pPr marL="0" lvl="0" indent="0" algn="ctr">
              <a:buNone/>
            </a:pPr>
            <a:endParaRPr lang="es-ES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 smtClean="0"/>
              <a:t>La </a:t>
            </a:r>
            <a:r>
              <a:rPr lang="es-UY" dirty="0"/>
              <a:t>rescisión opera de pleno derecho</a:t>
            </a:r>
            <a:r>
              <a:rPr lang="es-UY" dirty="0" smtClean="0"/>
              <a:t>.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UY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 smtClean="0"/>
              <a:t>Excepciones</a:t>
            </a:r>
            <a:r>
              <a:rPr lang="es-UY" dirty="0"/>
              <a:t>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Acuerdo </a:t>
            </a:r>
            <a:r>
              <a:rPr lang="es-UY" dirty="0"/>
              <a:t>en contrario en el contrato, mediante cláusula de </a:t>
            </a:r>
            <a:r>
              <a:rPr lang="es-UY" dirty="0" smtClean="0"/>
              <a:t>continuación, ya </a:t>
            </a:r>
            <a:r>
              <a:rPr lang="es-UY" dirty="0"/>
              <a:t>sea con los sucesores o cónyuge supérstite o representante del </a:t>
            </a:r>
            <a:r>
              <a:rPr lang="es-UY" dirty="0" smtClean="0"/>
              <a:t>socio incapaz </a:t>
            </a:r>
            <a:r>
              <a:rPr lang="es-UY" dirty="0"/>
              <a:t>(art. 146).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UY" dirty="0" smtClean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 smtClean="0"/>
              <a:t>En </a:t>
            </a:r>
            <a:r>
              <a:rPr lang="es-UY" dirty="0"/>
              <a:t>caso de </a:t>
            </a:r>
            <a:r>
              <a:rPr lang="es-UY" dirty="0" smtClean="0"/>
              <a:t>muerte:</a:t>
            </a:r>
            <a:endParaRPr lang="es-UY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El pacto obliga a los herederos y/o al cónyuge supérstite.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En caso de que el socio fuera uno de responsabilidad ilimitada, </a:t>
            </a:r>
            <a:r>
              <a:rPr lang="es-UY" dirty="0" smtClean="0"/>
              <a:t>recordar art. 45, herederos </a:t>
            </a:r>
            <a:r>
              <a:rPr lang="es-UY" dirty="0"/>
              <a:t>pueden condicionar su permanencia a la transformación </a:t>
            </a:r>
            <a:r>
              <a:rPr lang="es-UY" dirty="0" smtClean="0"/>
              <a:t>del tipo</a:t>
            </a:r>
            <a:r>
              <a:rPr lang="es-UY" dirty="0"/>
              <a:t>. Plazo de un año a contar de la muerte del socio.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Mientras no se acredite la calidad de socio, los herederos </a:t>
            </a:r>
            <a:r>
              <a:rPr lang="es-UY" dirty="0" smtClean="0"/>
              <a:t>serán representados </a:t>
            </a:r>
            <a:r>
              <a:rPr lang="es-UY" dirty="0"/>
              <a:t>por un albacea con tenencia de bienes o por </a:t>
            </a:r>
            <a:r>
              <a:rPr lang="es-UY" dirty="0" smtClean="0"/>
              <a:t>quien designe </a:t>
            </a:r>
            <a:r>
              <a:rPr lang="es-UY" dirty="0"/>
              <a:t>el juez de la sucesión.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696449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 fontScale="92500" lnSpcReduction="20000"/>
          </a:bodyPr>
          <a:lstStyle/>
          <a:p>
            <a:pPr marL="0" lvl="0" indent="0" algn="ctr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2600" b="1" dirty="0" smtClean="0"/>
              <a:t>MUERTE O INCAPACIDAD DEL SOCIO</a:t>
            </a:r>
            <a:endParaRPr lang="es-ES" sz="2600" b="1" dirty="0" smtClean="0"/>
          </a:p>
          <a:p>
            <a:pPr marL="0" lvl="0" indent="0" algn="ctr">
              <a:buNone/>
            </a:pPr>
            <a:endParaRPr lang="es-ES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/>
              <a:t>En caso </a:t>
            </a:r>
            <a:r>
              <a:rPr lang="es-UY" dirty="0" smtClean="0"/>
              <a:t>de incapacidad: </a:t>
            </a:r>
            <a:r>
              <a:rPr lang="es-UY" dirty="0" err="1" smtClean="0"/>
              <a:t>ar</a:t>
            </a:r>
            <a:r>
              <a:rPr lang="es-UY" dirty="0" smtClean="0"/>
              <a:t>. 45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UY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dirty="0" smtClean="0"/>
              <a:t>Sociedades Anónimas: </a:t>
            </a:r>
            <a:r>
              <a:rPr lang="es-UY" dirty="0"/>
              <a:t>las acciones se transmiten </a:t>
            </a:r>
            <a:r>
              <a:rPr lang="es-UY" dirty="0" smtClean="0"/>
              <a:t>por sucesión</a:t>
            </a:r>
            <a:r>
              <a:rPr lang="es-UY" dirty="0"/>
              <a:t>, art. 158.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UY" dirty="0" smtClean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 smtClean="0"/>
              <a:t>SRL: 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las </a:t>
            </a:r>
            <a:r>
              <a:rPr lang="es-UY" dirty="0"/>
              <a:t>cuotas del socio fallecido se transmiten por </a:t>
            </a:r>
            <a:r>
              <a:rPr lang="es-UY" dirty="0" smtClean="0"/>
              <a:t>sucesión siguiendo </a:t>
            </a:r>
            <a:r>
              <a:rPr lang="es-UY" dirty="0"/>
              <a:t>el mecanismo previsto en al art. 232, </a:t>
            </a:r>
            <a:r>
              <a:rPr lang="es-UY" dirty="0" smtClean="0"/>
              <a:t>transferencia de </a:t>
            </a:r>
            <a:r>
              <a:rPr lang="es-UY" dirty="0"/>
              <a:t>cuotas a </a:t>
            </a:r>
            <a:r>
              <a:rPr lang="es-UY" dirty="0" smtClean="0"/>
              <a:t>terceros.</a:t>
            </a:r>
            <a:endParaRPr lang="es-UY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a </a:t>
            </a:r>
            <a:r>
              <a:rPr lang="es-UY" dirty="0"/>
              <a:t>los herederos se les da tratamiento de terceros respecto de </a:t>
            </a:r>
            <a:r>
              <a:rPr lang="es-UY" dirty="0" smtClean="0"/>
              <a:t>la sociedad</a:t>
            </a:r>
            <a:r>
              <a:rPr lang="es-UY" dirty="0"/>
              <a:t>, podrán recibir las cuotas si estas no fueran </a:t>
            </a:r>
            <a:r>
              <a:rPr lang="es-UY" dirty="0" smtClean="0"/>
              <a:t>adquiridas por </a:t>
            </a:r>
            <a:r>
              <a:rPr lang="es-UY" dirty="0"/>
              <a:t>uno o más socios o por la propia sociedad, ejerciendo </a:t>
            </a:r>
            <a:r>
              <a:rPr lang="es-UY" dirty="0" smtClean="0"/>
              <a:t>su derecho </a:t>
            </a:r>
            <a:r>
              <a:rPr lang="es-UY" dirty="0"/>
              <a:t>de preferencia.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Salvo que se haya previsto en el contrato pacto de </a:t>
            </a:r>
            <a:r>
              <a:rPr lang="es-UY" dirty="0" smtClean="0"/>
              <a:t>continuación con </a:t>
            </a:r>
            <a:r>
              <a:rPr lang="es-UY" dirty="0"/>
              <a:t>los sucesores del fallecido, art. 235</a:t>
            </a:r>
            <a:r>
              <a:rPr lang="es-UY" dirty="0" smtClean="0"/>
              <a:t>.</a:t>
            </a:r>
          </a:p>
          <a:p>
            <a:pPr lvl="1" algn="just">
              <a:buFont typeface="Wingdings" panose="05000000000000000000" pitchFamily="2" charset="2"/>
              <a:buChar char="Ø"/>
            </a:pPr>
            <a:endParaRPr lang="es-UY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/>
              <a:t>En caso de </a:t>
            </a:r>
            <a:r>
              <a:rPr lang="es-UY" dirty="0" smtClean="0"/>
              <a:t>inhabilitación del socio para ejercer el comercio, art. 28 </a:t>
            </a:r>
            <a:r>
              <a:rPr lang="es-UY" dirty="0" err="1" smtClean="0"/>
              <a:t>CCom</a:t>
            </a:r>
            <a:r>
              <a:rPr lang="es-UY" dirty="0" smtClean="0"/>
              <a:t>. Inhabilitación de orden público, de pleno derecho.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65881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 fontScale="92500" lnSpcReduction="20000"/>
          </a:bodyPr>
          <a:lstStyle/>
          <a:p>
            <a:pPr marL="0" lvl="0" indent="0" algn="ctr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2600" b="1" dirty="0" smtClean="0"/>
              <a:t>EXCLUSIÓN DEL SOCIO (ART. 147)</a:t>
            </a:r>
            <a:endParaRPr lang="es-ES" sz="2600" b="1" dirty="0" smtClean="0"/>
          </a:p>
          <a:p>
            <a:pPr marL="0" lvl="0" indent="0" algn="ctr">
              <a:buNone/>
            </a:pPr>
            <a:endParaRPr lang="es-ES" b="1" dirty="0" smtClean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 smtClean="0"/>
              <a:t>El </a:t>
            </a:r>
            <a:r>
              <a:rPr lang="es-UY" dirty="0"/>
              <a:t>socio podrá ser excluido cuando mediara justa causa. No </a:t>
            </a:r>
            <a:r>
              <a:rPr lang="es-UY" dirty="0" smtClean="0"/>
              <a:t>se puede </a:t>
            </a:r>
            <a:r>
              <a:rPr lang="es-UY" dirty="0"/>
              <a:t>pactar en contrario.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UY" dirty="0" smtClean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 smtClean="0"/>
              <a:t>Justa </a:t>
            </a:r>
            <a:r>
              <a:rPr lang="es-UY" dirty="0"/>
              <a:t>causa: el socio incurre en </a:t>
            </a:r>
            <a:r>
              <a:rPr lang="es-UY" b="1" dirty="0"/>
              <a:t>grave incumplimiento </a:t>
            </a:r>
            <a:r>
              <a:rPr lang="es-UY" dirty="0"/>
              <a:t>de </a:t>
            </a:r>
            <a:r>
              <a:rPr lang="es-UY" dirty="0" smtClean="0"/>
              <a:t>sus obligaciones </a:t>
            </a:r>
            <a:r>
              <a:rPr lang="es-UY" dirty="0"/>
              <a:t>o en los demás casos previstos en la </a:t>
            </a:r>
            <a:r>
              <a:rPr lang="es-UY" dirty="0" smtClean="0"/>
              <a:t>ley. Por. ej.: </a:t>
            </a:r>
            <a:r>
              <a:rPr lang="es-UY" dirty="0"/>
              <a:t>no hacer efectivo el </a:t>
            </a:r>
            <a:r>
              <a:rPr lang="es-UY" dirty="0" smtClean="0"/>
              <a:t>aporte (art. 70), </a:t>
            </a:r>
            <a:r>
              <a:rPr lang="es-UY" dirty="0"/>
              <a:t>competencia con la </a:t>
            </a:r>
            <a:r>
              <a:rPr lang="es-UY" dirty="0" smtClean="0"/>
              <a:t>sociedad, evicción del aporte (art. 71), transformación, fusión y escisión (salvo SA).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UY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 smtClean="0"/>
              <a:t>En </a:t>
            </a:r>
            <a:r>
              <a:rPr lang="es-UY" dirty="0"/>
              <a:t>caso de que sea declarada la liquidación de la masa activa </a:t>
            </a:r>
            <a:r>
              <a:rPr lang="es-UY" dirty="0" smtClean="0"/>
              <a:t>del socio concursado </a:t>
            </a:r>
            <a:r>
              <a:rPr lang="es-UY" dirty="0"/>
              <a:t>puede ser </a:t>
            </a:r>
            <a:r>
              <a:rPr lang="es-UY" dirty="0" smtClean="0"/>
              <a:t>excluido </a:t>
            </a:r>
            <a:r>
              <a:rPr lang="es-UY" dirty="0"/>
              <a:t>(no con la declaración del concurso</a:t>
            </a:r>
            <a:r>
              <a:rPr lang="es-UY" dirty="0" smtClean="0"/>
              <a:t>), art</a:t>
            </a:r>
            <a:r>
              <a:rPr lang="es-UY" dirty="0"/>
              <a:t>. </a:t>
            </a:r>
            <a:r>
              <a:rPr lang="es-UY" dirty="0" smtClean="0"/>
              <a:t>264 </a:t>
            </a:r>
            <a:r>
              <a:rPr lang="es-UY" dirty="0"/>
              <a:t>Ley 18.387</a:t>
            </a:r>
            <a:r>
              <a:rPr lang="es-UY" dirty="0" smtClean="0"/>
              <a:t>.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UY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 smtClean="0"/>
              <a:t>Habiendo </a:t>
            </a:r>
            <a:r>
              <a:rPr lang="es-UY" dirty="0"/>
              <a:t>unanimidad entre los socios, incluyendo al que se </a:t>
            </a:r>
            <a:r>
              <a:rPr lang="es-UY" dirty="0" smtClean="0"/>
              <a:t>intenta excluir </a:t>
            </a:r>
            <a:r>
              <a:rPr lang="es-UY" dirty="0"/>
              <a:t>no es necesaria la intervención de la justicia, de lo </a:t>
            </a:r>
            <a:r>
              <a:rPr lang="es-UY" dirty="0" smtClean="0"/>
              <a:t>contrario si</a:t>
            </a:r>
            <a:r>
              <a:rPr lang="es-UY" dirty="0"/>
              <a:t>.</a:t>
            </a:r>
            <a:endParaRPr lang="es-ES" sz="2200" dirty="0"/>
          </a:p>
        </p:txBody>
      </p:sp>
    </p:spTree>
    <p:extLst>
      <p:ext uri="{BB962C8B-B14F-4D97-AF65-F5344CB8AC3E}">
        <p14:creationId xmlns:p14="http://schemas.microsoft.com/office/powerpoint/2010/main" val="35169696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 fontScale="92500" lnSpcReduction="20000"/>
          </a:bodyPr>
          <a:lstStyle/>
          <a:p>
            <a:pPr marL="0" lvl="0" indent="0" algn="ctr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2600" b="1" dirty="0" smtClean="0"/>
              <a:t>EXCLUSIÓN DEL SOCIO</a:t>
            </a:r>
            <a:endParaRPr lang="es-ES" sz="2600" b="1" dirty="0" smtClean="0"/>
          </a:p>
          <a:p>
            <a:pPr marL="0" lvl="0" indent="0" algn="ctr">
              <a:buNone/>
            </a:pPr>
            <a:endParaRPr lang="es-ES" b="1" dirty="0" smtClean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/>
              <a:t>Se puede acordar entre los socios la exclusión en la medida que </a:t>
            </a:r>
            <a:r>
              <a:rPr lang="es-UY" dirty="0" smtClean="0"/>
              <a:t>haya acuerdo </a:t>
            </a:r>
            <a:r>
              <a:rPr lang="es-UY" dirty="0"/>
              <a:t>unánime, incluido el socio a </a:t>
            </a:r>
            <a:r>
              <a:rPr lang="es-UY" dirty="0" smtClean="0"/>
              <a:t>excluir</a:t>
            </a:r>
            <a:r>
              <a:rPr lang="es-UY" dirty="0"/>
              <a:t>, art. </a:t>
            </a:r>
            <a:r>
              <a:rPr lang="es-UY" dirty="0" smtClean="0"/>
              <a:t>148.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UY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/>
              <a:t>Si los socios no se ponen de acuerdo, la exclusión debe ser </a:t>
            </a:r>
            <a:r>
              <a:rPr lang="es-UY" dirty="0" smtClean="0"/>
              <a:t>decidida judicialmente</a:t>
            </a:r>
            <a:r>
              <a:rPr lang="es-UY" dirty="0"/>
              <a:t>. </a:t>
            </a:r>
            <a:endParaRPr lang="es-UY" dirty="0" smtClean="0"/>
          </a:p>
          <a:p>
            <a:pPr lvl="0" algn="just">
              <a:buFont typeface="Wingdings" panose="05000000000000000000" pitchFamily="2" charset="2"/>
              <a:buChar char="Ø"/>
            </a:pPr>
            <a:endParaRPr lang="es-UY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 smtClean="0"/>
              <a:t>La </a:t>
            </a:r>
            <a:r>
              <a:rPr lang="es-UY" dirty="0"/>
              <a:t>acción de exclusión se inicia a iniciativa de otro socio </a:t>
            </a:r>
            <a:r>
              <a:rPr lang="es-UY" dirty="0" smtClean="0"/>
              <a:t>o de </a:t>
            </a:r>
            <a:r>
              <a:rPr lang="es-UY" dirty="0"/>
              <a:t>la sociedad (resuelta por mayoría de socios).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UY" dirty="0" smtClean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 smtClean="0"/>
              <a:t>El </a:t>
            </a:r>
            <a:r>
              <a:rPr lang="es-UY" dirty="0"/>
              <a:t>juez puede decretar la suspensión provisoria de los derechos </a:t>
            </a:r>
            <a:r>
              <a:rPr lang="es-UY" dirty="0" smtClean="0"/>
              <a:t>del socio </a:t>
            </a:r>
            <a:r>
              <a:rPr lang="es-UY" dirty="0"/>
              <a:t>a excluir (medida cautelar).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UY" dirty="0" smtClean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 smtClean="0"/>
              <a:t>Debe </a:t>
            </a:r>
            <a:r>
              <a:rPr lang="es-UY" dirty="0"/>
              <a:t>ejercerse </a:t>
            </a:r>
            <a:r>
              <a:rPr lang="es-UY" dirty="0" smtClean="0"/>
              <a:t>en el </a:t>
            </a:r>
            <a:r>
              <a:rPr lang="es-UY" dirty="0"/>
              <a:t>plazo de un año</a:t>
            </a:r>
            <a:r>
              <a:rPr lang="es-UY" dirty="0" smtClean="0"/>
              <a:t>.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UY" sz="22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Concepto de </a:t>
            </a:r>
            <a:r>
              <a:rPr lang="es-UY" sz="2200" i="1" dirty="0" err="1" smtClean="0"/>
              <a:t>squeeze</a:t>
            </a:r>
            <a:r>
              <a:rPr lang="es-UY" sz="2200" i="1" dirty="0" smtClean="0"/>
              <a:t> </a:t>
            </a:r>
            <a:r>
              <a:rPr lang="es-UY" sz="2200" i="1" dirty="0" err="1" smtClean="0"/>
              <a:t>out</a:t>
            </a:r>
            <a:r>
              <a:rPr lang="es-UY" sz="2200" i="1" dirty="0" smtClean="0"/>
              <a:t>: </a:t>
            </a:r>
            <a:r>
              <a:rPr lang="es-UY" sz="2200" dirty="0" smtClean="0"/>
              <a:t>exclusión de minorías</a:t>
            </a:r>
            <a:r>
              <a:rPr lang="es-UY" sz="2200" i="1" dirty="0" smtClean="0"/>
              <a:t> </a:t>
            </a:r>
            <a:r>
              <a:rPr lang="es-UY" sz="2200" dirty="0" smtClean="0"/>
              <a:t>(art. </a:t>
            </a:r>
            <a:r>
              <a:rPr lang="es-UY" sz="2200" dirty="0"/>
              <a:t>41 Ley 19.820, participación en el capital integrado no superior al 15</a:t>
            </a:r>
            <a:r>
              <a:rPr lang="es-UY" sz="2200" dirty="0" smtClean="0"/>
              <a:t>%).</a:t>
            </a:r>
            <a:endParaRPr lang="es-ES" sz="2200" dirty="0"/>
          </a:p>
        </p:txBody>
      </p:sp>
    </p:spTree>
    <p:extLst>
      <p:ext uri="{BB962C8B-B14F-4D97-AF65-F5344CB8AC3E}">
        <p14:creationId xmlns:p14="http://schemas.microsoft.com/office/powerpoint/2010/main" val="2165090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 fontScale="92500"/>
          </a:bodyPr>
          <a:lstStyle/>
          <a:p>
            <a:pPr marL="0" lvl="0" indent="0" algn="ctr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2600" b="1" dirty="0" smtClean="0"/>
              <a:t>DERECHO DE RECESO</a:t>
            </a:r>
            <a:endParaRPr lang="es-ES" sz="2600" b="1" dirty="0" smtClean="0"/>
          </a:p>
          <a:p>
            <a:pPr marL="0" lvl="0" indent="0" algn="ctr">
              <a:buNone/>
            </a:pPr>
            <a:endParaRPr lang="es-ES" b="1" dirty="0" smtClean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/>
              <a:t>El socio puede </a:t>
            </a:r>
            <a:r>
              <a:rPr lang="es-UY" dirty="0" err="1"/>
              <a:t>receder</a:t>
            </a:r>
            <a:r>
              <a:rPr lang="es-UY" dirty="0"/>
              <a:t> cuando la mayoría de socios </a:t>
            </a:r>
            <a:r>
              <a:rPr lang="es-UY" dirty="0" smtClean="0"/>
              <a:t>o accionistas </a:t>
            </a:r>
            <a:r>
              <a:rPr lang="es-UY" dirty="0"/>
              <a:t>adoptan una decisión sobre aspectos </a:t>
            </a:r>
            <a:r>
              <a:rPr lang="es-UY" dirty="0" smtClean="0"/>
              <a:t>fundamentales del </a:t>
            </a:r>
            <a:r>
              <a:rPr lang="es-UY" dirty="0"/>
              <a:t>contrato, con la que el recedente no está de acuerdo</a:t>
            </a:r>
            <a:r>
              <a:rPr lang="es-UY" dirty="0" smtClean="0"/>
              <a:t>.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UY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 smtClean="0"/>
              <a:t>Se trata del </a:t>
            </a:r>
            <a:r>
              <a:rPr lang="es-UY" dirty="0"/>
              <a:t>derecho del socio o accionista a desvincularse de la </a:t>
            </a:r>
            <a:r>
              <a:rPr lang="es-UY" dirty="0" smtClean="0"/>
              <a:t>sociedad en </a:t>
            </a:r>
            <a:r>
              <a:rPr lang="es-UY" dirty="0"/>
              <a:t>determinados </a:t>
            </a:r>
            <a:r>
              <a:rPr lang="es-UY" dirty="0" smtClean="0"/>
              <a:t>supuestos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causales </a:t>
            </a:r>
            <a:r>
              <a:rPr lang="es-UY" dirty="0"/>
              <a:t>previstas por la </a:t>
            </a:r>
            <a:r>
              <a:rPr lang="es-UY" dirty="0" smtClean="0"/>
              <a:t>ley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c</a:t>
            </a:r>
            <a:r>
              <a:rPr lang="es-UY" dirty="0" smtClean="0"/>
              <a:t>ausales previstas en contrato o estatuto social.</a:t>
            </a:r>
          </a:p>
          <a:p>
            <a:pPr lvl="1" algn="just">
              <a:buFont typeface="Wingdings" panose="05000000000000000000" pitchFamily="2" charset="2"/>
              <a:buChar char="Ø"/>
            </a:pPr>
            <a:endParaRPr lang="es-UY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dirty="0" smtClean="0"/>
              <a:t>Cualquier </a:t>
            </a:r>
            <a:r>
              <a:rPr lang="es-UY" dirty="0"/>
              <a:t>socio puede ejercer el </a:t>
            </a:r>
            <a:r>
              <a:rPr lang="es-UY" dirty="0" smtClean="0"/>
              <a:t>derecho de </a:t>
            </a:r>
            <a:r>
              <a:rPr lang="es-UY" dirty="0"/>
              <a:t>receso (art 150</a:t>
            </a:r>
            <a:r>
              <a:rPr lang="es-UY" dirty="0" smtClean="0"/>
              <a:t>).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dirty="0" smtClean="0"/>
              <a:t>Es </a:t>
            </a:r>
            <a:r>
              <a:rPr lang="es-UY" dirty="0"/>
              <a:t>un derecho irrenunciable y su ejercicio no podrá </a:t>
            </a:r>
            <a:r>
              <a:rPr lang="es-UY" dirty="0" smtClean="0"/>
              <a:t>ser restringido </a:t>
            </a:r>
            <a:r>
              <a:rPr lang="es-UY" dirty="0"/>
              <a:t>(Art. 151</a:t>
            </a:r>
            <a:r>
              <a:rPr lang="es-UY" dirty="0" smtClean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5536183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 lnSpcReduction="10000"/>
          </a:bodyPr>
          <a:lstStyle/>
          <a:p>
            <a:pPr marL="0" lvl="0" indent="0" algn="ctr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2600" b="1" dirty="0" smtClean="0"/>
              <a:t>DERECHO DE RECESO</a:t>
            </a:r>
            <a:endParaRPr lang="es-ES" sz="2600" b="1" dirty="0" smtClean="0"/>
          </a:p>
          <a:p>
            <a:pPr marL="0" lvl="0" indent="0" algn="just">
              <a:buNone/>
            </a:pPr>
            <a:endParaRPr lang="es-UY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Si el ejercicio del derecho compromete la estabilidad </a:t>
            </a:r>
            <a:r>
              <a:rPr lang="es-UY" sz="2200" dirty="0"/>
              <a:t>o buen funcionamiento </a:t>
            </a:r>
            <a:r>
              <a:rPr lang="es-UY" sz="2200" dirty="0" smtClean="0"/>
              <a:t>de la </a:t>
            </a:r>
            <a:r>
              <a:rPr lang="es-UY" sz="2200" dirty="0"/>
              <a:t>sociedad podrá quedar sin efecto </a:t>
            </a:r>
            <a:r>
              <a:rPr lang="es-UY" sz="2200" dirty="0" smtClean="0"/>
              <a:t>resolución que provocó el receso.</a:t>
            </a:r>
          </a:p>
          <a:p>
            <a:pPr lvl="0" algn="just">
              <a:buFont typeface="Wingdings" panose="05000000000000000000" pitchFamily="2" charset="2"/>
              <a:buChar char="Ø"/>
            </a:pPr>
            <a:endParaRPr lang="es-UY" sz="22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Casos especiales: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1900" dirty="0" smtClean="0"/>
              <a:t>Soc</a:t>
            </a:r>
            <a:r>
              <a:rPr lang="es-UY" sz="1900" dirty="0"/>
              <a:t>. colectivas, en caso de disconformidad con resolución </a:t>
            </a:r>
            <a:r>
              <a:rPr lang="es-UY" sz="1900" dirty="0" smtClean="0"/>
              <a:t>de remoción </a:t>
            </a:r>
            <a:r>
              <a:rPr lang="es-UY" sz="1900" dirty="0"/>
              <a:t>del administrador </a:t>
            </a:r>
            <a:r>
              <a:rPr lang="es-UY" sz="1900" dirty="0" smtClean="0"/>
              <a:t>(art. </a:t>
            </a:r>
            <a:r>
              <a:rPr lang="es-UY" sz="1900" dirty="0"/>
              <a:t>203 inc. 4).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1900" dirty="0" smtClean="0"/>
              <a:t>SRL </a:t>
            </a:r>
            <a:r>
              <a:rPr lang="es-UY" sz="1900" dirty="0"/>
              <a:t>establece determinadas causales que autorizan al </a:t>
            </a:r>
            <a:r>
              <a:rPr lang="es-UY" sz="1900" dirty="0" smtClean="0"/>
              <a:t>socio disidente </a:t>
            </a:r>
            <a:r>
              <a:rPr lang="es-UY" sz="1900" dirty="0"/>
              <a:t>o ausente a </a:t>
            </a:r>
            <a:r>
              <a:rPr lang="es-UY" sz="1900" dirty="0" err="1"/>
              <a:t>receder</a:t>
            </a:r>
            <a:r>
              <a:rPr lang="es-UY" sz="1900" dirty="0"/>
              <a:t> </a:t>
            </a:r>
            <a:r>
              <a:rPr lang="es-UY" sz="1900" dirty="0" smtClean="0"/>
              <a:t>(art</a:t>
            </a:r>
            <a:r>
              <a:rPr lang="es-UY" sz="1900" dirty="0"/>
              <a:t>. 240).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1900" dirty="0" smtClean="0"/>
              <a:t>SA </a:t>
            </a:r>
            <a:r>
              <a:rPr lang="es-UY" sz="1900" dirty="0"/>
              <a:t>conversión de </a:t>
            </a:r>
            <a:r>
              <a:rPr lang="es-UY" sz="1900" dirty="0" smtClean="0"/>
              <a:t>SA </a:t>
            </a:r>
            <a:r>
              <a:rPr lang="es-UY" sz="1900" dirty="0"/>
              <a:t>abierta en cerrada </a:t>
            </a:r>
            <a:r>
              <a:rPr lang="es-UY" sz="1900" dirty="0" smtClean="0"/>
              <a:t>(art</a:t>
            </a:r>
            <a:r>
              <a:rPr lang="es-UY" sz="1900" dirty="0"/>
              <a:t>. 249); limitación </a:t>
            </a:r>
            <a:r>
              <a:rPr lang="es-UY" sz="1900" dirty="0" smtClean="0"/>
              <a:t>o suspensión </a:t>
            </a:r>
            <a:r>
              <a:rPr lang="es-UY" sz="1900" dirty="0"/>
              <a:t>del derecho de preferencia </a:t>
            </a:r>
            <a:r>
              <a:rPr lang="es-UY" sz="1900" dirty="0" smtClean="0"/>
              <a:t>(art</a:t>
            </a:r>
            <a:r>
              <a:rPr lang="es-UY" sz="1900" dirty="0"/>
              <a:t>. 330); transformación </a:t>
            </a:r>
            <a:r>
              <a:rPr lang="es-UY" sz="1900" dirty="0" smtClean="0"/>
              <a:t>de acciones </a:t>
            </a:r>
            <a:r>
              <a:rPr lang="es-UY" sz="1900" dirty="0"/>
              <a:t>al portador en nominativas; art. 362 a art. 364.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1900" dirty="0" smtClean="0"/>
              <a:t>SAS art</a:t>
            </a:r>
            <a:r>
              <a:rPr lang="es-UY" sz="1900" dirty="0"/>
              <a:t>. 9, 35, 36, 37 y 41 Ley 19.820</a:t>
            </a:r>
            <a:r>
              <a:rPr lang="es-UY" sz="1900" dirty="0" smtClean="0"/>
              <a:t>.</a:t>
            </a:r>
          </a:p>
          <a:p>
            <a:pPr lvl="1" algn="just">
              <a:buFont typeface="Wingdings" panose="05000000000000000000" pitchFamily="2" charset="2"/>
              <a:buChar char="Ø"/>
            </a:pPr>
            <a:endParaRPr lang="es-UY" sz="1800" dirty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sz="2200" dirty="0"/>
              <a:t>El contrato social podrá establecer otras causales.</a:t>
            </a:r>
            <a:endParaRPr lang="es-ES" sz="2200" dirty="0"/>
          </a:p>
        </p:txBody>
      </p:sp>
    </p:spTree>
    <p:extLst>
      <p:ext uri="{BB962C8B-B14F-4D97-AF65-F5344CB8AC3E}">
        <p14:creationId xmlns:p14="http://schemas.microsoft.com/office/powerpoint/2010/main" val="23931334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64087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endParaRPr lang="es-ES" dirty="0"/>
          </a:p>
          <a:p>
            <a:pPr marL="0" lvl="0" indent="0" algn="ctr">
              <a:buNone/>
            </a:pPr>
            <a:r>
              <a:rPr lang="es-ES" sz="2600" b="1" dirty="0" smtClean="0"/>
              <a:t>DERECHO DE RECESO</a:t>
            </a:r>
            <a:endParaRPr lang="es-ES" sz="2600" b="1" dirty="0" smtClean="0"/>
          </a:p>
          <a:p>
            <a:pPr marL="0" lvl="0" indent="0" algn="just">
              <a:buNone/>
            </a:pPr>
            <a:endParaRPr lang="es-UY" dirty="0" smtClean="0"/>
          </a:p>
          <a:p>
            <a:pPr lvl="0" algn="just">
              <a:buFont typeface="Wingdings" panose="05000000000000000000" pitchFamily="2" charset="2"/>
              <a:buChar char="Ø"/>
            </a:pPr>
            <a:r>
              <a:rPr lang="es-UY" sz="2600" dirty="0" smtClean="0"/>
              <a:t>Supuestos legales: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Transformación</a:t>
            </a:r>
            <a:r>
              <a:rPr lang="es-UY" sz="2200" dirty="0"/>
              <a:t>,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Prórroga </a:t>
            </a:r>
            <a:r>
              <a:rPr lang="es-UY" sz="2200" dirty="0"/>
              <a:t>del plazo,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Transferencia </a:t>
            </a:r>
            <a:r>
              <a:rPr lang="es-UY" sz="2200" dirty="0"/>
              <a:t>del domicilio al extranjero,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Cambio </a:t>
            </a:r>
            <a:r>
              <a:rPr lang="es-UY" sz="2200" dirty="0"/>
              <a:t>fundamental del objeto,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Aumento </a:t>
            </a:r>
            <a:r>
              <a:rPr lang="es-UY" sz="2200" dirty="0"/>
              <a:t>o reintegración total o parcial del </a:t>
            </a:r>
            <a:r>
              <a:rPr lang="es-UY" sz="2200" dirty="0" smtClean="0"/>
              <a:t>capital integrado </a:t>
            </a:r>
            <a:r>
              <a:rPr lang="es-UY" sz="2200" dirty="0"/>
              <a:t>(SA abiertas ésta causal no procede </a:t>
            </a:r>
            <a:r>
              <a:rPr lang="es-UY" sz="2200" dirty="0" smtClean="0"/>
              <a:t>ni cuando </a:t>
            </a:r>
            <a:r>
              <a:rPr lang="es-UY" sz="2200" dirty="0"/>
              <a:t>se entreguen acciones liberadas</a:t>
            </a:r>
            <a:r>
              <a:rPr lang="es-UY" sz="2200" dirty="0" smtClean="0"/>
              <a:t>).</a:t>
            </a:r>
            <a:endParaRPr lang="es-UY" sz="2200" dirty="0"/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sz="2200" dirty="0" smtClean="0"/>
              <a:t>Fusión </a:t>
            </a:r>
            <a:r>
              <a:rPr lang="es-UY" sz="2200" dirty="0"/>
              <a:t>y escisión.</a:t>
            </a:r>
            <a:endParaRPr lang="es-ES" sz="2200" dirty="0"/>
          </a:p>
        </p:txBody>
      </p:sp>
    </p:spTree>
    <p:extLst>
      <p:ext uri="{BB962C8B-B14F-4D97-AF65-F5344CB8AC3E}">
        <p14:creationId xmlns:p14="http://schemas.microsoft.com/office/powerpoint/2010/main" val="15890277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dad">
  <a:themeElements>
    <a:clrScheme name="Claridad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da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5398</TotalTime>
  <Words>1475</Words>
  <Application>Microsoft Office PowerPoint</Application>
  <PresentationFormat>Presentación en pantalla (4:3)</PresentationFormat>
  <Paragraphs>161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9" baseType="lpstr">
      <vt:lpstr>Arial</vt:lpstr>
      <vt:lpstr>Calibri</vt:lpstr>
      <vt:lpstr>Wingdings</vt:lpstr>
      <vt:lpstr>Claridad</vt:lpstr>
      <vt:lpstr>                                        RESCISIÓN PARCIAL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CALIFICACIÓN DEL CONCURSO</dc:title>
  <dc:creator>Virginia</dc:creator>
  <cp:lastModifiedBy>Virginia Machado Martinez</cp:lastModifiedBy>
  <cp:revision>334</cp:revision>
  <dcterms:created xsi:type="dcterms:W3CDTF">2017-06-07T22:24:11Z</dcterms:created>
  <dcterms:modified xsi:type="dcterms:W3CDTF">2025-09-21T02:07:16Z</dcterms:modified>
</cp:coreProperties>
</file>