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0"/>
  </p:notesMasterIdLst>
  <p:sldIdLst>
    <p:sldId id="256" r:id="rId2"/>
    <p:sldId id="260" r:id="rId3"/>
    <p:sldId id="331" r:id="rId4"/>
    <p:sldId id="332" r:id="rId5"/>
    <p:sldId id="333" r:id="rId6"/>
    <p:sldId id="355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3" r:id="rId27"/>
    <p:sldId id="354" r:id="rId28"/>
    <p:sldId id="300" r:id="rId29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20/9/2025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20/9/2025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20/9/2025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20/9/2025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6140" y="2420888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TRANSFORMACIÓN, FUSIÓN, ESCISIÓN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 Y ESCISIÓN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Regulación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Ley </a:t>
            </a:r>
            <a:r>
              <a:rPr lang="es-UY" sz="2400" dirty="0"/>
              <a:t>16.060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Disposiciones </a:t>
            </a:r>
            <a:r>
              <a:rPr lang="es-UY" sz="2400" dirty="0"/>
              <a:t>generales (art. 115 a 124)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Fusión </a:t>
            </a:r>
            <a:r>
              <a:rPr lang="es-UY" sz="2400" dirty="0"/>
              <a:t>(art. 125 a 135)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Escisión </a:t>
            </a:r>
            <a:r>
              <a:rPr lang="es-UY" sz="2400" dirty="0"/>
              <a:t>(art. 136 a 142)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Ley 19.820 arts</a:t>
            </a:r>
            <a:r>
              <a:rPr lang="es-UY" sz="2400" dirty="0"/>
              <a:t>. 35 y 36.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06711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Modalidades art. 115: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CREACIÓN</a:t>
            </a:r>
            <a:r>
              <a:rPr lang="es-UY" dirty="0"/>
              <a:t>: </a:t>
            </a:r>
            <a:r>
              <a:rPr lang="es-UY" dirty="0" smtClean="0"/>
              <a:t>Dos  </a:t>
            </a:r>
            <a:r>
              <a:rPr lang="es-UY" dirty="0"/>
              <a:t>o más sociedades se disuelven sin liquidarse y sus patrimonios se trasmiten, a título universal, a una sociedad nueva que se </a:t>
            </a:r>
            <a:r>
              <a:rPr lang="es-UY" dirty="0" smtClean="0"/>
              <a:t>constituye.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ABSORCIÓN</a:t>
            </a:r>
            <a:r>
              <a:rPr lang="es-UY" dirty="0"/>
              <a:t>: </a:t>
            </a:r>
            <a:r>
              <a:rPr lang="es-UY" dirty="0" smtClean="0"/>
              <a:t>Una </a:t>
            </a:r>
            <a:r>
              <a:rPr lang="es-UY" dirty="0"/>
              <a:t>o más sociedades se disuelven sin liquidarse y sus patrimonios se trasmiten, a título universal, a otra sociedad ya existente, que subsiste con su personería.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las dos modalidades, los socios o accionistas de las sociedades fusionadas recibirán en compensación participaciones, cuotas o acciones de la sociedad que se cree o de la </a:t>
            </a:r>
            <a:r>
              <a:rPr lang="es-UY" dirty="0" err="1"/>
              <a:t>incorporante</a:t>
            </a:r>
            <a:r>
              <a:rPr lang="es-UY" dirty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8072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Efectos: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Disolución </a:t>
            </a:r>
            <a:r>
              <a:rPr lang="es-UY" dirty="0"/>
              <a:t>de sociedad (artículo 159 numeral 7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No hay </a:t>
            </a:r>
            <a:r>
              <a:rPr lang="es-UY" dirty="0" smtClean="0"/>
              <a:t>liquidación.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Transmisión a título universal de su </a:t>
            </a:r>
            <a:r>
              <a:rPr lang="es-UY" dirty="0" smtClean="0"/>
              <a:t>patrimonio.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En fusión por creación se crea una nueva sociedad por lo que hay que dar cumplimiento con todos los requisitos propios de la sociedad que se crea y la distribución de partes, cuotas o acciones entre los socios.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En fusión por absorción se modifica contrato social de sociedad </a:t>
            </a:r>
            <a:r>
              <a:rPr lang="es-UY" dirty="0" smtClean="0"/>
              <a:t>absorbente, aumento </a:t>
            </a:r>
            <a:r>
              <a:rPr lang="es-UY" dirty="0"/>
              <a:t>de capital y distribución de partes, cuotas o acciones entre los nuevos </a:t>
            </a:r>
            <a:r>
              <a:rPr lang="es-UY" dirty="0" smtClean="0"/>
              <a:t>socios.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0252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ctr">
              <a:buNone/>
            </a:pPr>
            <a:endParaRPr lang="es-ES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¿Qué implica la transmisión de patrimonio a título universal?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Es </a:t>
            </a:r>
            <a:r>
              <a:rPr lang="es-UY" dirty="0"/>
              <a:t>un modo de adquirir el dominio.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No requiere título previo.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No es necesario transmitir cada bien en forma individual.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Se transmite universalidad del patrimonio (bienes, pasivos y relaciones jurídicas, excepto pasivo no denunciado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No </a:t>
            </a:r>
            <a:r>
              <a:rPr lang="es-UY" dirty="0"/>
              <a:t>se alteran derechos de sociedades </a:t>
            </a:r>
            <a:r>
              <a:rPr lang="es-UY" dirty="0" smtClean="0"/>
              <a:t>fusionadas, derecho </a:t>
            </a:r>
            <a:r>
              <a:rPr lang="es-UY" dirty="0"/>
              <a:t>y relaciones jurídicas de origen contractual (art. 123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Opera sus efectos luego de perfeccionado el contrato de </a:t>
            </a:r>
            <a:r>
              <a:rPr lang="es-UY" dirty="0" smtClean="0"/>
              <a:t>fusión, no </a:t>
            </a:r>
            <a:r>
              <a:rPr lang="es-UY" dirty="0"/>
              <a:t>requiere </a:t>
            </a:r>
            <a:r>
              <a:rPr lang="es-UY" dirty="0" smtClean="0"/>
              <a:t>inscripción </a:t>
            </a:r>
            <a:r>
              <a:rPr lang="es-UY" dirty="0"/>
              <a:t>(art. 122</a:t>
            </a:r>
            <a:r>
              <a:rPr lang="es-UY" dirty="0" smtClean="0"/>
              <a:t>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3557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Ámbito de aplicación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Fusión </a:t>
            </a:r>
            <a:r>
              <a:rPr lang="es-UY" sz="2200" dirty="0"/>
              <a:t>entre </a:t>
            </a:r>
            <a:r>
              <a:rPr lang="es-UY" sz="2200" dirty="0" smtClean="0"/>
              <a:t>sociedades comerciales de </a:t>
            </a:r>
            <a:r>
              <a:rPr lang="es-UY" sz="2200" dirty="0"/>
              <a:t>iguales o diferentes tipos (art. 118</a:t>
            </a:r>
            <a:r>
              <a:rPr lang="es-UY" sz="2200" dirty="0" smtClean="0"/>
              <a:t>).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Fusión entre </a:t>
            </a:r>
            <a:r>
              <a:rPr lang="es-UY" sz="2200" dirty="0" smtClean="0"/>
              <a:t>sociedades comerciales con </a:t>
            </a:r>
            <a:r>
              <a:rPr lang="es-UY" sz="2200" dirty="0"/>
              <a:t>diferentes </a:t>
            </a:r>
            <a:r>
              <a:rPr lang="es-UY" sz="2200" dirty="0" smtClean="0"/>
              <a:t>objetos. 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Fusión en la cual participe una sociedad en liquidación (art. 118</a:t>
            </a:r>
            <a:r>
              <a:rPr lang="es-UY" sz="2200" dirty="0" smtClean="0"/>
              <a:t>).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Fusión c</a:t>
            </a:r>
            <a:r>
              <a:rPr lang="es-UY" sz="2200" dirty="0" smtClean="0"/>
              <a:t>on </a:t>
            </a:r>
            <a:r>
              <a:rPr lang="es-UY" sz="2200" dirty="0"/>
              <a:t>asociaciones o sociedades civiles: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2000" dirty="0" err="1"/>
              <a:t>Nuri</a:t>
            </a:r>
            <a:r>
              <a:rPr lang="es-UY" sz="2000" dirty="0"/>
              <a:t> Rodríguez entiende que la fusión es un negocio jurídico incorporado por la ley comercial para las sociedades comerciales. No sería admisible una fusión de una sociedad comercial y una civil o de una asociación civil con una sociedad </a:t>
            </a:r>
            <a:r>
              <a:rPr lang="es-UY" sz="2000" dirty="0" smtClean="0"/>
              <a:t>comercial.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47215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800" b="1" dirty="0" smtClean="0"/>
              <a:t>FUSIÓN</a:t>
            </a:r>
          </a:p>
          <a:p>
            <a:pPr lvl="0" algn="ctr">
              <a:buFont typeface="Wingdings" panose="05000000000000000000" pitchFamily="2" charset="2"/>
              <a:buChar char="Ø"/>
            </a:pPr>
            <a:endParaRPr lang="es-ES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Trámite: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Tratativas </a:t>
            </a:r>
            <a:r>
              <a:rPr lang="es-UY" dirty="0"/>
              <a:t>preliminares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Balance especial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Resolución de fusión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Publicaciones (10 días, prevendrá a acreedores a que denuncien su crédito y opongan en 20 días desde la última publicación)</a:t>
            </a:r>
            <a:r>
              <a:rPr lang="es-UY" dirty="0"/>
              <a:t>	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Denuncia de créditos y oposición de </a:t>
            </a:r>
            <a:r>
              <a:rPr lang="es-UY" dirty="0" smtClean="0"/>
              <a:t>acreedores (la creada o a </a:t>
            </a:r>
            <a:r>
              <a:rPr lang="es-UY" dirty="0" err="1" smtClean="0"/>
              <a:t>incorporante</a:t>
            </a:r>
            <a:r>
              <a:rPr lang="es-UY" dirty="0" smtClean="0"/>
              <a:t> serán responsable por las deudas denunciadas o que surjan de la contabilidad), art. 128: no puede otorgarse el contrato de fusión si no fueran desinteresados o debidamente garantizados.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Receso de socios (art. 129).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Compromiso de </a:t>
            </a:r>
            <a:r>
              <a:rPr lang="es-UY" dirty="0" smtClean="0"/>
              <a:t>fusión.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Notificación o solicitud de autorización a la Comisión de defensa de la </a:t>
            </a:r>
            <a:r>
              <a:rPr lang="es-UY" dirty="0" smtClean="0"/>
              <a:t>competencia.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Contrato de </a:t>
            </a:r>
            <a:r>
              <a:rPr lang="es-UY" dirty="0" smtClean="0"/>
              <a:t>fusión (art. 133).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Inscripción (art. 134).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0697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Balance art. 119, principales funciones: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I</a:t>
            </a:r>
            <a:r>
              <a:rPr lang="es-UY" sz="2200" dirty="0" smtClean="0"/>
              <a:t>nformar </a:t>
            </a:r>
            <a:r>
              <a:rPr lang="es-UY" sz="2200" dirty="0"/>
              <a:t>sobre el estado de situación patrimonial de las sociedades que se </a:t>
            </a:r>
            <a:r>
              <a:rPr lang="es-UY" sz="2200" dirty="0" smtClean="0"/>
              <a:t>fusionarán.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Determinar </a:t>
            </a:r>
            <a:r>
              <a:rPr lang="es-UY" sz="2200" dirty="0"/>
              <a:t>el capital de la nueva sociedad a crearse o el aumento de capital de la </a:t>
            </a:r>
            <a:r>
              <a:rPr lang="es-UY" sz="2200" dirty="0" smtClean="0"/>
              <a:t>absorbente.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Determinar </a:t>
            </a:r>
            <a:r>
              <a:rPr lang="es-UY" sz="2200" dirty="0"/>
              <a:t>las participaciones correspondientes a cada </a:t>
            </a:r>
            <a:r>
              <a:rPr lang="es-UY" sz="2200" dirty="0" smtClean="0"/>
              <a:t>socio.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Determinar </a:t>
            </a:r>
            <a:r>
              <a:rPr lang="es-UY" sz="2200" dirty="0"/>
              <a:t>el valor de la participación que se debe abonar a socios recedentes.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4152244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800" b="1" dirty="0" smtClean="0"/>
              <a:t>FUSIÓN</a:t>
            </a:r>
          </a:p>
          <a:p>
            <a:pPr marL="0" lvl="0" indent="0" algn="just">
              <a:buNone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sz="2800" dirty="0" smtClean="0"/>
              <a:t>Resolución social requisitos:</a:t>
            </a:r>
            <a:endParaRPr lang="es-UY" sz="28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Cumpliendo </a:t>
            </a:r>
            <a:r>
              <a:rPr lang="es-UY" dirty="0"/>
              <a:t>los requisitos exigidos para la modificación de contrato.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Conformidad de socios o accionistas que por efecto de operación asuman responsabilidad ilimitada.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En las Sociedades Colectivas, en las de Capital e Industria y en las en Comandita Simple, la resolución debe adoptarse por unanimidad, salvo pacto contrario (arts. 208, 213 y 219 Ley 16.060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En las </a:t>
            </a:r>
            <a:r>
              <a:rPr lang="es-UY" dirty="0" smtClean="0"/>
              <a:t>SRL </a:t>
            </a:r>
            <a:r>
              <a:rPr lang="es-UY" dirty="0"/>
              <a:t>&lt; 20 socios se requiere la unanimidad, salvo pacto en contrario. Si tiene veinte o &gt; </a:t>
            </a:r>
            <a:r>
              <a:rPr lang="es-UY" dirty="0" smtClean="0"/>
              <a:t>socios</a:t>
            </a:r>
            <a:r>
              <a:rPr lang="es-UY" dirty="0"/>
              <a:t>, se aplica el régimen de mayoría de las sociedades anónimas (art. 240 de la Ley</a:t>
            </a:r>
            <a:r>
              <a:rPr lang="es-UY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las </a:t>
            </a:r>
            <a:r>
              <a:rPr lang="es-UY" dirty="0" smtClean="0"/>
              <a:t>SA </a:t>
            </a:r>
            <a:r>
              <a:rPr lang="es-UY" dirty="0"/>
              <a:t>la resolución se adopta en Asamblea Extraordinaria con voto favorable de mayoría absoluta de acciones con derecho a voto (art. 362.1</a:t>
            </a:r>
            <a:r>
              <a:rPr lang="es-UY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las </a:t>
            </a:r>
            <a:r>
              <a:rPr lang="es-UY" dirty="0" smtClean="0"/>
              <a:t>SAS </a:t>
            </a:r>
            <a:r>
              <a:rPr lang="es-UY" dirty="0"/>
              <a:t>por mayoría de capital integrado con derecho a voto (art. 35 Ley 19.820</a:t>
            </a:r>
            <a:r>
              <a:rPr lang="es-UY" dirty="0" smtClean="0"/>
              <a:t>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7402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7077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 smtClean="0"/>
              <a:t>Resolución social requisito: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Tipo </a:t>
            </a:r>
            <a:r>
              <a:rPr lang="es-UY" dirty="0"/>
              <a:t>social de la sociedad que se crea por la fusión o transformación de la </a:t>
            </a:r>
            <a:r>
              <a:rPr lang="es-UY" dirty="0" smtClean="0"/>
              <a:t>absorbente.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Cláusulas </a:t>
            </a:r>
            <a:r>
              <a:rPr lang="es-UY" dirty="0"/>
              <a:t>de la sociedad que se crea o modificación del contrato de la </a:t>
            </a:r>
            <a:r>
              <a:rPr lang="es-UY" dirty="0" err="1"/>
              <a:t>soc.</a:t>
            </a:r>
            <a:r>
              <a:rPr lang="es-UY" dirty="0"/>
              <a:t> absorbente y determinación del capital de la sociedad creada o </a:t>
            </a:r>
            <a:r>
              <a:rPr lang="es-UY" dirty="0" smtClean="0"/>
              <a:t>absorbente</a:t>
            </a:r>
            <a:r>
              <a:rPr lang="es-UY" dirty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Distribución de participaciones: determinación del número de participaciones de la </a:t>
            </a:r>
            <a:r>
              <a:rPr lang="es-UY" dirty="0" err="1"/>
              <a:t>soc.</a:t>
            </a:r>
            <a:r>
              <a:rPr lang="es-UY" dirty="0"/>
              <a:t> creada o la absorbente que corresponda a cada socio de las fusionadas.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Compensaciones en dinero (art. 124</a:t>
            </a:r>
            <a:r>
              <a:rPr lang="es-UY" dirty="0" smtClean="0"/>
              <a:t>).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Posibilidad de designar un administrador en la sociedad creada o </a:t>
            </a:r>
            <a:r>
              <a:rPr lang="es-UY" dirty="0" smtClean="0"/>
              <a:t>absorbente.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8829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 smtClean="0"/>
              <a:t>Compromiso de fusión (art. 125):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Es </a:t>
            </a:r>
            <a:r>
              <a:rPr lang="es-UY" sz="2200" dirty="0"/>
              <a:t>posterior a la resolución de la </a:t>
            </a:r>
            <a:r>
              <a:rPr lang="es-UY" sz="2200" dirty="0" smtClean="0"/>
              <a:t>sociedad.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Contiene los términos del contrato </a:t>
            </a:r>
            <a:r>
              <a:rPr lang="es-UY" sz="2200" dirty="0" smtClean="0"/>
              <a:t>proyectado.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Es firmado por los representantes de las sociedades </a:t>
            </a:r>
            <a:r>
              <a:rPr lang="es-UY" sz="2200" dirty="0" smtClean="0"/>
              <a:t>involucradas.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Los balances especiales de cada sociedad formarán parte del </a:t>
            </a:r>
            <a:r>
              <a:rPr lang="es-UY" sz="2200" dirty="0" smtClean="0"/>
              <a:t>compromiso.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09050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Cuando una sociedad regularmente constituida adopta otro tipo social sin que por ello varíen sus derechos y obligaciones.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 La sociedad no se disuelve.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 Se mantiene su personalidad jurídica.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No nace una nueva sociedad, sino que es la misma que ya existía pero ahora con un nuevo tipo social.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La sociedad debe modificar su contrato para adaptarlo a las características del nuevo tipo que adopta.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Es un presupuesto esencial que </a:t>
            </a:r>
            <a:r>
              <a:rPr lang="es-UY" dirty="0"/>
              <a:t>la sociedad sea </a:t>
            </a:r>
            <a:r>
              <a:rPr lang="es-UY" dirty="0" smtClean="0"/>
              <a:t>regular.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sz="3100" dirty="0" smtClean="0"/>
          </a:p>
          <a:p>
            <a:pPr marL="0" lvl="0" indent="0" algn="ctr">
              <a:buNone/>
            </a:pPr>
            <a:r>
              <a:rPr lang="es-ES" sz="2800" b="1" dirty="0" smtClean="0"/>
              <a:t>FUSIÓN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6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sz="2600" dirty="0" smtClean="0"/>
              <a:t>Publicación:</a:t>
            </a:r>
            <a:endParaRPr lang="es-UY" sz="2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Se </a:t>
            </a:r>
            <a:r>
              <a:rPr lang="es-UY" sz="2200" dirty="0"/>
              <a:t>publica un extracto del compromiso durante 10 días.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Estipulaciones más importantes del compromiso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Puesta a disposición de compromisos y los balances especiales en la sede de cada </a:t>
            </a:r>
            <a:r>
              <a:rPr lang="es-UY" sz="2200" dirty="0" smtClean="0"/>
              <a:t>sociedad.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Convocatoria a acreedores para justificar sus </a:t>
            </a:r>
            <a:r>
              <a:rPr lang="es-UY" sz="2200" dirty="0" smtClean="0"/>
              <a:t>créditos.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Convocatoria a acreedores para deducir </a:t>
            </a:r>
            <a:r>
              <a:rPr lang="es-UY" sz="2200" dirty="0" smtClean="0"/>
              <a:t>oposiciones.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La publicidad está dirigida a socios o accionistas y de acreedores de las que se disuelvan y de las contratantes.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Justificación de créditos y oposición (plazo de 20 días a contar desde la última publicación en DO y en otro diario</a:t>
            </a:r>
            <a:r>
              <a:rPr lang="es-UY" sz="2200" dirty="0" smtClean="0"/>
              <a:t>):	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Soc</a:t>
            </a:r>
            <a:r>
              <a:rPr lang="es-UY" dirty="0"/>
              <a:t>. nueva o absorbente es responsable por los créditos de </a:t>
            </a:r>
            <a:r>
              <a:rPr lang="es-UY" dirty="0" err="1"/>
              <a:t>soc.</a:t>
            </a:r>
            <a:r>
              <a:rPr lang="es-UY" dirty="0"/>
              <a:t> disueltas que hayan sido denunciados o figuren en los balances. No responde por créditos que no hayan sido denunciados.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/>
              <a:t>Es una carga de los acreedores comparecer a justificar sus </a:t>
            </a:r>
            <a:r>
              <a:rPr lang="es-UY" dirty="0" smtClean="0"/>
              <a:t>créditos.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/>
              <a:t>Este sistema permite que los fundadores de la nueva sociedad o la sociedad absorbente conozcan con exactitud el pasivo que asumirán producto de la </a:t>
            </a:r>
            <a:r>
              <a:rPr lang="es-UY" dirty="0" smtClean="0"/>
              <a:t>fusión.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2851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 smtClean="0"/>
              <a:t>Oposición de acreedores: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Si </a:t>
            </a:r>
            <a:r>
              <a:rPr lang="es-UY" sz="2200" dirty="0"/>
              <a:t>se oponen, el contrato </a:t>
            </a:r>
            <a:r>
              <a:rPr lang="es-UY" sz="2200" dirty="0" smtClean="0"/>
              <a:t>de fusión </a:t>
            </a:r>
            <a:r>
              <a:rPr lang="es-UY" sz="2200" dirty="0"/>
              <a:t>no podrá otorgarse salvo que sean desinteresados o debidamente garantizados.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En caso de controversia respecto a la garantía, el acreedor o la sociedad puede concurrir a la justicia (sentencia inapelable</a:t>
            </a:r>
            <a:r>
              <a:rPr lang="es-UY" sz="2200" dirty="0" smtClean="0"/>
              <a:t>).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El </a:t>
            </a:r>
            <a:r>
              <a:rPr lang="es-UY" sz="2200" dirty="0"/>
              <a:t>acreedor no se puede oponer al pago anticipado de su </a:t>
            </a:r>
            <a:r>
              <a:rPr lang="es-UY" sz="2200" dirty="0" smtClean="0"/>
              <a:t>crédito.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684942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just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Responsabilidad por los créditos: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La </a:t>
            </a:r>
            <a:r>
              <a:rPr lang="es-UY" sz="2200" dirty="0"/>
              <a:t>sociedad que se crea o la </a:t>
            </a:r>
            <a:r>
              <a:rPr lang="es-UY" sz="2200" dirty="0" smtClean="0"/>
              <a:t>absorbente </a:t>
            </a:r>
            <a:r>
              <a:rPr lang="es-UY" sz="2200" dirty="0"/>
              <a:t>es responsable por las deudas de la sociedad disuelta siempre que se denuncien en los plazos del art. 126 o surjan de los estados contables </a:t>
            </a:r>
            <a:r>
              <a:rPr lang="es-UY" sz="2200" dirty="0" smtClean="0"/>
              <a:t>especiales.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Por </a:t>
            </a:r>
            <a:r>
              <a:rPr lang="es-UY" sz="2200" dirty="0"/>
              <a:t>las deudas anteriores a la inscripción de la fusión en el RNC los socios seguirán respondiendo de acuerdo al tipo social que tenían las sociedades que integraban.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666588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Derecho de receso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Es </a:t>
            </a:r>
            <a:r>
              <a:rPr lang="es-UY" sz="2200" dirty="0"/>
              <a:t>un derecho del socio disidente o ausente. Tener en cuenta la hipótesis en que procede en las </a:t>
            </a:r>
            <a:r>
              <a:rPr lang="es-UY" sz="2200" dirty="0" smtClean="0"/>
              <a:t>SAS: desmejora notoria de los derechos individuales de los accionistas </a:t>
            </a:r>
            <a:r>
              <a:rPr lang="es-UY" sz="2200" dirty="0"/>
              <a:t>(art. 36 Ley 19.820</a:t>
            </a:r>
            <a:r>
              <a:rPr lang="es-UY" sz="2200" dirty="0" smtClean="0"/>
              <a:t>).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Plazo </a:t>
            </a:r>
            <a:r>
              <a:rPr lang="es-UY" sz="2200" dirty="0"/>
              <a:t>de caducidad de 30 días a contar desde la última </a:t>
            </a:r>
            <a:r>
              <a:rPr lang="es-UY" sz="2200" dirty="0" smtClean="0"/>
              <a:t>publicación.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La </a:t>
            </a:r>
            <a:r>
              <a:rPr lang="es-UY" sz="2200" dirty="0"/>
              <a:t>participación del recedente se determinará de acuerdo al balance </a:t>
            </a:r>
            <a:r>
              <a:rPr lang="es-UY" sz="2200" dirty="0" smtClean="0"/>
              <a:t>especial.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Es </a:t>
            </a:r>
            <a:r>
              <a:rPr lang="es-UY" sz="2200" dirty="0"/>
              <a:t>responsable de su pago la sociedad creada o la </a:t>
            </a:r>
            <a:r>
              <a:rPr lang="es-UY" sz="2200" dirty="0" smtClean="0"/>
              <a:t>absorbente</a:t>
            </a:r>
            <a:r>
              <a:rPr lang="es-UY" sz="22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Socio ausente que no </a:t>
            </a:r>
            <a:r>
              <a:rPr lang="es-UY" sz="2200" dirty="0" err="1" smtClean="0"/>
              <a:t>receda</a:t>
            </a:r>
            <a:r>
              <a:rPr lang="es-UY" sz="2200" dirty="0" smtClean="0"/>
              <a:t> o adhiera expresamente será excluido (salvo en SA</a:t>
            </a:r>
            <a:r>
              <a:rPr lang="es-UY" sz="2200" smtClean="0"/>
              <a:t>), art. </a:t>
            </a:r>
            <a:r>
              <a:rPr lang="es-UY" sz="2200" dirty="0" smtClean="0"/>
              <a:t>130.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3529368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sz="2800" dirty="0" smtClean="0"/>
          </a:p>
          <a:p>
            <a:pPr marL="0" lvl="0" indent="0" algn="ctr">
              <a:buNone/>
            </a:pPr>
            <a:r>
              <a:rPr lang="es-ES" sz="2600" b="1" dirty="0" smtClean="0"/>
              <a:t>FUSIÓN</a:t>
            </a:r>
          </a:p>
          <a:p>
            <a:pPr marL="0" lvl="0" indent="0" algn="just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Contrato de fusión (art 133):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Acuerdos </a:t>
            </a:r>
            <a:r>
              <a:rPr lang="es-UY" dirty="0"/>
              <a:t>recogidos en el </a:t>
            </a:r>
            <a:r>
              <a:rPr lang="es-UY" dirty="0" smtClean="0"/>
              <a:t>compromiso.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Las cláusulas a incluir en el estatuto de la </a:t>
            </a:r>
            <a:r>
              <a:rPr lang="es-UY" dirty="0" err="1"/>
              <a:t>soc.</a:t>
            </a:r>
            <a:r>
              <a:rPr lang="es-UY" dirty="0"/>
              <a:t> proyectada y las modificaciones o transformación de la </a:t>
            </a:r>
            <a:r>
              <a:rPr lang="es-UY" dirty="0" err="1"/>
              <a:t>soc.</a:t>
            </a:r>
            <a:r>
              <a:rPr lang="es-UY" dirty="0"/>
              <a:t> </a:t>
            </a:r>
            <a:r>
              <a:rPr lang="es-UY" dirty="0" smtClean="0"/>
              <a:t>absorbente.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forma en que se atribuirán las participaciones sociales a los socios y accionistas de las sociedades </a:t>
            </a:r>
            <a:r>
              <a:rPr lang="es-UY" dirty="0" smtClean="0"/>
              <a:t>disueltas.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determinación de las sociedades que se </a:t>
            </a:r>
            <a:r>
              <a:rPr lang="es-UY" dirty="0" smtClean="0"/>
              <a:t>disuelvan.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nómina de los socios recedentes con especificación del capital global que representen, el monto individual de las liquidaciones y la forma en que serán </a:t>
            </a:r>
            <a:r>
              <a:rPr lang="es-UY" dirty="0" smtClean="0"/>
              <a:t>pagadas.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contrato de fusión se integrará con los balances especiales debidamente actualizados y cerrados a la fecha de aquel </a:t>
            </a:r>
            <a:r>
              <a:rPr lang="es-UY" dirty="0" smtClean="0"/>
              <a:t>contrato.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contrato lo firman los representantes de las sociedades, en escritura pública o </a:t>
            </a:r>
            <a:r>
              <a:rPr lang="es-UY" dirty="0" smtClean="0"/>
              <a:t>privada.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Se </a:t>
            </a:r>
            <a:r>
              <a:rPr lang="es-UY" dirty="0"/>
              <a:t>inscribe en el RNC.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5121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ESCISIÓN</a:t>
            </a:r>
          </a:p>
          <a:p>
            <a:pPr marL="0" lvl="0" indent="0" algn="just">
              <a:buNone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Habrá </a:t>
            </a:r>
            <a:r>
              <a:rPr lang="es-UY" dirty="0"/>
              <a:t>escisión cuando una sociedad se disuelva sin liquidarse y trasmita cuotas partes de su patrimonio, a título universal, a sociedades que se creen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También </a:t>
            </a:r>
            <a:r>
              <a:rPr lang="es-UY" dirty="0"/>
              <a:t>habrá escisión cuando la sociedad, sin disolverse, trasmita cuotas partes de su patrimonio, a título universal, a una sociedad o a sociedades que se </a:t>
            </a:r>
            <a:r>
              <a:rPr lang="es-UY" dirty="0" smtClean="0"/>
              <a:t>creen.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Los socios de la escindida recibirán participaciones o acciones de todas o algunas de las nuevas sociedades.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5449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ESCISIÓN</a:t>
            </a:r>
          </a:p>
          <a:p>
            <a:pPr marL="0" lvl="0" indent="0" algn="ctr">
              <a:buNone/>
            </a:pPr>
            <a:endParaRPr lang="es-ES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Responsabilidad por créditos (art. 138):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</a:t>
            </a:r>
            <a:r>
              <a:rPr lang="es-UY" dirty="0"/>
              <a:t>sociedades que se creen por la escisión serán solidariamente responsables entre sí y con la escindida, si ella subsiste, por los créditos denunciados en el término del artículo 126 y por los que figuren en los balances especiales.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Pactos de distribución de deudas: Los pactos celebrados para la distribución de las deudas, solo tendrán eficacia entre las sociedades creadas por la </a:t>
            </a:r>
            <a:r>
              <a:rPr lang="es-UY" dirty="0" smtClean="0"/>
              <a:t>escisión.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Responsabilidad </a:t>
            </a:r>
            <a:r>
              <a:rPr lang="es-UY" dirty="0"/>
              <a:t>personal de </a:t>
            </a:r>
            <a:r>
              <a:rPr lang="es-UY" dirty="0" smtClean="0"/>
              <a:t>socios de la sociedad escindida, según las normas del tipo, por deudas anteriores a la inscripción.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17832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ESCISIÓN</a:t>
            </a:r>
          </a:p>
          <a:p>
            <a:pPr marL="0" lvl="0" indent="0" algn="ctr">
              <a:buNone/>
            </a:pPr>
            <a:endParaRPr lang="es-ES" sz="2600" b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Trámite:	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Tratativas preliminares.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Resolución de </a:t>
            </a:r>
            <a:r>
              <a:rPr lang="es-UY" sz="2200" dirty="0" smtClean="0"/>
              <a:t>escisión.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Publicaciones.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Denuncia de créditos y oposición de </a:t>
            </a:r>
            <a:r>
              <a:rPr lang="es-UY" sz="2200" dirty="0" smtClean="0"/>
              <a:t>acreedores.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Rescisión o exclusión de </a:t>
            </a:r>
            <a:r>
              <a:rPr lang="es-UY" sz="2200" dirty="0" smtClean="0"/>
              <a:t>socios.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Contrato de escisión o acto de </a:t>
            </a:r>
            <a:r>
              <a:rPr lang="es-UY" sz="2200" dirty="0" smtClean="0"/>
              <a:t>escisión.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Inscripción.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178676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No pueden transformarse: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</a:t>
            </a:r>
            <a:r>
              <a:rPr lang="es-UY" dirty="0"/>
              <a:t>sociedades accidentales: por no tener personalidad </a:t>
            </a:r>
            <a:r>
              <a:rPr lang="es-UY" dirty="0" smtClean="0"/>
              <a:t>jurídica.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sociedad irregular: lo que sucede es que al cumplir con los trámites se regulariza al tipo </a:t>
            </a:r>
            <a:r>
              <a:rPr lang="es-UY" dirty="0" smtClean="0"/>
              <a:t>adoptado.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sociedad en liquidación: discutible. El articulo 168 de la ley establece que su personalidad subsiste solo </a:t>
            </a:r>
            <a:r>
              <a:rPr lang="es-UY" dirty="0" smtClean="0"/>
              <a:t>a </a:t>
            </a:r>
            <a:r>
              <a:rPr lang="es-UY" dirty="0"/>
              <a:t>los efectos de su liquidación. </a:t>
            </a:r>
            <a:r>
              <a:rPr lang="es-UY" dirty="0" smtClean="0"/>
              <a:t>Pero </a:t>
            </a:r>
            <a:r>
              <a:rPr lang="es-UY" dirty="0"/>
              <a:t>según el articulo 118 puede fusionarse, por lo tanto sosteniendo el </a:t>
            </a:r>
            <a:r>
              <a:rPr lang="es-UY" dirty="0" smtClean="0"/>
              <a:t>principio de que “quien </a:t>
            </a:r>
            <a:r>
              <a:rPr lang="es-UY" dirty="0"/>
              <a:t>puede lo mas, puede lo menos</a:t>
            </a:r>
            <a:r>
              <a:rPr lang="es-UY" dirty="0" smtClean="0"/>
              <a:t>”, </a:t>
            </a:r>
            <a:r>
              <a:rPr lang="es-UY" dirty="0"/>
              <a:t>se </a:t>
            </a:r>
            <a:r>
              <a:rPr lang="es-UY" dirty="0" smtClean="0"/>
              <a:t>entendería </a:t>
            </a:r>
            <a:r>
              <a:rPr lang="es-UY" dirty="0"/>
              <a:t>que se puede transformar </a:t>
            </a:r>
            <a:r>
              <a:rPr lang="es-UY" dirty="0" smtClean="0"/>
              <a:t>también. </a:t>
            </a: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Norma especial para SAS art</a:t>
            </a:r>
            <a:r>
              <a:rPr lang="es-UY" dirty="0"/>
              <a:t>. 37 </a:t>
            </a:r>
            <a:r>
              <a:rPr lang="es-UY" dirty="0" smtClean="0"/>
              <a:t>Ley 19.820: </a:t>
            </a:r>
            <a:r>
              <a:rPr lang="es-UY" dirty="0"/>
              <a:t>las </a:t>
            </a:r>
            <a:r>
              <a:rPr lang="es-UY" dirty="0" smtClean="0"/>
              <a:t>SA </a:t>
            </a:r>
            <a:r>
              <a:rPr lang="es-UY" dirty="0"/>
              <a:t>no pueden transformarse a </a:t>
            </a:r>
            <a:r>
              <a:rPr lang="es-UY" dirty="0" smtClean="0"/>
              <a:t>SAS.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4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b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Efectos de la transformación: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No </a:t>
            </a:r>
            <a:r>
              <a:rPr lang="es-UY" sz="2200" dirty="0"/>
              <a:t>se </a:t>
            </a:r>
            <a:r>
              <a:rPr lang="es-UY" sz="2200" dirty="0" smtClean="0"/>
              <a:t>retrotraen.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El </a:t>
            </a:r>
            <a:r>
              <a:rPr lang="es-UY" sz="2200" dirty="0"/>
              <a:t>nuevo tipo social comienza a desplegar sus efectos una vez concluido el proceso de transformación (art 105</a:t>
            </a:r>
            <a:r>
              <a:rPr lang="es-UY" sz="2200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La </a:t>
            </a:r>
            <a:r>
              <a:rPr lang="es-UY" sz="2200" dirty="0"/>
              <a:t>responsabilidad por las obligaciones </a:t>
            </a:r>
            <a:r>
              <a:rPr lang="es-UY" sz="2200" dirty="0" smtClean="0"/>
              <a:t>contraídas </a:t>
            </a:r>
            <a:r>
              <a:rPr lang="es-UY" sz="2200" dirty="0"/>
              <a:t>bajo el tipo social anterior no se modifican (protección de los acreedores). </a:t>
            </a:r>
            <a:endParaRPr lang="es-UY" sz="22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En </a:t>
            </a:r>
            <a:r>
              <a:rPr lang="es-UY" sz="2200" dirty="0"/>
              <a:t>caso de que el tipo adoptado limite la responsabilidad, esta limitación rige para las obligaciones que se contraen luego de que se complete el proceso de </a:t>
            </a:r>
            <a:r>
              <a:rPr lang="es-UY" sz="2200" dirty="0" smtClean="0"/>
              <a:t>transformación.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516969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Procedimiento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1) INICIATIVA: del órgano de administración de un socio o grupo de socios/accionistas: en este caso el órgano de administración debe convocar a una reunión de socios o a una asamblea extraordinaria para resolver la transformación propuesta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2) </a:t>
            </a:r>
            <a:r>
              <a:rPr lang="es-UY" dirty="0"/>
              <a:t>REQUISITOS PREVIOS (art. 106 y 402.10): Confección de un </a:t>
            </a:r>
            <a:r>
              <a:rPr lang="es-UY" dirty="0" smtClean="0"/>
              <a:t>balance especial e informe especial de órgano de control interno (30 </a:t>
            </a:r>
            <a:r>
              <a:rPr lang="es-UY" dirty="0"/>
              <a:t>días previos a la asamblea</a:t>
            </a:r>
            <a:r>
              <a:rPr lang="es-UY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3) RESOLUCIÓN </a:t>
            </a:r>
            <a:r>
              <a:rPr lang="es-UY" dirty="0"/>
              <a:t>de SOCIOS/ACCIONISTAS EN REUNIÓN o ASAMBLEA (art 106): </a:t>
            </a:r>
            <a:r>
              <a:rPr lang="es-UY" dirty="0" smtClean="0"/>
              <a:t>consentimiento expreso de socios o accionistas que pasen a ser ilimitadamente responsables. Asamblea especial (art. </a:t>
            </a:r>
            <a:r>
              <a:rPr lang="es-UY" dirty="0"/>
              <a:t>349</a:t>
            </a:r>
            <a:r>
              <a:rPr lang="es-UY" dirty="0" smtClean="0"/>
              <a:t>). Resolución requiere mayorías especiales por </a:t>
            </a:r>
            <a:r>
              <a:rPr lang="es-UY" dirty="0"/>
              <a:t>tratarse de una modificación del contrato </a:t>
            </a:r>
            <a:r>
              <a:rPr lang="es-UY" dirty="0" smtClean="0"/>
              <a:t>social</a:t>
            </a:r>
            <a:r>
              <a:rPr lang="es-UY" dirty="0"/>
              <a:t>:</a:t>
            </a:r>
          </a:p>
          <a:p>
            <a:pPr lvl="3" algn="just">
              <a:buFont typeface="Wingdings" panose="05000000000000000000" pitchFamily="2" charset="2"/>
              <a:buChar char="Ø"/>
            </a:pPr>
            <a:r>
              <a:rPr lang="es-UY" dirty="0" smtClean="0"/>
              <a:t>Unanimidad </a:t>
            </a:r>
            <a:r>
              <a:rPr lang="es-UY" dirty="0"/>
              <a:t>en </a:t>
            </a:r>
            <a:r>
              <a:rPr lang="es-UY" dirty="0" err="1"/>
              <a:t>soc.</a:t>
            </a:r>
            <a:r>
              <a:rPr lang="es-UY" dirty="0"/>
              <a:t> personales y S.R.L. &lt; 20 socios - S.R.L.&gt; 20 socios y S.A. mayoría absoluta de acciones </a:t>
            </a:r>
            <a:r>
              <a:rPr lang="es-UY" dirty="0" smtClean="0"/>
              <a:t>con derecho </a:t>
            </a:r>
            <a:r>
              <a:rPr lang="es-UY" dirty="0"/>
              <a:t>a voto. S.A.S. mayoría de capital integrado con derecho a voto (arts. 208, 241 y 362.1  y 37 Ley 19.820</a:t>
            </a:r>
            <a:r>
              <a:rPr lang="es-UY" dirty="0" smtClean="0"/>
              <a:t>).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07791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Procedimiento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4) PUBLICACIÓN</a:t>
            </a:r>
            <a:r>
              <a:rPr lang="es-UY" dirty="0"/>
              <a:t>: de un extracto de la resolución de </a:t>
            </a:r>
            <a:r>
              <a:rPr lang="es-UY" dirty="0" smtClean="0"/>
              <a:t>transformación: </a:t>
            </a:r>
            <a:r>
              <a:rPr lang="es-UY" dirty="0"/>
              <a:t>3 días en DO y en otro diario.  Comunicando a los socios o accionistas que la resolución y el balance queda a su disposición por 30 días en la sede social.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5</a:t>
            </a:r>
            <a:r>
              <a:rPr lang="es-UY" dirty="0"/>
              <a:t>.- S</a:t>
            </a:r>
            <a:r>
              <a:rPr lang="es-UY" dirty="0" smtClean="0"/>
              <a:t>i ningún socio o accionista ejerce derecho de receso, vencidos los 30 días, se documenta la transformación, se inscribe en el registro y se hacen publicaciones (</a:t>
            </a:r>
            <a:r>
              <a:rPr lang="es-UY" dirty="0"/>
              <a:t>si corresponde de acuerdo al nuevo tipo social adoptado).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870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sz="3700" dirty="0"/>
          </a:p>
          <a:p>
            <a:pPr marL="0" lvl="0" indent="0" algn="ctr">
              <a:buNone/>
            </a:pPr>
            <a:r>
              <a:rPr lang="es-ES" sz="28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Derecho de receso en la transformación (art</a:t>
            </a:r>
            <a:r>
              <a:rPr lang="es-UY" dirty="0"/>
              <a:t>. 108</a:t>
            </a:r>
            <a:r>
              <a:rPr lang="es-UY" dirty="0" smtClean="0"/>
              <a:t>):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PRESUPUESTO</a:t>
            </a:r>
            <a:r>
              <a:rPr lang="es-UY" dirty="0"/>
              <a:t>: que la decisión de transformación no deba adoptarse por unanimidad</a:t>
            </a:r>
            <a:r>
              <a:rPr lang="es-UY" dirty="0" smtClean="0"/>
              <a:t>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¿Quiénes pueden ejercer el derecho de receso?</a:t>
            </a:r>
            <a:endParaRPr lang="es-UY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/>
              <a:t>Los </a:t>
            </a:r>
            <a:r>
              <a:rPr lang="es-UY" dirty="0" smtClean="0"/>
              <a:t>socios </a:t>
            </a:r>
            <a:r>
              <a:rPr lang="es-UY" dirty="0"/>
              <a:t>o accionistas que hayan votado en contra de la transformación.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/>
              <a:t>Los ausentes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PLAZO </a:t>
            </a:r>
            <a:r>
              <a:rPr lang="es-UY" dirty="0"/>
              <a:t>(de caducidad): 30 días desde el siguiente a la última publicación.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EJERCICIO </a:t>
            </a:r>
            <a:r>
              <a:rPr lang="es-UY" dirty="0"/>
              <a:t>DEL DERECHO: mediante comunicación fehaciente a la sociedad (dentro del plazo).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RESPONSABILIDAD</a:t>
            </a:r>
            <a:r>
              <a:rPr lang="es-UY" dirty="0"/>
              <a:t>: el recedente </a:t>
            </a:r>
            <a:r>
              <a:rPr lang="es-UY" dirty="0" err="1"/>
              <a:t>seguira</a:t>
            </a:r>
            <a:r>
              <a:rPr lang="es-UY" dirty="0"/>
              <a:t> teniendo frente a terceros la misma responsabilidad que tenía como socio, por las obligaciones sociales anteriores a la inscripción de la transformación.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GARANTÍA </a:t>
            </a:r>
            <a:r>
              <a:rPr lang="es-UY" dirty="0"/>
              <a:t>DEL SOCIO RECEDENTE: la sociedad, sus administradores y los socios con responsabilidad ilimitada son garantes frente al eventual incumplimiento de las obligaciones que la sociedad contraiga desde el momento del receso hasta la inscripción de la transformación.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88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Situación especial (art . 109)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la sociedad anónima o en comandita por acciones quedan </a:t>
            </a:r>
            <a:r>
              <a:rPr lang="es-UY" dirty="0" smtClean="0"/>
              <a:t>excluidos </a:t>
            </a:r>
            <a:r>
              <a:rPr lang="es-UY" dirty="0"/>
              <a:t>los accionistas ausentes que el plazo de 30 días no se hayan adherido por escrito a la transformación o no hayan ejercido el derecho de receso.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Liquidación de la cuota del socio o accionista recedente o excluido (art. 110): de acuerdo al balance especial formulado.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Será </a:t>
            </a:r>
            <a:r>
              <a:rPr lang="es-UY" dirty="0"/>
              <a:t>reembolsado de acuerdo al balance especial formulado y a las normas previstas en el art 154 (liquidación y pago de la participación del socio saliente).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41635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800" dirty="0"/>
          </a:p>
          <a:p>
            <a:pPr marL="0" lvl="0" indent="0" algn="ctr">
              <a:buNone/>
            </a:pPr>
            <a:r>
              <a:rPr lang="es-ES" sz="2600" b="1" dirty="0" smtClean="0"/>
              <a:t>TRANSFORMACIÓN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Requisitos y formalidades (</a:t>
            </a:r>
            <a:r>
              <a:rPr lang="es-UY" dirty="0"/>
              <a:t>a</a:t>
            </a:r>
            <a:r>
              <a:rPr lang="es-UY" dirty="0" smtClean="0"/>
              <a:t>rts</a:t>
            </a:r>
            <a:r>
              <a:rPr lang="es-UY" dirty="0"/>
              <a:t>. 111 y 112)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instrumentación de la transformación es cumplida por los representantes sociales y los nuevos otorgantes en su caso.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Revocación de la transformación (art 113): si no se inscribiera, queda sin efecto el derecho de receso y las exclusiones.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Este artículo debe ser analizado conjuntamente con el inc. </a:t>
            </a:r>
            <a:r>
              <a:rPr lang="es-UY" dirty="0" smtClean="0"/>
              <a:t>2 del art</a:t>
            </a:r>
            <a:r>
              <a:rPr lang="es-UY" dirty="0"/>
              <a:t>. </a:t>
            </a:r>
            <a:r>
              <a:rPr lang="es-UY" dirty="0" smtClean="0"/>
              <a:t>151: por </a:t>
            </a:r>
            <a:r>
              <a:rPr lang="es-UY" dirty="0"/>
              <a:t>comprometer la estabilidad o buen funcionamiento de la sociedad (art. 151.2 – compatibilizando el plazo de ésta con el del art. </a:t>
            </a:r>
            <a:r>
              <a:rPr lang="es-UY" dirty="0" smtClean="0"/>
              <a:t>113, 60 días luego de los 30 del receso).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639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4781</TotalTime>
  <Words>2284</Words>
  <Application>Microsoft Office PowerPoint</Application>
  <PresentationFormat>Presentación en pantalla (4:3)</PresentationFormat>
  <Paragraphs>253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Claridad</vt:lpstr>
      <vt:lpstr>                                        TRANSFORMACIÓN, FUSIÓN, ESCISIÓN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322</cp:revision>
  <dcterms:created xsi:type="dcterms:W3CDTF">2017-06-07T22:24:11Z</dcterms:created>
  <dcterms:modified xsi:type="dcterms:W3CDTF">2025-09-20T16:43:41Z</dcterms:modified>
</cp:coreProperties>
</file>