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4"/>
  </p:notesMasterIdLst>
  <p:sldIdLst>
    <p:sldId id="256" r:id="rId2"/>
    <p:sldId id="260" r:id="rId3"/>
    <p:sldId id="322" r:id="rId4"/>
    <p:sldId id="298" r:id="rId5"/>
    <p:sldId id="323" r:id="rId6"/>
    <p:sldId id="325" r:id="rId7"/>
    <p:sldId id="326" r:id="rId8"/>
    <p:sldId id="324" r:id="rId9"/>
    <p:sldId id="327" r:id="rId10"/>
    <p:sldId id="328" r:id="rId11"/>
    <p:sldId id="330" r:id="rId12"/>
    <p:sldId id="300" r:id="rId13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2850E-3A22-4042-B708-0F14740D8480}" type="datetimeFigureOut">
              <a:rPr lang="es-VE" smtClean="0"/>
              <a:t>17/9/2025</a:t>
            </a:fld>
            <a:endParaRPr lang="es-V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000B8-24A4-4BC0-A4F3-84524C9B2F4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612489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D9EA9-3A6A-4480-B4A0-DD2CF456BC85}" type="datetime1">
              <a:rPr lang="es-VE" smtClean="0"/>
              <a:t>17/9/2025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72E34-7462-4E7F-B929-8F12823A140B}" type="datetime1">
              <a:rPr lang="es-VE" smtClean="0"/>
              <a:t>17/9/2025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ACD53-2F42-4CE7-BB36-A23AB7C450B5}" type="datetime1">
              <a:rPr lang="es-VE" smtClean="0"/>
              <a:t>17/9/2025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1871B-9EDE-40DB-8AF8-69D4C6D1F1EA}" type="datetime1">
              <a:rPr lang="es-VE" smtClean="0"/>
              <a:t>17/9/2025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F503B-B857-43C2-843D-977E555EA148}" type="datetime1">
              <a:rPr lang="es-VE" smtClean="0"/>
              <a:t>17/9/2025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8B5-8836-455F-AD2E-3507CEEB3DC7}" type="datetime1">
              <a:rPr lang="es-VE" smtClean="0"/>
              <a:t>17/9/2025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60FDF-592E-4ADD-8F9D-CF04005EFE00}" type="datetime1">
              <a:rPr lang="es-VE" smtClean="0"/>
              <a:t>17/9/2025</a:t>
            </a:fld>
            <a:endParaRPr lang="es-V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05F7-A004-489D-9817-04CF40890734}" type="datetime1">
              <a:rPr lang="es-VE" smtClean="0"/>
              <a:t>17/9/2025</a:t>
            </a:fld>
            <a:endParaRPr lang="es-V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BFA8-EC89-49A3-8FF2-6DC70FC552B7}" type="datetime1">
              <a:rPr lang="es-VE" smtClean="0"/>
              <a:t>17/9/2025</a:t>
            </a:fld>
            <a:endParaRPr lang="es-V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A6CF-3707-4DF6-90B3-3A14A63F3D9E}" type="datetime1">
              <a:rPr lang="es-VE" smtClean="0"/>
              <a:t>17/9/2025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B73F9-6020-4188-BAA9-D4812AD15707}" type="datetime1">
              <a:rPr lang="es-VE" smtClean="0"/>
              <a:t>17/9/2025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24B091D-4663-423A-82BC-7B8243895D6F}" type="datetime1">
              <a:rPr lang="es-VE" smtClean="0"/>
              <a:t>17/9/2025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6140" y="2420888"/>
            <a:ext cx="7990904" cy="504056"/>
          </a:xfrm>
        </p:spPr>
        <p:txBody>
          <a:bodyPr>
            <a:noAutofit/>
          </a:bodyPr>
          <a:lstStyle/>
          <a:p>
            <a:pPr algn="ctr"/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>ADMINISTRACIÓN Y REPRESENTACIÓN</a:t>
            </a: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endParaRPr lang="es-VE" sz="3200" b="1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2780928"/>
            <a:ext cx="8206928" cy="2978920"/>
          </a:xfrm>
        </p:spPr>
        <p:txBody>
          <a:bodyPr>
            <a:normAutofit fontScale="85000" lnSpcReduction="20000"/>
          </a:bodyPr>
          <a:lstStyle/>
          <a:p>
            <a:endParaRPr lang="es-UY" dirty="0"/>
          </a:p>
          <a:p>
            <a:endParaRPr lang="es-UY" dirty="0"/>
          </a:p>
          <a:p>
            <a:endParaRPr lang="es-UY" dirty="0"/>
          </a:p>
          <a:p>
            <a:pPr algn="ctr"/>
            <a:r>
              <a:rPr lang="es-UY" sz="3400" dirty="0"/>
              <a:t>Derecho Comercial 1</a:t>
            </a:r>
          </a:p>
          <a:p>
            <a:pPr algn="ctr"/>
            <a:r>
              <a:rPr lang="es-UY" sz="3400" dirty="0"/>
              <a:t>Facultad de Derecho - </a:t>
            </a:r>
            <a:r>
              <a:rPr lang="es-UY" sz="3400" dirty="0" err="1"/>
              <a:t>UdelaR</a:t>
            </a:r>
            <a:endParaRPr lang="es-UY" sz="3400" dirty="0"/>
          </a:p>
          <a:p>
            <a:pPr algn="ctr"/>
            <a:endParaRPr lang="es-UY" sz="3400" dirty="0"/>
          </a:p>
          <a:p>
            <a:pPr algn="ctr"/>
            <a:r>
              <a:rPr lang="es-UY" sz="3400" dirty="0"/>
              <a:t>Virginia </a:t>
            </a:r>
            <a:r>
              <a:rPr lang="es-UY" sz="3400" dirty="0" smtClean="0"/>
              <a:t>Machado Martinez</a:t>
            </a:r>
            <a:endParaRPr lang="es-UY" sz="3400" dirty="0"/>
          </a:p>
          <a:p>
            <a:pPr algn="ctr"/>
            <a:endParaRPr lang="es-UY" sz="3400" dirty="0"/>
          </a:p>
        </p:txBody>
      </p:sp>
    </p:spTree>
    <p:extLst>
      <p:ext uri="{BB962C8B-B14F-4D97-AF65-F5344CB8AC3E}">
        <p14:creationId xmlns:p14="http://schemas.microsoft.com/office/powerpoint/2010/main" val="3672979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7233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s-ES" sz="2600" b="1" dirty="0" smtClean="0"/>
              <a:t>DEBER DE DILIGENCIA DE LOS ADMINISTRADORES Y REPRESENTANTES</a:t>
            </a:r>
            <a:endParaRPr lang="es-ES" sz="2200" dirty="0"/>
          </a:p>
          <a:p>
            <a:pPr lvl="0" algn="just">
              <a:buFont typeface="Wingdings" panose="05000000000000000000" pitchFamily="2" charset="2"/>
              <a:buChar char="Ø"/>
            </a:pPr>
            <a:endParaRPr lang="es-UY" sz="2200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200" dirty="0"/>
              <a:t>Art. </a:t>
            </a:r>
            <a:r>
              <a:rPr lang="es-UY" sz="2200" dirty="0" smtClean="0"/>
              <a:t>83:</a:t>
            </a:r>
            <a:r>
              <a:rPr lang="es-UY" sz="2200" i="1" dirty="0" smtClean="0"/>
              <a:t> Los </a:t>
            </a:r>
            <a:r>
              <a:rPr lang="es-UY" sz="2200" i="1" dirty="0"/>
              <a:t>administradores y representantes deberán obrar con lealtad </a:t>
            </a:r>
            <a:r>
              <a:rPr lang="es-UY" sz="2200" i="1" dirty="0" smtClean="0"/>
              <a:t>y con </a:t>
            </a:r>
            <a:r>
              <a:rPr lang="es-UY" sz="2200" i="1" dirty="0"/>
              <a:t>la diligencia de un buen hombre de </a:t>
            </a:r>
            <a:r>
              <a:rPr lang="es-UY" sz="2200" i="1" dirty="0" smtClean="0"/>
              <a:t>negocios. Los </a:t>
            </a:r>
            <a:r>
              <a:rPr lang="es-UY" sz="2200" i="1" dirty="0"/>
              <a:t>que falten a sus obligaciones serán solidariamente responsables </a:t>
            </a:r>
            <a:r>
              <a:rPr lang="es-UY" sz="2200" i="1" dirty="0" smtClean="0"/>
              <a:t>frente </a:t>
            </a:r>
            <a:r>
              <a:rPr lang="es-UY" sz="2200" i="1" dirty="0"/>
              <a:t>a la sociedad y a los socios por los daños y perjuicios </a:t>
            </a:r>
            <a:r>
              <a:rPr lang="es-UY" sz="2200" i="1" dirty="0" smtClean="0"/>
              <a:t>que </a:t>
            </a:r>
            <a:r>
              <a:rPr lang="es-UY" sz="2200" i="1" dirty="0"/>
              <a:t>resulten de su acción y omisión. 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sz="22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200" dirty="0"/>
              <a:t>Ver </a:t>
            </a:r>
            <a:r>
              <a:rPr lang="es-UY" sz="2200" dirty="0" smtClean="0"/>
              <a:t>también: </a:t>
            </a:r>
            <a:r>
              <a:rPr lang="es-UY" sz="2200" dirty="0"/>
              <a:t>art. 391 de la LSC y 31 de la Ley </a:t>
            </a:r>
            <a:r>
              <a:rPr lang="es-UY" sz="2200" dirty="0"/>
              <a:t>19.820: </a:t>
            </a:r>
            <a:r>
              <a:rPr lang="es-UY" sz="2200" i="1" dirty="0"/>
              <a:t>El administrador o los directores </a:t>
            </a:r>
            <a:r>
              <a:rPr lang="es-UY" sz="2200" i="1" dirty="0" smtClean="0"/>
              <a:t>responderán solidariamente </a:t>
            </a:r>
            <a:r>
              <a:rPr lang="es-UY" sz="2200" i="1" dirty="0"/>
              <a:t>hacia la sociedad, los accionistas y los terceros, por </a:t>
            </a:r>
            <a:r>
              <a:rPr lang="es-UY" sz="2200" i="1" dirty="0" smtClean="0"/>
              <a:t>los daños </a:t>
            </a:r>
            <a:r>
              <a:rPr lang="es-UY" sz="2200" i="1" dirty="0"/>
              <a:t>y perjuicios resultantes, directa o indirectamente de la </a:t>
            </a:r>
            <a:r>
              <a:rPr lang="es-UY" sz="2200" i="1" dirty="0" smtClean="0"/>
              <a:t>violación de </a:t>
            </a:r>
            <a:r>
              <a:rPr lang="es-UY" sz="2200" i="1" dirty="0"/>
              <a:t>la ley, el estatuto o el reglamento, por el mal desempeño de su </a:t>
            </a:r>
            <a:r>
              <a:rPr lang="es-UY" sz="2200" i="1" dirty="0" smtClean="0"/>
              <a:t>cargo según </a:t>
            </a:r>
            <a:r>
              <a:rPr lang="es-UY" sz="2200" i="1" dirty="0"/>
              <a:t>el criterio del artículo 83 y por aquellos producidos por abuso </a:t>
            </a:r>
            <a:r>
              <a:rPr lang="es-UY" sz="2200" i="1" dirty="0" smtClean="0"/>
              <a:t>de facultades</a:t>
            </a:r>
            <a:r>
              <a:rPr lang="es-UY" sz="2200" i="1" dirty="0"/>
              <a:t>, dolo o culpa grave.</a:t>
            </a:r>
            <a:endParaRPr lang="es-ES" i="1" dirty="0"/>
          </a:p>
        </p:txBody>
      </p:sp>
    </p:spTree>
    <p:extLst>
      <p:ext uri="{BB962C8B-B14F-4D97-AF65-F5344CB8AC3E}">
        <p14:creationId xmlns:p14="http://schemas.microsoft.com/office/powerpoint/2010/main" val="4200697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7233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s-ES" sz="2600" b="1" dirty="0" smtClean="0"/>
              <a:t>DEBER DE LEALTAD</a:t>
            </a:r>
            <a:endParaRPr lang="es-ES" sz="2200" dirty="0"/>
          </a:p>
          <a:p>
            <a:pPr lvl="0" algn="just">
              <a:buFont typeface="Wingdings" panose="05000000000000000000" pitchFamily="2" charset="2"/>
              <a:buChar char="Ø"/>
            </a:pPr>
            <a:endParaRPr lang="es-UY" sz="2200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Contratación con la Sociedad (art</a:t>
            </a:r>
            <a:r>
              <a:rPr lang="es-UY" sz="2200" dirty="0"/>
              <a:t>. </a:t>
            </a:r>
            <a:r>
              <a:rPr lang="es-UY" sz="2200" dirty="0" smtClean="0"/>
              <a:t>84): Contratos </a:t>
            </a:r>
            <a:r>
              <a:rPr lang="es-UY" sz="2200" dirty="0"/>
              <a:t>que se relacionen con la actividad normal de la sociedad: no requiere autorización previa, sino comunicación posterior a los socios. Puede contratar en las mismas condiciones que a terceros</a:t>
            </a:r>
            <a:r>
              <a:rPr lang="es-UY" sz="2200" dirty="0" smtClean="0"/>
              <a:t>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Contratos </a:t>
            </a:r>
            <a:r>
              <a:rPr lang="es-UY" sz="2200" dirty="0"/>
              <a:t>que no se relacionan con la actividad normal de la sociedad: requieren autorización previa de los socios. En caso de infracción a la norma, los actos son nulos. 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sz="22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Actividad en competencia con la sociedad (art</a:t>
            </a:r>
            <a:r>
              <a:rPr lang="es-UY" sz="2200" dirty="0"/>
              <a:t>. 85</a:t>
            </a:r>
            <a:r>
              <a:rPr lang="es-UY" sz="2200" dirty="0" smtClean="0"/>
              <a:t>): Principio </a:t>
            </a:r>
            <a:r>
              <a:rPr lang="es-UY" sz="2200" dirty="0"/>
              <a:t>general: no se puede actuar en competencia con la sociedad, ni por cuenta propia o ajena, salvo autorización expresa de los socios. Su violación genera la responsabilidad del art. </a:t>
            </a:r>
            <a:r>
              <a:rPr lang="es-UY" sz="2200" dirty="0" smtClean="0"/>
              <a:t>83.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85461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8136"/>
          </a:xfrm>
        </p:spPr>
        <p:txBody>
          <a:bodyPr/>
          <a:lstStyle/>
          <a:p>
            <a:pPr marL="64008" indent="0">
              <a:buNone/>
            </a:pPr>
            <a:endParaRPr lang="es-UY" dirty="0"/>
          </a:p>
          <a:p>
            <a:pPr marL="64008" indent="0">
              <a:buNone/>
            </a:pPr>
            <a:endParaRPr lang="es-UY" dirty="0"/>
          </a:p>
          <a:p>
            <a:pPr marL="64008" indent="0" algn="ctr">
              <a:buNone/>
            </a:pPr>
            <a:endParaRPr lang="es-UY" sz="4000" dirty="0"/>
          </a:p>
          <a:p>
            <a:pPr marL="64008" indent="0" algn="ctr">
              <a:buNone/>
            </a:pPr>
            <a:r>
              <a:rPr lang="es-UY" sz="4000" dirty="0"/>
              <a:t>¡¡Muchas gracias!!</a:t>
            </a:r>
          </a:p>
          <a:p>
            <a:pPr marL="64008" indent="0" algn="ctr">
              <a:buNone/>
            </a:pPr>
            <a:endParaRPr lang="es-UY" sz="4000" dirty="0"/>
          </a:p>
          <a:p>
            <a:pPr marL="64008" indent="0" algn="ctr">
              <a:buNone/>
            </a:pPr>
            <a:r>
              <a:rPr lang="es-UY" sz="4000" dirty="0"/>
              <a:t>Fin</a:t>
            </a:r>
            <a:endParaRPr lang="es-VE" sz="4000" dirty="0"/>
          </a:p>
        </p:txBody>
      </p:sp>
    </p:spTree>
    <p:extLst>
      <p:ext uri="{BB962C8B-B14F-4D97-AF65-F5344CB8AC3E}">
        <p14:creationId xmlns:p14="http://schemas.microsoft.com/office/powerpoint/2010/main" val="2815712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b="1" dirty="0" smtClean="0"/>
              <a:t>ADMINISTRACIÓN Y REPRESENTAACIÓN EN LAS SOCIEDADES COMERCIALES</a:t>
            </a:r>
          </a:p>
          <a:p>
            <a:pPr marL="0" lvl="0" indent="0" algn="ctr">
              <a:buNone/>
            </a:pPr>
            <a:endParaRPr lang="es-ES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/>
              <a:t>El régimen de administración y representación debe estar previsto en el contrato o estatuto de la sociedad </a:t>
            </a:r>
            <a:r>
              <a:rPr lang="es-UY" dirty="0" smtClean="0"/>
              <a:t>(</a:t>
            </a:r>
            <a:r>
              <a:rPr lang="es-UY" dirty="0"/>
              <a:t>art. 6 Ley 16.060</a:t>
            </a:r>
            <a:r>
              <a:rPr lang="es-UY" dirty="0" smtClean="0"/>
              <a:t>.,  </a:t>
            </a:r>
            <a:r>
              <a:rPr lang="es-UY" dirty="0" err="1" smtClean="0"/>
              <a:t>lit</a:t>
            </a:r>
            <a:r>
              <a:rPr lang="es-UY" dirty="0" err="1"/>
              <a:t>.</a:t>
            </a:r>
            <a:r>
              <a:rPr lang="es-UY" dirty="0"/>
              <a:t> </a:t>
            </a:r>
            <a:r>
              <a:rPr lang="es-UY" dirty="0" smtClean="0"/>
              <a:t>G art. 12 </a:t>
            </a:r>
            <a:r>
              <a:rPr lang="es-UY" dirty="0"/>
              <a:t>y 21 Ley 19.820</a:t>
            </a:r>
            <a:r>
              <a:rPr lang="es-UY" dirty="0" smtClean="0"/>
              <a:t>).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i="1" dirty="0" smtClean="0"/>
              <a:t>Los </a:t>
            </a:r>
            <a:r>
              <a:rPr lang="es-UY" i="1" dirty="0"/>
              <a:t>administradores tendrán a su cargo la gestión de los negocios sociales, representarán a la sociedad, salvo que la ley o el contrato atribuyan las funciones de representación a alguno o algunos de ellos o que  establezcan otro sistema para la actuación frente a </a:t>
            </a:r>
            <a:r>
              <a:rPr lang="es-UY" i="1" dirty="0" smtClean="0"/>
              <a:t>terceros</a:t>
            </a:r>
            <a:r>
              <a:rPr lang="es-UY" dirty="0" smtClean="0"/>
              <a:t> </a:t>
            </a:r>
            <a:r>
              <a:rPr lang="es-UY" dirty="0"/>
              <a:t>(art. 79 inc. 1).</a:t>
            </a:r>
            <a:endParaRPr lang="es-ES" dirty="0"/>
          </a:p>
          <a:p>
            <a:pPr lvl="0" algn="just">
              <a:buFont typeface="Wingdings" panose="05000000000000000000" pitchFamily="2" charset="2"/>
              <a:buChar char="Ø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73249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600" b="1" dirty="0" smtClean="0"/>
              <a:t>ADMINISTRACIÓN Y REPRESENTAACIÓN EN LAS SOCIEDADES COMERCIALES</a:t>
            </a:r>
          </a:p>
          <a:p>
            <a:pPr marL="0" lvl="0" indent="0" algn="ctr">
              <a:buNone/>
            </a:pPr>
            <a:endParaRPr lang="es-ES" sz="26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IMPORTANTE: distinción entre administración y representación: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400" dirty="0" smtClean="0"/>
              <a:t>Administración: gestión de los negocios. Toma de decisiones en el ámbito interno de la sociedad.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400" dirty="0" smtClean="0"/>
              <a:t>Representación: ejecución de las decisiones adoptadas en la órbita externa de la sociedad.</a:t>
            </a:r>
            <a:endParaRPr lang="es-UY" sz="24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400" dirty="0" smtClean="0"/>
              <a:t>Principio </a:t>
            </a:r>
            <a:r>
              <a:rPr lang="es-UY" sz="2400" dirty="0" err="1" smtClean="0"/>
              <a:t>grales</a:t>
            </a:r>
            <a:r>
              <a:rPr lang="es-UY" sz="2400" dirty="0" smtClean="0"/>
              <a:t>.: coindice en la misma persona la administración y representación, salvo que la ley o el estatuto establezcan lo contrario.</a:t>
            </a:r>
            <a:endParaRPr lang="es-ES" sz="2400" dirty="0"/>
          </a:p>
          <a:p>
            <a:pPr lvl="0" algn="just">
              <a:buFont typeface="Wingdings" panose="05000000000000000000" pitchFamily="2" charset="2"/>
              <a:buChar char="Ø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94910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72336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es-ES" sz="2600" b="1" dirty="0" smtClean="0"/>
              <a:t>ACTOS DE ADMINISTRACIÓN</a:t>
            </a:r>
            <a:endParaRPr lang="es-ES" sz="2600" b="1" dirty="0"/>
          </a:p>
          <a:p>
            <a:pPr lvl="0" algn="just">
              <a:buFont typeface="Wingdings" panose="05000000000000000000" pitchFamily="2" charset="2"/>
              <a:buChar char="Ø"/>
            </a:pPr>
            <a:endParaRPr lang="es-ES" sz="22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Inc. 2 art. 79 LSC: </a:t>
            </a:r>
            <a:r>
              <a:rPr lang="es-UY" sz="2200" i="1" dirty="0" smtClean="0"/>
              <a:t>Se </a:t>
            </a:r>
            <a:r>
              <a:rPr lang="es-UY" sz="2200" i="1" dirty="0"/>
              <a:t>entenderán comprendidos dentro de los actos de gestión, </a:t>
            </a:r>
            <a:r>
              <a:rPr lang="es-UY" sz="2200" i="1" dirty="0" smtClean="0"/>
              <a:t>el </a:t>
            </a:r>
            <a:r>
              <a:rPr lang="es-UY" sz="2200" i="1" dirty="0"/>
              <a:t>arrendamiento, el gravamen y la enajenación de bienes </a:t>
            </a:r>
            <a:r>
              <a:rPr lang="es-UY" sz="2200" i="1" dirty="0" smtClean="0"/>
              <a:t>sociales.</a:t>
            </a:r>
            <a:endParaRPr lang="es-UY" sz="2200" i="1" dirty="0"/>
          </a:p>
          <a:p>
            <a:pPr lvl="0" algn="just">
              <a:buFont typeface="Wingdings" panose="05000000000000000000" pitchFamily="2" charset="2"/>
              <a:buChar char="Ø"/>
            </a:pPr>
            <a:endParaRPr lang="es-UY" sz="22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200" dirty="0"/>
              <a:t>La ley no distingue entre actos de administración </a:t>
            </a:r>
            <a:r>
              <a:rPr lang="es-UY" sz="2200" dirty="0" smtClean="0"/>
              <a:t>ordinaria </a:t>
            </a:r>
            <a:r>
              <a:rPr lang="es-UY" sz="2200" dirty="0"/>
              <a:t>de </a:t>
            </a:r>
            <a:r>
              <a:rPr lang="es-UY" sz="2200" dirty="0" smtClean="0"/>
              <a:t>los </a:t>
            </a:r>
            <a:r>
              <a:rPr lang="es-UY" sz="2200" dirty="0"/>
              <a:t>extraordinarios. 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sz="22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200" dirty="0"/>
              <a:t>La doctrina </a:t>
            </a:r>
            <a:r>
              <a:rPr lang="es-UY" sz="2200" dirty="0" smtClean="0"/>
              <a:t>que </a:t>
            </a:r>
            <a:r>
              <a:rPr lang="es-UY" sz="2200" dirty="0"/>
              <a:t>dentro de los actos de </a:t>
            </a:r>
            <a:r>
              <a:rPr lang="es-UY" sz="2200" dirty="0" smtClean="0"/>
              <a:t>administración se encuentran comprendidos: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los </a:t>
            </a:r>
            <a:r>
              <a:rPr lang="es-UY" dirty="0"/>
              <a:t>actos de gestión operativa (actos o contratos </a:t>
            </a:r>
            <a:r>
              <a:rPr lang="es-UY" dirty="0" smtClean="0"/>
              <a:t>relacionados con </a:t>
            </a:r>
            <a:r>
              <a:rPr lang="es-UY" dirty="0"/>
              <a:t>el cumplimiento del objeto o actividad de la sociedad), </a:t>
            </a:r>
            <a:endParaRPr lang="es-UY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L</a:t>
            </a:r>
            <a:r>
              <a:rPr lang="es-UY" dirty="0" smtClean="0"/>
              <a:t>os </a:t>
            </a:r>
            <a:r>
              <a:rPr lang="es-UY" dirty="0"/>
              <a:t>actos de gestión organizacional (actos destinados a la organización, conservación y desarrollo de la empresa), y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los </a:t>
            </a:r>
            <a:r>
              <a:rPr lang="es-UY" dirty="0"/>
              <a:t>de cogestión societaria (actos cuya competencia corresponde a otros órganos de la sociedad y que el de administración contribuye a su </a:t>
            </a:r>
            <a:r>
              <a:rPr lang="es-UY" dirty="0" smtClean="0"/>
              <a:t>realización, por ej. Ejecución de resoluciones de asamblea).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59536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72336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sz="2600" b="1" dirty="0" smtClean="0"/>
          </a:p>
          <a:p>
            <a:pPr marL="0" lvl="0" indent="0" algn="ctr">
              <a:buNone/>
            </a:pPr>
            <a:r>
              <a:rPr lang="es-ES" sz="2600" b="1" dirty="0" smtClean="0"/>
              <a:t>ACTOS DE ADMINISTRACIÓN</a:t>
            </a:r>
            <a:endParaRPr lang="es-ES" sz="2600" b="1" dirty="0"/>
          </a:p>
          <a:p>
            <a:pPr lvl="0" algn="just">
              <a:buFont typeface="Wingdings" panose="05000000000000000000" pitchFamily="2" charset="2"/>
              <a:buChar char="Ø"/>
            </a:pPr>
            <a:endParaRPr lang="es-ES" sz="2200" dirty="0" smtClean="0"/>
          </a:p>
          <a:p>
            <a:pPr lvl="0" algn="just">
              <a:buFont typeface="Wingdings" panose="05000000000000000000" pitchFamily="2" charset="2"/>
              <a:buChar char="Ø"/>
            </a:pPr>
            <a:endParaRPr lang="es-ES" sz="22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Se entienden excluidos de la administración los actos de disposición societaria, que corresponden a la reunión de socios o accionistas de la sociedad, si existe una disposición estatutaria expresa.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sz="2200" dirty="0"/>
          </a:p>
          <a:p>
            <a:pPr lvl="0" algn="just">
              <a:buFont typeface="Wingdings" panose="05000000000000000000" pitchFamily="2" charset="2"/>
              <a:buChar char="Ø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29484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72336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sz="2600" b="1" dirty="0" smtClean="0"/>
          </a:p>
          <a:p>
            <a:pPr marL="0" lvl="0" indent="0" algn="ctr">
              <a:buNone/>
            </a:pPr>
            <a:r>
              <a:rPr lang="es-ES" sz="2600" b="1" dirty="0" smtClean="0"/>
              <a:t>ACTOS DE REPRESENTACIÓN</a:t>
            </a:r>
            <a:endParaRPr lang="es-ES" sz="2200" dirty="0"/>
          </a:p>
          <a:p>
            <a:pPr lvl="0" algn="just">
              <a:buFont typeface="Wingdings" panose="05000000000000000000" pitchFamily="2" charset="2"/>
              <a:buChar char="Ø"/>
            </a:pPr>
            <a:endParaRPr lang="es-UY" sz="2200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200" dirty="0"/>
              <a:t>Los representantes de la sociedad la obligan por todos los actos que realizan en el ejercicio de sus funciones y </a:t>
            </a:r>
            <a:r>
              <a:rPr lang="es-UY" sz="2200" dirty="0" smtClean="0"/>
              <a:t>atribuciones de </a:t>
            </a:r>
            <a:r>
              <a:rPr lang="es-UY" sz="2200" dirty="0"/>
              <a:t>representación, siempre que, no sean notoriamente extraños al objeto social (inc. 3 del art. 79</a:t>
            </a:r>
            <a:r>
              <a:rPr lang="es-UY" sz="2200" dirty="0" smtClean="0"/>
              <a:t>).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sz="22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200" dirty="0"/>
              <a:t>Los actos de los representantes vinculan a la sociedad en la medida que no sean notoriamente ajenos al objeto o actividad social. De lo contrario, no </a:t>
            </a:r>
            <a:r>
              <a:rPr lang="es-UY" sz="2200" dirty="0" smtClean="0"/>
              <a:t>comprometerán el </a:t>
            </a:r>
            <a:r>
              <a:rPr lang="es-UY" sz="2200" dirty="0"/>
              <a:t>patrimonio de la sociedad sino el de los representantes.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08714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72336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s-ES" sz="2600" b="1" dirty="0" smtClean="0"/>
              <a:t>RESTRICCIONES A LAS FACULTADES</a:t>
            </a:r>
            <a:endParaRPr lang="es-ES" sz="2200" dirty="0"/>
          </a:p>
          <a:p>
            <a:pPr lvl="0" algn="just">
              <a:buFont typeface="Wingdings" panose="05000000000000000000" pitchFamily="2" charset="2"/>
              <a:buChar char="Ø"/>
            </a:pPr>
            <a:endParaRPr lang="es-UY" sz="2200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200" dirty="0"/>
              <a:t>Es posible pactarlas en el contrato o en el acto de designación posterior. Aunque tendrán eficacia interna, son inoponibles al tercero de buena </a:t>
            </a:r>
            <a:r>
              <a:rPr lang="es-UY" sz="2200" dirty="0" smtClean="0"/>
              <a:t>fe. </a:t>
            </a:r>
            <a:r>
              <a:rPr lang="es-UY" sz="2200" dirty="0"/>
              <a:t>Por el contrario, son oponibles al tercero de mala </a:t>
            </a:r>
            <a:r>
              <a:rPr lang="es-UY" sz="2200" dirty="0" smtClean="0"/>
              <a:t>fe </a:t>
            </a:r>
            <a:r>
              <a:rPr lang="es-UY" sz="2200" dirty="0"/>
              <a:t>(art. 79 inc. 4 y 6</a:t>
            </a:r>
            <a:r>
              <a:rPr lang="es-UY" sz="2200" dirty="0" smtClean="0"/>
              <a:t>).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sz="22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200" dirty="0"/>
              <a:t>La sociedad no quedará obligada si los representantes actúan en infracción a la organización plural, salvo cuando sean obligaciones contraídas: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mediante </a:t>
            </a:r>
            <a:r>
              <a:rPr lang="es-UY" dirty="0"/>
              <a:t>títulos valores, </a:t>
            </a:r>
            <a:endParaRPr lang="es-UY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contratos </a:t>
            </a:r>
            <a:r>
              <a:rPr lang="es-UY" dirty="0"/>
              <a:t>entre ausentes, de adhesión o por formularios (</a:t>
            </a:r>
            <a:r>
              <a:rPr lang="es-UY" dirty="0" smtClean="0"/>
              <a:t>art. 79 </a:t>
            </a:r>
            <a:r>
              <a:rPr lang="es-UY" dirty="0"/>
              <a:t>inciso 5). </a:t>
            </a:r>
            <a:endParaRPr lang="es-UY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Excepción</a:t>
            </a:r>
            <a:r>
              <a:rPr lang="es-UY" dirty="0"/>
              <a:t>: cuando el tercero conozca la infracción (art. 79 inc. 6).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44830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7233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s-ES" sz="2600" b="1" dirty="0" smtClean="0"/>
              <a:t>FORMA DE ACTUACIÓN DEL ÓRGANO DE ADMINISTRACIÓN</a:t>
            </a:r>
            <a:endParaRPr lang="es-ES" sz="2200" dirty="0"/>
          </a:p>
          <a:p>
            <a:pPr lvl="0" algn="just">
              <a:buFont typeface="Wingdings" panose="05000000000000000000" pitchFamily="2" charset="2"/>
              <a:buChar char="Ø"/>
            </a:pPr>
            <a:endParaRPr lang="es-UY" sz="2200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Indistinta: cualquiera de los administradores puede actuar (art. 201 y 202).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Conjunta: deben actuar dos o más conjuntamente (art. 201).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Colegiada: directorio, toma decisiones por mayoría (art. 375 y 388).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Existe prohibición de delegar, el cargo debe ser desempeñado personalmente, salvo autorización expresa de los socios o pacto en contrario (art. 81).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27635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72336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s-ES" sz="2600" b="1" dirty="0" smtClean="0"/>
              <a:t>CONDICIONES PARA SER ADMINISTRADOR O REPRESENTANTE</a:t>
            </a:r>
            <a:endParaRPr lang="es-ES" sz="2200" dirty="0"/>
          </a:p>
          <a:p>
            <a:pPr lvl="0" algn="just">
              <a:buFont typeface="Wingdings" panose="05000000000000000000" pitchFamily="2" charset="2"/>
              <a:buChar char="Ø"/>
            </a:pPr>
            <a:endParaRPr lang="es-UY" sz="2200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200" dirty="0"/>
              <a:t>Puede ser persona física o jurídica, socio o extraño. </a:t>
            </a:r>
            <a:endParaRPr lang="es-UY" sz="2200" dirty="0" smtClean="0"/>
          </a:p>
          <a:p>
            <a:pPr lvl="0" algn="just">
              <a:buFont typeface="Wingdings" panose="05000000000000000000" pitchFamily="2" charset="2"/>
              <a:buChar char="Ø"/>
            </a:pPr>
            <a:endParaRPr lang="es-UY" sz="22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200" dirty="0"/>
              <a:t>Se requiere tener capacidad legal para el ejercicio del comercio y no tenerlo prohibido</a:t>
            </a:r>
            <a:r>
              <a:rPr lang="es-UY" sz="2200" dirty="0" smtClean="0"/>
              <a:t>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sz="22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Nombramiento, cese y revocación (art. 86): Todo nombramiento, cese y revocación de administradores o representantes debe inscribirse en el Registro de Comercio (si no fue por contrato social o estatuto): </a:t>
            </a:r>
            <a:r>
              <a:rPr lang="es-UY" sz="2200" dirty="0" smtClean="0"/>
              <a:t>Declaratoria Ley </a:t>
            </a:r>
            <a:r>
              <a:rPr lang="es-UY" sz="2200" dirty="0"/>
              <a:t>17.904, de </a:t>
            </a:r>
            <a:r>
              <a:rPr lang="es-UY" sz="2200" dirty="0" smtClean="0"/>
              <a:t>7/10/2005. De lo contrario hará inoponible el acto de que se trate. 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sz="22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También se inscribe el </a:t>
            </a:r>
            <a:r>
              <a:rPr lang="es-UY" sz="2200" dirty="0"/>
              <a:t>cambio de sede social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903782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3015</TotalTime>
  <Words>994</Words>
  <Application>Microsoft Office PowerPoint</Application>
  <PresentationFormat>Presentación en pantalla (4:3)</PresentationFormat>
  <Paragraphs>82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Claridad</vt:lpstr>
      <vt:lpstr>                                        ADMINISTRACIÓN Y REPRESENTACIÓN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CALIFICACIÓN DEL CONCURSO</dc:title>
  <dc:creator>Virginia</dc:creator>
  <cp:lastModifiedBy>Virginia Machado Martinez</cp:lastModifiedBy>
  <cp:revision>291</cp:revision>
  <dcterms:created xsi:type="dcterms:W3CDTF">2017-06-07T22:24:11Z</dcterms:created>
  <dcterms:modified xsi:type="dcterms:W3CDTF">2025-09-17T03:46:31Z</dcterms:modified>
</cp:coreProperties>
</file>