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1"/>
  </p:notesMasterIdLst>
  <p:sldIdLst>
    <p:sldId id="256" r:id="rId2"/>
    <p:sldId id="260" r:id="rId3"/>
    <p:sldId id="298" r:id="rId4"/>
    <p:sldId id="290" r:id="rId5"/>
    <p:sldId id="316" r:id="rId6"/>
    <p:sldId id="306" r:id="rId7"/>
    <p:sldId id="318" r:id="rId8"/>
    <p:sldId id="314" r:id="rId9"/>
    <p:sldId id="307" r:id="rId10"/>
    <p:sldId id="308" r:id="rId11"/>
    <p:sldId id="261" r:id="rId12"/>
    <p:sldId id="309" r:id="rId13"/>
    <p:sldId id="317" r:id="rId14"/>
    <p:sldId id="310" r:id="rId15"/>
    <p:sldId id="319" r:id="rId16"/>
    <p:sldId id="320" r:id="rId17"/>
    <p:sldId id="311" r:id="rId18"/>
    <p:sldId id="321" r:id="rId19"/>
    <p:sldId id="300" r:id="rId20"/>
  </p:sldIdLst>
  <p:sldSz cx="9144000" cy="6858000" type="screen4x3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32850E-3A22-4042-B708-0F14740D8480}" type="datetimeFigureOut">
              <a:rPr lang="es-VE" smtClean="0"/>
              <a:t>15/9/2025</a:t>
            </a:fld>
            <a:endParaRPr lang="es-VE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VE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3000B8-24A4-4BC0-A4F3-84524C9B2F43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612489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D9EA9-3A6A-4480-B4A0-DD2CF456BC85}" type="datetime1">
              <a:rPr lang="es-VE" smtClean="0"/>
              <a:t>15/9/2025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72E34-7462-4E7F-B929-8F12823A140B}" type="datetime1">
              <a:rPr lang="es-VE" smtClean="0"/>
              <a:t>15/9/2025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ACD53-2F42-4CE7-BB36-A23AB7C450B5}" type="datetime1">
              <a:rPr lang="es-VE" smtClean="0"/>
              <a:t>15/9/2025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1871B-9EDE-40DB-8AF8-69D4C6D1F1EA}" type="datetime1">
              <a:rPr lang="es-VE" smtClean="0"/>
              <a:t>15/9/2025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F503B-B857-43C2-843D-977E555EA148}" type="datetime1">
              <a:rPr lang="es-VE" smtClean="0"/>
              <a:t>15/9/2025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D8B5-8836-455F-AD2E-3507CEEB3DC7}" type="datetime1">
              <a:rPr lang="es-VE" smtClean="0"/>
              <a:t>15/9/2025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60FDF-592E-4ADD-8F9D-CF04005EFE00}" type="datetime1">
              <a:rPr lang="es-VE" smtClean="0"/>
              <a:t>15/9/2025</a:t>
            </a:fld>
            <a:endParaRPr lang="es-V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805F7-A004-489D-9817-04CF40890734}" type="datetime1">
              <a:rPr lang="es-VE" smtClean="0"/>
              <a:t>15/9/2025</a:t>
            </a:fld>
            <a:endParaRPr lang="es-V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EBFA8-EC89-49A3-8FF2-6DC70FC552B7}" type="datetime1">
              <a:rPr lang="es-VE" smtClean="0"/>
              <a:t>15/9/2025</a:t>
            </a:fld>
            <a:endParaRPr lang="es-V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1A6CF-3707-4DF6-90B3-3A14A63F3D9E}" type="datetime1">
              <a:rPr lang="es-VE" smtClean="0"/>
              <a:t>15/9/2025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B73F9-6020-4188-BAA9-D4812AD15707}" type="datetime1">
              <a:rPr lang="es-VE" smtClean="0"/>
              <a:t>15/9/2025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E24B091D-4663-423A-82BC-7B8243895D6F}" type="datetime1">
              <a:rPr lang="es-VE" smtClean="0"/>
              <a:t>15/9/2025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6140" y="2420888"/>
            <a:ext cx="7990904" cy="504056"/>
          </a:xfrm>
        </p:spPr>
        <p:txBody>
          <a:bodyPr>
            <a:noAutofit/>
          </a:bodyPr>
          <a:lstStyle/>
          <a:p>
            <a:pPr algn="ctr"/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>ESTATUTO </a:t>
            </a:r>
            <a:r>
              <a:rPr lang="es-UY" sz="4800" b="1" dirty="0">
                <a:solidFill>
                  <a:schemeClr val="tx1"/>
                </a:solidFill>
              </a:rPr>
              <a:t>DEL </a:t>
            </a:r>
            <a:r>
              <a:rPr lang="es-UY" sz="4800" b="1" dirty="0" smtClean="0">
                <a:solidFill>
                  <a:schemeClr val="tx1"/>
                </a:solidFill>
              </a:rPr>
              <a:t>SOCIO DE LA SOCIEDAD COMERCIAL</a:t>
            </a: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endParaRPr lang="es-VE" sz="3200" b="1" dirty="0">
              <a:solidFill>
                <a:schemeClr val="tx1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95536" y="2780928"/>
            <a:ext cx="8206928" cy="2978920"/>
          </a:xfrm>
        </p:spPr>
        <p:txBody>
          <a:bodyPr>
            <a:normAutofit fontScale="85000" lnSpcReduction="20000"/>
          </a:bodyPr>
          <a:lstStyle/>
          <a:p>
            <a:endParaRPr lang="es-UY" dirty="0"/>
          </a:p>
          <a:p>
            <a:endParaRPr lang="es-UY" dirty="0"/>
          </a:p>
          <a:p>
            <a:endParaRPr lang="es-UY" dirty="0"/>
          </a:p>
          <a:p>
            <a:pPr algn="ctr"/>
            <a:r>
              <a:rPr lang="es-UY" sz="3400" dirty="0"/>
              <a:t>Derecho Comercial 1</a:t>
            </a:r>
          </a:p>
          <a:p>
            <a:pPr algn="ctr"/>
            <a:r>
              <a:rPr lang="es-UY" sz="3400" dirty="0"/>
              <a:t>Facultad de Derecho - </a:t>
            </a:r>
            <a:r>
              <a:rPr lang="es-UY" sz="3400" dirty="0" err="1"/>
              <a:t>UdelaR</a:t>
            </a:r>
            <a:endParaRPr lang="es-UY" sz="3400" dirty="0"/>
          </a:p>
          <a:p>
            <a:pPr algn="ctr"/>
            <a:endParaRPr lang="es-UY" sz="3400" dirty="0"/>
          </a:p>
          <a:p>
            <a:pPr algn="ctr"/>
            <a:r>
              <a:rPr lang="es-UY" sz="3400" dirty="0"/>
              <a:t>Virginia </a:t>
            </a:r>
            <a:r>
              <a:rPr lang="es-UY" sz="3400" dirty="0" smtClean="0"/>
              <a:t>Machado Martinez</a:t>
            </a:r>
            <a:endParaRPr lang="es-UY" sz="3400" dirty="0"/>
          </a:p>
          <a:p>
            <a:pPr algn="ctr"/>
            <a:endParaRPr lang="es-UY" sz="3400" dirty="0"/>
          </a:p>
        </p:txBody>
      </p:sp>
    </p:spTree>
    <p:extLst>
      <p:ext uri="{BB962C8B-B14F-4D97-AF65-F5344CB8AC3E}">
        <p14:creationId xmlns:p14="http://schemas.microsoft.com/office/powerpoint/2010/main" val="36729790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323528" y="476672"/>
            <a:ext cx="8496944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endParaRPr lang="es-E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s-E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Wingdings" pitchFamily="2" charset="2"/>
              <a:buChar char="Ø"/>
            </a:pPr>
            <a:endParaRPr lang="es-UY" sz="2000" dirty="0"/>
          </a:p>
          <a:p>
            <a:pPr marL="285750" lvl="0" indent="-285750" algn="just">
              <a:buFont typeface="Wingdings" pitchFamily="2" charset="2"/>
              <a:buChar char="Ø"/>
            </a:pPr>
            <a:endParaRPr lang="es-UY" dirty="0"/>
          </a:p>
          <a:p>
            <a:pPr marL="285750" lvl="0" indent="-285750" algn="just">
              <a:buFont typeface="Wingdings" pitchFamily="2" charset="2"/>
              <a:buChar char="Ø"/>
            </a:pPr>
            <a:endParaRPr lang="es-UY" dirty="0"/>
          </a:p>
          <a:p>
            <a:pPr marL="285750" lvl="0" indent="-285750" algn="just">
              <a:buFont typeface="Wingdings" pitchFamily="2" charset="2"/>
              <a:buChar char="Ø"/>
            </a:pPr>
            <a:endParaRPr lang="es-UY" dirty="0"/>
          </a:p>
          <a:p>
            <a:pPr marL="285750" lvl="0" indent="-285750" algn="just">
              <a:buFont typeface="Wingdings" pitchFamily="2" charset="2"/>
              <a:buChar char="Ø"/>
            </a:pPr>
            <a:endParaRPr lang="es-UY" dirty="0"/>
          </a:p>
          <a:p>
            <a:pPr marL="285750" lvl="0" indent="-285750" algn="just">
              <a:buFont typeface="Wingdings" pitchFamily="2" charset="2"/>
              <a:buChar char="Ø"/>
            </a:pPr>
            <a:endParaRPr lang="es-UY" dirty="0"/>
          </a:p>
          <a:p>
            <a:pPr marL="285750" lvl="0" indent="-285750" algn="just">
              <a:buFont typeface="Wingdings" pitchFamily="2" charset="2"/>
              <a:buChar char="Ø"/>
            </a:pPr>
            <a:endParaRPr lang="es-UY" dirty="0"/>
          </a:p>
          <a:p>
            <a:pPr marL="285750" lvl="0" indent="-285750" algn="just">
              <a:buFont typeface="Wingdings" pitchFamily="2" charset="2"/>
              <a:buChar char="Ø"/>
            </a:pPr>
            <a:endParaRPr lang="es-UY" dirty="0"/>
          </a:p>
        </p:txBody>
      </p:sp>
      <p:sp>
        <p:nvSpPr>
          <p:cNvPr id="6" name="5 Rectángulo"/>
          <p:cNvSpPr/>
          <p:nvPr/>
        </p:nvSpPr>
        <p:spPr>
          <a:xfrm>
            <a:off x="899592" y="692696"/>
            <a:ext cx="7128792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>
              <a:buSzPts val="2200"/>
              <a:buFont typeface="Wingdings" panose="05000000000000000000" pitchFamily="2" charset="2"/>
              <a:buChar char="Ø"/>
            </a:pPr>
            <a:r>
              <a:rPr lang="es-ES" sz="2200" b="1" i="0" u="none" strike="noStrike" kern="1200" baseline="0" dirty="0">
                <a:solidFill>
                  <a:srgbClr val="292934"/>
                </a:solidFill>
                <a:latin typeface="Arial" panose="020B0604020202020204" pitchFamily="34" charset="0"/>
              </a:rPr>
              <a:t>Objeto del aporte:</a:t>
            </a:r>
          </a:p>
          <a:p>
            <a:pPr algn="just" rtl="0">
              <a:buSzPts val="2200"/>
              <a:buFont typeface="Wingdings" panose="05000000000000000000" pitchFamily="2" charset="2"/>
              <a:buChar char="Ø"/>
            </a:pPr>
            <a:endParaRPr lang="es-ES" b="1" dirty="0">
              <a:solidFill>
                <a:srgbClr val="292934"/>
              </a:solidFill>
              <a:latin typeface="Arial" panose="020B0604020202020204" pitchFamily="34" charset="0"/>
            </a:endParaRPr>
          </a:p>
          <a:p>
            <a:pPr lvl="1" algn="just">
              <a:buSzPts val="2200"/>
              <a:buFont typeface="Wingdings" panose="05000000000000000000" pitchFamily="2" charset="2"/>
              <a:buChar char="Ø"/>
            </a:pPr>
            <a:r>
              <a:rPr lang="es-ES" dirty="0"/>
              <a:t>En principio y salvo disposición expresa en contrario, se aporta el bien en </a:t>
            </a:r>
            <a:r>
              <a:rPr lang="es-ES" b="1" dirty="0"/>
              <a:t>propiedad</a:t>
            </a:r>
            <a:r>
              <a:rPr lang="es-ES" dirty="0"/>
              <a:t>. El contrato sirve de título hábil.</a:t>
            </a:r>
          </a:p>
          <a:p>
            <a:pPr lvl="1" algn="just">
              <a:buSzPts val="2200"/>
            </a:pPr>
            <a:endParaRPr lang="es-ES" dirty="0"/>
          </a:p>
          <a:p>
            <a:pPr lvl="1" algn="just">
              <a:buSzPts val="2200"/>
              <a:buFont typeface="Wingdings" panose="05000000000000000000" pitchFamily="2" charset="2"/>
              <a:buChar char="Ø"/>
            </a:pPr>
            <a:r>
              <a:rPr lang="es-ES" dirty="0"/>
              <a:t>Se puede aportar el </a:t>
            </a:r>
            <a:r>
              <a:rPr lang="es-ES" b="1" dirty="0"/>
              <a:t>usufructo</a:t>
            </a:r>
            <a:r>
              <a:rPr lang="es-ES" dirty="0"/>
              <a:t> de un bien. Quien aporta un bien en propiedad o usufructo tendrá las obligaciones del vendedor.</a:t>
            </a:r>
          </a:p>
          <a:p>
            <a:pPr lvl="1" algn="just">
              <a:buSzPts val="2200"/>
              <a:buFont typeface="Wingdings" panose="05000000000000000000" pitchFamily="2" charset="2"/>
              <a:buChar char="Ø"/>
            </a:pPr>
            <a:endParaRPr lang="es-ES" dirty="0"/>
          </a:p>
          <a:p>
            <a:pPr lvl="1" algn="just">
              <a:buSzPts val="2200"/>
              <a:buFont typeface="Wingdings" panose="05000000000000000000" pitchFamily="2" charset="2"/>
              <a:buChar char="Ø"/>
            </a:pPr>
            <a:r>
              <a:rPr lang="es-ES" dirty="0"/>
              <a:t>Se puede aportar el </a:t>
            </a:r>
            <a:r>
              <a:rPr lang="es-ES" b="1" dirty="0"/>
              <a:t>uso y goce </a:t>
            </a:r>
            <a:r>
              <a:rPr lang="es-ES" dirty="0"/>
              <a:t>del bien. En este caso, solo podrá ser de cosa </a:t>
            </a:r>
            <a:r>
              <a:rPr lang="es-ES" dirty="0" err="1"/>
              <a:t>infungible</a:t>
            </a:r>
            <a:r>
              <a:rPr lang="es-ES" dirty="0"/>
              <a:t> y cuando el socio sea ilimitadamente responsable (art. 62), el aportante tendrá las responsabilidades del arrendador.</a:t>
            </a:r>
          </a:p>
          <a:p>
            <a:pPr lvl="1" algn="just">
              <a:buSzPts val="2200"/>
              <a:buFont typeface="Wingdings" panose="05000000000000000000" pitchFamily="2" charset="2"/>
              <a:buChar char="Ø"/>
            </a:pPr>
            <a:endParaRPr lang="es-ES" dirty="0"/>
          </a:p>
          <a:p>
            <a:pPr lvl="1" algn="just">
              <a:buSzPts val="2200"/>
              <a:buFont typeface="Wingdings" panose="05000000000000000000" pitchFamily="2" charset="2"/>
              <a:buChar char="Ø"/>
            </a:pPr>
            <a:r>
              <a:rPr lang="es-ES" dirty="0"/>
              <a:t>No se permite aportar el crédito personal (credibilidad, imagen, reputación) ni la mera responsabilidad.</a:t>
            </a:r>
          </a:p>
          <a:p>
            <a:pPr lvl="1" algn="just">
              <a:buSzPts val="2200"/>
              <a:buFont typeface="Wingdings" panose="05000000000000000000" pitchFamily="2" charset="2"/>
              <a:buChar char="Ø"/>
            </a:pPr>
            <a:endParaRPr lang="es-ES" dirty="0"/>
          </a:p>
          <a:p>
            <a:pPr lvl="1" algn="just">
              <a:buSzPts val="2200"/>
              <a:buFont typeface="Wingdings" panose="05000000000000000000" pitchFamily="2" charset="2"/>
              <a:buChar char="Ø"/>
            </a:pPr>
            <a:r>
              <a:rPr lang="es-ES" dirty="0"/>
              <a:t>Se puede aportar créditos (art. 60), si al vencimiento no se puede cobrar, el socio debe aportar el monto comprometido dentro de los 30 días, salvo pacto en contrario.</a:t>
            </a:r>
          </a:p>
        </p:txBody>
      </p:sp>
    </p:spTree>
    <p:extLst>
      <p:ext uri="{BB962C8B-B14F-4D97-AF65-F5344CB8AC3E}">
        <p14:creationId xmlns:p14="http://schemas.microsoft.com/office/powerpoint/2010/main" val="15993709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31540" y="620688"/>
            <a:ext cx="8496944" cy="5544616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endParaRPr lang="es-ES" dirty="0"/>
          </a:p>
          <a:p>
            <a:pPr algn="just">
              <a:buFont typeface="Wingdings" panose="05000000000000000000" pitchFamily="2" charset="2"/>
              <a:buChar char="Ø"/>
            </a:pPr>
            <a:endParaRPr lang="es-ES" dirty="0"/>
          </a:p>
          <a:p>
            <a:pPr lvl="1" algn="just">
              <a:buFont typeface="Wingdings" panose="05000000000000000000" pitchFamily="2" charset="2"/>
              <a:buChar char="Ø"/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s-UY" sz="2400" dirty="0"/>
          </a:p>
          <a:p>
            <a:pPr marL="64008" indent="0">
              <a:buNone/>
            </a:pPr>
            <a:endParaRPr lang="es-UY" sz="2400" dirty="0"/>
          </a:p>
        </p:txBody>
      </p:sp>
      <p:sp>
        <p:nvSpPr>
          <p:cNvPr id="2" name="1 Rectángulo"/>
          <p:cNvSpPr/>
          <p:nvPr/>
        </p:nvSpPr>
        <p:spPr>
          <a:xfrm>
            <a:off x="467544" y="548680"/>
            <a:ext cx="799288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es-UY" dirty="0"/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es-UY" sz="2200" b="1" dirty="0"/>
              <a:t>¿Cómo se avalúa el aporte?</a:t>
            </a:r>
          </a:p>
          <a:p>
            <a:pPr marL="285750" lvl="0" indent="-285750" algn="just">
              <a:buFont typeface="Wingdings" pitchFamily="2" charset="2"/>
              <a:buChar char="Ø"/>
            </a:pPr>
            <a:endParaRPr lang="es-UY" sz="1900" dirty="0"/>
          </a:p>
          <a:p>
            <a:pPr marL="742950" lvl="1" indent="-285750" algn="just">
              <a:buFont typeface="Wingdings" pitchFamily="2" charset="2"/>
              <a:buChar char="Ø"/>
            </a:pPr>
            <a:r>
              <a:rPr lang="es-ES" sz="1900" dirty="0"/>
              <a:t>Se toma en consideración el valor del aporte a la fecha de la celebración del contrato, salvo pacto en contrario (art. 63).</a:t>
            </a:r>
          </a:p>
          <a:p>
            <a:pPr marL="742950" lvl="1" indent="-285750" algn="just">
              <a:buFont typeface="Wingdings" pitchFamily="2" charset="2"/>
              <a:buChar char="Ø"/>
            </a:pPr>
            <a:endParaRPr lang="es-ES" sz="1900" dirty="0"/>
          </a:p>
          <a:p>
            <a:pPr marL="742950" lvl="1" indent="-285750" algn="just">
              <a:buFont typeface="Wingdings" pitchFamily="2" charset="2"/>
              <a:buChar char="Ø"/>
            </a:pPr>
            <a:r>
              <a:rPr lang="es-ES" sz="1900" dirty="0"/>
              <a:t>En caso de aportes no dinerarios deberá estarse al valor fijado en el contrato.</a:t>
            </a:r>
          </a:p>
          <a:p>
            <a:pPr marL="742950" lvl="1" indent="-285750" algn="just">
              <a:buFont typeface="Wingdings" pitchFamily="2" charset="2"/>
              <a:buChar char="Ø"/>
            </a:pPr>
            <a:endParaRPr lang="es-ES" sz="1900" dirty="0"/>
          </a:p>
          <a:p>
            <a:pPr marL="742950" lvl="1" indent="-285750" algn="just">
              <a:buFont typeface="Wingdings" pitchFamily="2" charset="2"/>
              <a:buChar char="Ø"/>
            </a:pPr>
            <a:r>
              <a:rPr lang="es-ES" sz="1900" dirty="0"/>
              <a:t>En subsidio se toma en consideración el valor de plaza.</a:t>
            </a:r>
          </a:p>
          <a:p>
            <a:pPr marL="742950" lvl="1" indent="-285750" algn="just">
              <a:buFont typeface="Wingdings" pitchFamily="2" charset="2"/>
              <a:buChar char="Ø"/>
            </a:pPr>
            <a:endParaRPr lang="es-ES" sz="1900" dirty="0"/>
          </a:p>
          <a:p>
            <a:pPr marL="742950" lvl="1" indent="-285750" algn="just">
              <a:buFont typeface="Wingdings" pitchFamily="2" charset="2"/>
              <a:buChar char="Ø"/>
            </a:pPr>
            <a:r>
              <a:rPr lang="es-ES" sz="1900" dirty="0"/>
              <a:t>En caso de no poder estimarse su valor: se recurrirá a un perito designado de común acuerdo entre aportante y los demás socios.</a:t>
            </a:r>
          </a:p>
          <a:p>
            <a:pPr marL="742950" lvl="1" indent="-285750" algn="just">
              <a:buFont typeface="Wingdings" pitchFamily="2" charset="2"/>
              <a:buChar char="Ø"/>
            </a:pPr>
            <a:endParaRPr lang="es-ES" sz="1900" dirty="0"/>
          </a:p>
          <a:p>
            <a:pPr marL="742950" lvl="1" indent="-285750" algn="just">
              <a:buFont typeface="Wingdings" pitchFamily="2" charset="2"/>
              <a:buChar char="Ø"/>
            </a:pPr>
            <a:r>
              <a:rPr lang="es-ES" sz="1900" dirty="0"/>
              <a:t>Si no se ponen de acuerdo en la designación, cada parte nombra un perito y estos eligen a un tercero.</a:t>
            </a:r>
          </a:p>
          <a:p>
            <a:pPr marL="742950" lvl="1" indent="-285750" algn="just">
              <a:buFont typeface="Wingdings" pitchFamily="2" charset="2"/>
              <a:buChar char="Ø"/>
            </a:pPr>
            <a:endParaRPr lang="es-ES" sz="1900" dirty="0"/>
          </a:p>
          <a:p>
            <a:pPr marL="742950" lvl="1" indent="-285750" algn="just">
              <a:buFont typeface="Wingdings" pitchFamily="2" charset="2"/>
              <a:buChar char="Ø"/>
            </a:pPr>
            <a:r>
              <a:rPr lang="es-ES" sz="1900" dirty="0"/>
              <a:t>Si alguno no nombró al perito, podrá recurrirse a la vía judicial.</a:t>
            </a:r>
          </a:p>
          <a:p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11026136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764704"/>
            <a:ext cx="8496944" cy="5544616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endParaRPr lang="es-ES" dirty="0"/>
          </a:p>
          <a:p>
            <a:pPr algn="just">
              <a:buFont typeface="Wingdings" panose="05000000000000000000" pitchFamily="2" charset="2"/>
              <a:buChar char="Ø"/>
            </a:pPr>
            <a:endParaRPr lang="es-ES" dirty="0"/>
          </a:p>
          <a:p>
            <a:pPr lvl="1" algn="just">
              <a:buFont typeface="Wingdings" panose="05000000000000000000" pitchFamily="2" charset="2"/>
              <a:buChar char="Ø"/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s-UY" sz="2400" dirty="0"/>
          </a:p>
          <a:p>
            <a:pPr marL="64008" indent="0">
              <a:buNone/>
            </a:pPr>
            <a:endParaRPr lang="es-UY" sz="2400" dirty="0"/>
          </a:p>
        </p:txBody>
      </p:sp>
      <p:sp>
        <p:nvSpPr>
          <p:cNvPr id="2" name="1 Rectángulo"/>
          <p:cNvSpPr/>
          <p:nvPr/>
        </p:nvSpPr>
        <p:spPr>
          <a:xfrm>
            <a:off x="395536" y="789062"/>
            <a:ext cx="7920880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Wingdings" pitchFamily="2" charset="2"/>
              <a:buChar char="Ø"/>
            </a:pPr>
            <a:r>
              <a:rPr lang="es-UY" sz="2200" b="1" dirty="0"/>
              <a:t>Otras cuestiones sobre el aporte:</a:t>
            </a:r>
          </a:p>
          <a:p>
            <a:pPr marL="742950" lvl="1" indent="-285750" algn="just">
              <a:buFont typeface="Wingdings" pitchFamily="2" charset="2"/>
              <a:buChar char="Ø"/>
            </a:pPr>
            <a:endParaRPr lang="es-UY" dirty="0"/>
          </a:p>
          <a:p>
            <a:pPr marL="742950" lvl="1" indent="-285750" algn="just">
              <a:buFont typeface="Wingdings" pitchFamily="2" charset="2"/>
              <a:buChar char="Ø"/>
            </a:pPr>
            <a:r>
              <a:rPr lang="es-ES" dirty="0"/>
              <a:t>Aporte de título cotizable (art. 65).</a:t>
            </a:r>
          </a:p>
          <a:p>
            <a:pPr marL="742950" lvl="1" indent="-285750" algn="just">
              <a:buFont typeface="Wingdings" pitchFamily="2" charset="2"/>
              <a:buChar char="Ø"/>
            </a:pPr>
            <a:endParaRPr lang="es-ES" dirty="0"/>
          </a:p>
          <a:p>
            <a:pPr marL="742950" lvl="1" indent="-285750" algn="just">
              <a:buFont typeface="Wingdings" pitchFamily="2" charset="2"/>
              <a:buChar char="Ø"/>
            </a:pPr>
            <a:r>
              <a:rPr lang="es-ES" dirty="0"/>
              <a:t>Aporte de bien gravado (art. 67).</a:t>
            </a:r>
          </a:p>
          <a:p>
            <a:pPr marL="742950" lvl="1" indent="-285750" algn="just">
              <a:buFont typeface="Wingdings" pitchFamily="2" charset="2"/>
              <a:buChar char="Ø"/>
            </a:pPr>
            <a:endParaRPr lang="es-ES" dirty="0"/>
          </a:p>
          <a:p>
            <a:pPr marL="742950" lvl="1" indent="-285750" algn="just">
              <a:buFont typeface="Wingdings" pitchFamily="2" charset="2"/>
              <a:buChar char="Ø"/>
            </a:pPr>
            <a:r>
              <a:rPr lang="es-ES" dirty="0"/>
              <a:t>Aporte de establecimiento comercial (art. 68): toma valor de la universalidad (que considera el valor llave).</a:t>
            </a:r>
          </a:p>
          <a:p>
            <a:pPr marL="285750" lvl="0" indent="-285750" algn="just">
              <a:buFont typeface="Wingdings" pitchFamily="2" charset="2"/>
              <a:buChar char="Ø"/>
            </a:pPr>
            <a:endParaRPr lang="es-ES" dirty="0"/>
          </a:p>
          <a:p>
            <a:pPr marL="742950" lvl="1" indent="-285750" algn="just">
              <a:buFont typeface="Wingdings" pitchFamily="2" charset="2"/>
              <a:buChar char="Ø"/>
            </a:pPr>
            <a:r>
              <a:rPr lang="es-ES" dirty="0"/>
              <a:t>En caso de existir diferencias entre el valor consignado y el avalúo (art. 66).	</a:t>
            </a:r>
          </a:p>
          <a:p>
            <a:pPr marL="1200150" lvl="2" indent="-285750" algn="just">
              <a:buFont typeface="Wingdings" pitchFamily="2" charset="2"/>
              <a:buChar char="Ø"/>
            </a:pPr>
            <a:endParaRPr lang="es-ES" dirty="0"/>
          </a:p>
          <a:p>
            <a:pPr marL="742950" lvl="1" indent="-285750" algn="just">
              <a:buFont typeface="Wingdings" pitchFamily="2" charset="2"/>
              <a:buChar char="Ø"/>
            </a:pPr>
            <a:r>
              <a:rPr lang="es-ES" dirty="0"/>
              <a:t>Evicción: de ocurrir, autoriza a excluir al socio. El socio podrá evitar la exclusión aportando otro bien de igual especie y calidad. Tal extremo no imposibilita el reclamo por los daños y perjuicios ocasionados.</a:t>
            </a:r>
          </a:p>
          <a:p>
            <a:pPr marL="285750" lvl="0" indent="-285750" algn="just">
              <a:buFont typeface="Wingdings" pitchFamily="2" charset="2"/>
              <a:buChar char="Ø"/>
            </a:pPr>
            <a:endParaRPr lang="es-ES" dirty="0"/>
          </a:p>
          <a:p>
            <a:pPr marL="285750" lvl="0" indent="-285750" algn="just">
              <a:buFont typeface="Wingdings" pitchFamily="2" charset="2"/>
              <a:buChar char="Ø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594297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764704"/>
            <a:ext cx="8496944" cy="5544616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endParaRPr lang="es-ES" dirty="0"/>
          </a:p>
          <a:p>
            <a:pPr algn="just">
              <a:buFont typeface="Wingdings" panose="05000000000000000000" pitchFamily="2" charset="2"/>
              <a:buChar char="Ø"/>
            </a:pPr>
            <a:endParaRPr lang="es-ES" dirty="0"/>
          </a:p>
          <a:p>
            <a:pPr lvl="1" algn="just">
              <a:buFont typeface="Wingdings" panose="05000000000000000000" pitchFamily="2" charset="2"/>
              <a:buChar char="Ø"/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s-UY" sz="2400" dirty="0"/>
          </a:p>
          <a:p>
            <a:pPr marL="64008" indent="0">
              <a:buNone/>
            </a:pPr>
            <a:endParaRPr lang="es-UY" sz="2400" dirty="0"/>
          </a:p>
        </p:txBody>
      </p:sp>
      <p:sp>
        <p:nvSpPr>
          <p:cNvPr id="2" name="1 Rectángulo"/>
          <p:cNvSpPr/>
          <p:nvPr/>
        </p:nvSpPr>
        <p:spPr>
          <a:xfrm>
            <a:off x="395536" y="570434"/>
            <a:ext cx="792088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Wingdings" pitchFamily="2" charset="2"/>
              <a:buChar char="Ø"/>
            </a:pPr>
            <a:r>
              <a:rPr lang="es-UY" sz="2600" b="1" dirty="0" smtClean="0"/>
              <a:t>Aporte </a:t>
            </a:r>
            <a:r>
              <a:rPr lang="es-UY" sz="2600" b="1" dirty="0"/>
              <a:t>según el tipo social elegido:</a:t>
            </a:r>
          </a:p>
          <a:p>
            <a:pPr lvl="0" algn="just"/>
            <a:endParaRPr lang="es-ES" dirty="0"/>
          </a:p>
          <a:p>
            <a:pPr marL="742950" lvl="1" indent="-285750" algn="just">
              <a:buFont typeface="Wingdings" pitchFamily="2" charset="2"/>
              <a:buChar char="Ø"/>
            </a:pPr>
            <a:r>
              <a:rPr lang="es-ES" sz="2100" dirty="0"/>
              <a:t>SRL: aporte en efectivo debe integrarse el 50 % del capital al momento del contrato y el resto en el plazo de dos años. En especie todo al momento de celebrar el contrato. En caso de ser en efectivo, hay una garantía frente a terceros por dos años (art. 229).</a:t>
            </a:r>
          </a:p>
          <a:p>
            <a:pPr marL="742950" lvl="1" indent="-285750" algn="just">
              <a:buFont typeface="Wingdings" pitchFamily="2" charset="2"/>
              <a:buChar char="Ø"/>
            </a:pPr>
            <a:endParaRPr lang="es-ES" sz="2100" dirty="0"/>
          </a:p>
          <a:p>
            <a:pPr marL="742950" lvl="1" indent="-285750" algn="just">
              <a:buFont typeface="Wingdings" pitchFamily="2" charset="2"/>
              <a:buChar char="Ø"/>
            </a:pPr>
            <a:r>
              <a:rPr lang="es-ES" sz="2100" dirty="0"/>
              <a:t>SA: aporte en especie no establece plazo. Aporte en efectivo se integra el 25% al momento de la constitución y se suscribe el restante hasta llegar al 50%, no hay plazo para integrar el saldo.</a:t>
            </a:r>
          </a:p>
          <a:p>
            <a:pPr marL="285750" lvl="0" indent="-285750" algn="just">
              <a:buFont typeface="Wingdings" pitchFamily="2" charset="2"/>
              <a:buChar char="Ø"/>
            </a:pPr>
            <a:endParaRPr lang="es-ES" sz="2100" dirty="0"/>
          </a:p>
          <a:p>
            <a:pPr marL="742950" lvl="1" indent="-285750" algn="just">
              <a:buFont typeface="Wingdings" pitchFamily="2" charset="2"/>
              <a:buChar char="Ø"/>
            </a:pPr>
            <a:r>
              <a:rPr lang="es-ES" sz="2100" dirty="0"/>
              <a:t>SAS: al momento de celebrarse el contrato, integrarse como mínimo el 10% del capital social. Plazo máximo de integración 24 meses. Aporte en especie, debe integrarse la totalidad al momento de celebrar contrato (art. 15, ley 19.820). </a:t>
            </a:r>
            <a:endParaRPr lang="es-UY" sz="2100" dirty="0"/>
          </a:p>
          <a:p>
            <a:pPr marL="285750" lvl="0" indent="-285750" algn="just">
              <a:buFont typeface="Wingdings" pitchFamily="2" charset="2"/>
              <a:buChar char="Ø"/>
            </a:pPr>
            <a:endParaRPr lang="es-UY" dirty="0"/>
          </a:p>
          <a:p>
            <a:pPr marL="285750" lvl="0" indent="-285750" algn="just">
              <a:buFont typeface="Wingdings" pitchFamily="2" charset="2"/>
              <a:buChar char="Ø"/>
            </a:pP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29348495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404664"/>
            <a:ext cx="8496944" cy="5544616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endParaRPr lang="es-ES" dirty="0"/>
          </a:p>
          <a:p>
            <a:pPr algn="just">
              <a:buFont typeface="Wingdings" panose="05000000000000000000" pitchFamily="2" charset="2"/>
              <a:buChar char="Ø"/>
            </a:pPr>
            <a:endParaRPr lang="es-ES" dirty="0"/>
          </a:p>
          <a:p>
            <a:pPr lvl="1" algn="just">
              <a:buFont typeface="Wingdings" panose="05000000000000000000" pitchFamily="2" charset="2"/>
              <a:buChar char="Ø"/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s-UY" sz="2400" dirty="0"/>
          </a:p>
          <a:p>
            <a:pPr marL="64008" indent="0">
              <a:buNone/>
            </a:pPr>
            <a:endParaRPr lang="es-UY" sz="2400" dirty="0"/>
          </a:p>
        </p:txBody>
      </p:sp>
      <p:sp>
        <p:nvSpPr>
          <p:cNvPr id="2" name="1 Rectángulo"/>
          <p:cNvSpPr/>
          <p:nvPr/>
        </p:nvSpPr>
        <p:spPr>
          <a:xfrm>
            <a:off x="611560" y="440080"/>
            <a:ext cx="7920880" cy="6032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RELACIÓN DEL SOCIO CON LA SOCIEDAD</a:t>
            </a:r>
          </a:p>
          <a:p>
            <a:pPr algn="ctr"/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DERECHOS Y OBLIGACIONES DEL SOCIO</a:t>
            </a:r>
          </a:p>
          <a:p>
            <a:pPr algn="just"/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DERECHOS DEL SOCIO</a:t>
            </a:r>
          </a:p>
          <a:p>
            <a:pPr marL="285750" lvl="0" indent="-285750" algn="just">
              <a:buFont typeface="Wingdings" pitchFamily="2" charset="2"/>
              <a:buChar char="Ø"/>
            </a:pPr>
            <a:endParaRPr lang="es-UY" sz="2000" dirty="0"/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es-UY" sz="2000" dirty="0"/>
              <a:t>Se clasifican en políticos y económicos o patrimoniales.</a:t>
            </a:r>
          </a:p>
          <a:p>
            <a:pPr marL="285750" lvl="0" indent="-285750" algn="just">
              <a:buFont typeface="Wingdings" pitchFamily="2" charset="2"/>
              <a:buChar char="Ø"/>
            </a:pPr>
            <a:endParaRPr lang="es-UY" sz="2000" dirty="0"/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es-UY" sz="2000" b="1" dirty="0"/>
              <a:t>Políticos: </a:t>
            </a:r>
          </a:p>
          <a:p>
            <a:pPr marL="742950" lvl="1" indent="-285750" algn="just">
              <a:buFont typeface="Wingdings" panose="05000000000000000000" pitchFamily="2" charset="2"/>
              <a:buChar char="ü"/>
            </a:pPr>
            <a:r>
              <a:rPr lang="es-UY" dirty="0"/>
              <a:t>Voto</a:t>
            </a:r>
          </a:p>
          <a:p>
            <a:pPr marL="742950" lvl="1" indent="-285750" algn="just">
              <a:buFont typeface="Wingdings" panose="05000000000000000000" pitchFamily="2" charset="2"/>
              <a:buChar char="ü"/>
            </a:pPr>
            <a:r>
              <a:rPr lang="es-UY" dirty="0"/>
              <a:t>Información</a:t>
            </a:r>
          </a:p>
          <a:p>
            <a:pPr marL="742950" lvl="1" indent="-285750" algn="just">
              <a:buFont typeface="Wingdings" panose="05000000000000000000" pitchFamily="2" charset="2"/>
              <a:buChar char="ü"/>
            </a:pPr>
            <a:r>
              <a:rPr lang="es-UY" dirty="0"/>
              <a:t>Fiscalización</a:t>
            </a:r>
          </a:p>
          <a:p>
            <a:pPr marL="742950" lvl="1" indent="-285750" algn="just">
              <a:buFont typeface="Wingdings" panose="05000000000000000000" pitchFamily="2" charset="2"/>
              <a:buChar char="ü"/>
            </a:pPr>
            <a:r>
              <a:rPr lang="es-UY" dirty="0"/>
              <a:t>Integración de órganos sociales</a:t>
            </a:r>
          </a:p>
          <a:p>
            <a:pPr marL="742950" lvl="1" indent="-285750" algn="just">
              <a:buFont typeface="Wingdings" panose="05000000000000000000" pitchFamily="2" charset="2"/>
              <a:buChar char="ü"/>
            </a:pPr>
            <a:r>
              <a:rPr lang="es-UY" dirty="0"/>
              <a:t>Designación de soporte de órganos sociales</a:t>
            </a:r>
          </a:p>
          <a:p>
            <a:pPr marL="742950" lvl="1" indent="-285750" algn="just">
              <a:buFont typeface="Wingdings" panose="05000000000000000000" pitchFamily="2" charset="2"/>
              <a:buChar char="ü"/>
            </a:pPr>
            <a:r>
              <a:rPr lang="es-UY" dirty="0" smtClean="0"/>
              <a:t>Receso</a:t>
            </a:r>
          </a:p>
          <a:p>
            <a:pPr marL="742950" lvl="1" indent="-285750" algn="just">
              <a:buFont typeface="Wingdings" panose="05000000000000000000" pitchFamily="2" charset="2"/>
              <a:buChar char="ü"/>
            </a:pPr>
            <a:r>
              <a:rPr lang="es-UY" dirty="0" smtClean="0"/>
              <a:t>Impugnación</a:t>
            </a:r>
            <a:endParaRPr lang="es-UY" dirty="0"/>
          </a:p>
          <a:p>
            <a:pPr marL="285750" indent="-285750" algn="just" fontAlgn="base">
              <a:buFont typeface="Wingdings" pitchFamily="2" charset="2"/>
              <a:buChar char="Ø"/>
            </a:pPr>
            <a:endParaRPr lang="es-UY" sz="2000" dirty="0"/>
          </a:p>
          <a:p>
            <a:pPr marL="285750" indent="-285750" algn="just" fontAlgn="base">
              <a:buFont typeface="Wingdings" pitchFamily="2" charset="2"/>
              <a:buChar char="Ø"/>
            </a:pPr>
            <a:r>
              <a:rPr lang="es-UY" sz="2000" b="1" dirty="0"/>
              <a:t>Patrimoniales:</a:t>
            </a:r>
          </a:p>
          <a:p>
            <a:pPr marL="742950" lvl="1" indent="-285750" algn="just" fontAlgn="base">
              <a:buFont typeface="Wingdings" panose="05000000000000000000" pitchFamily="2" charset="2"/>
              <a:buChar char="ü"/>
            </a:pPr>
            <a:r>
              <a:rPr lang="es-UY" dirty="0"/>
              <a:t>Participación en las ganancias</a:t>
            </a:r>
          </a:p>
          <a:p>
            <a:pPr marL="742950" lvl="1" indent="-285750" algn="just" fontAlgn="base">
              <a:buFont typeface="Wingdings" panose="05000000000000000000" pitchFamily="2" charset="2"/>
              <a:buChar char="ü"/>
            </a:pPr>
            <a:r>
              <a:rPr lang="es-UY" dirty="0"/>
              <a:t>Participación en el remanente de la liquidación</a:t>
            </a:r>
          </a:p>
        </p:txBody>
      </p:sp>
    </p:spTree>
    <p:extLst>
      <p:ext uri="{BB962C8B-B14F-4D97-AF65-F5344CB8AC3E}">
        <p14:creationId xmlns:p14="http://schemas.microsoft.com/office/powerpoint/2010/main" val="12494697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764704"/>
            <a:ext cx="8496944" cy="5544616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endParaRPr lang="es-ES" dirty="0"/>
          </a:p>
          <a:p>
            <a:pPr algn="just">
              <a:buFont typeface="Wingdings" panose="05000000000000000000" pitchFamily="2" charset="2"/>
              <a:buChar char="Ø"/>
            </a:pPr>
            <a:endParaRPr lang="es-ES" dirty="0"/>
          </a:p>
          <a:p>
            <a:pPr lvl="1" algn="just">
              <a:buFont typeface="Wingdings" panose="05000000000000000000" pitchFamily="2" charset="2"/>
              <a:buChar char="Ø"/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s-UY" sz="2400" dirty="0"/>
          </a:p>
          <a:p>
            <a:pPr marL="64008" indent="0">
              <a:buNone/>
            </a:pPr>
            <a:endParaRPr lang="es-UY" sz="2400" dirty="0"/>
          </a:p>
        </p:txBody>
      </p:sp>
      <p:sp>
        <p:nvSpPr>
          <p:cNvPr id="2" name="1 Rectángulo"/>
          <p:cNvSpPr/>
          <p:nvPr/>
        </p:nvSpPr>
        <p:spPr>
          <a:xfrm>
            <a:off x="683568" y="551579"/>
            <a:ext cx="7920880" cy="6032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Wingdings" pitchFamily="2" charset="2"/>
              <a:buChar char="Ø"/>
            </a:pPr>
            <a:r>
              <a:rPr lang="es-UY" sz="2400" b="1" dirty="0"/>
              <a:t>Derechos políticos: </a:t>
            </a:r>
          </a:p>
          <a:p>
            <a:pPr marL="285750" lvl="0" indent="-285750" algn="just">
              <a:buFont typeface="Wingdings" pitchFamily="2" charset="2"/>
              <a:buChar char="Ø"/>
            </a:pPr>
            <a:endParaRPr lang="es-UY" sz="2000" b="1" dirty="0"/>
          </a:p>
          <a:p>
            <a:pPr marL="742950" lvl="1" indent="-285750" algn="just">
              <a:buFont typeface="Wingdings" pitchFamily="2" charset="2"/>
              <a:buChar char="Ø"/>
            </a:pPr>
            <a:r>
              <a:rPr lang="es-ES" dirty="0"/>
              <a:t>Participar con el derecho de </a:t>
            </a:r>
            <a:r>
              <a:rPr lang="es-ES" b="1" dirty="0"/>
              <a:t>voto</a:t>
            </a:r>
            <a:r>
              <a:rPr lang="es-ES" dirty="0"/>
              <a:t> en decisiones que impliquen una modificación importante del contrato social o que a juicio del órgano de administración sea puesta a consideración de los socios.</a:t>
            </a:r>
          </a:p>
          <a:p>
            <a:pPr marL="742950" lvl="1" indent="-285750" algn="just">
              <a:buFont typeface="Wingdings" pitchFamily="2" charset="2"/>
              <a:buChar char="Ø"/>
            </a:pPr>
            <a:endParaRPr lang="es-ES" dirty="0"/>
          </a:p>
          <a:p>
            <a:pPr marL="742950" lvl="1" indent="-285750" algn="just">
              <a:buFont typeface="Wingdings" pitchFamily="2" charset="2"/>
              <a:buChar char="Ø"/>
            </a:pPr>
            <a:r>
              <a:rPr lang="es-ES" dirty="0"/>
              <a:t>Derecho de </a:t>
            </a:r>
            <a:r>
              <a:rPr lang="es-ES" b="1" dirty="0"/>
              <a:t>información y contralor </a:t>
            </a:r>
            <a:r>
              <a:rPr lang="es-ES" dirty="0"/>
              <a:t>de la administración. Fiscalización más amplio que información (art. 75). En SA rigen arts. 319, 321 y 339.</a:t>
            </a:r>
          </a:p>
          <a:p>
            <a:pPr marL="742950" lvl="1" indent="-285750" algn="just">
              <a:buFont typeface="Wingdings" pitchFamily="2" charset="2"/>
              <a:buChar char="Ø"/>
            </a:pPr>
            <a:endParaRPr lang="es-ES" dirty="0"/>
          </a:p>
          <a:p>
            <a:pPr marL="742950" lvl="1" indent="-285750" algn="just">
              <a:buFont typeface="Wingdings" pitchFamily="2" charset="2"/>
              <a:buChar char="Ø"/>
            </a:pPr>
            <a:r>
              <a:rPr lang="es-ES" b="1" dirty="0"/>
              <a:t>Integrar </a:t>
            </a:r>
            <a:r>
              <a:rPr lang="es-ES" dirty="0"/>
              <a:t>los órganos de la sociedad y </a:t>
            </a:r>
            <a:r>
              <a:rPr lang="es-ES" b="1" dirty="0"/>
              <a:t>designar</a:t>
            </a:r>
            <a:r>
              <a:rPr lang="es-ES" dirty="0"/>
              <a:t> a los que ocuparán dichos cargos. Podrá ejercer acciones de responsabilidad contra los administradores si causaren daño.</a:t>
            </a:r>
          </a:p>
          <a:p>
            <a:pPr marL="742950" lvl="1" indent="-285750" algn="just">
              <a:buFont typeface="Wingdings" pitchFamily="2" charset="2"/>
              <a:buChar char="Ø"/>
            </a:pPr>
            <a:endParaRPr lang="es-ES" dirty="0"/>
          </a:p>
          <a:p>
            <a:pPr marL="742950" lvl="1" indent="-285750" algn="just">
              <a:buFont typeface="Wingdings" pitchFamily="2" charset="2"/>
              <a:buChar char="Ø"/>
            </a:pPr>
            <a:r>
              <a:rPr lang="es-ES" dirty="0"/>
              <a:t>Derecho de </a:t>
            </a:r>
            <a:r>
              <a:rPr lang="es-ES" b="1" dirty="0"/>
              <a:t>receso</a:t>
            </a:r>
            <a:r>
              <a:rPr lang="es-ES" dirty="0"/>
              <a:t>: posibilidad de retirarse de la sociedad cuando la ley o el contrato se lo permita. Se liquidará y pagará al socio su participación (art. 154). Sociedad continua con su actividad con los socios restantes. Tener presente particularidades del tipo.</a:t>
            </a:r>
          </a:p>
          <a:p>
            <a:pPr marL="742950" lvl="1" indent="-285750" algn="just">
              <a:buFont typeface="Wingdings" pitchFamily="2" charset="2"/>
              <a:buChar char="Ø"/>
            </a:pPr>
            <a:endParaRPr lang="es-ES" dirty="0"/>
          </a:p>
          <a:p>
            <a:pPr marL="742950" lvl="1" indent="-285750" algn="just">
              <a:buFont typeface="Wingdings" pitchFamily="2" charset="2"/>
              <a:buChar char="Ø"/>
            </a:pPr>
            <a:endParaRPr lang="es-ES" dirty="0"/>
          </a:p>
          <a:p>
            <a:pPr marL="742950" lvl="1" indent="-285750" algn="just" fontAlgn="base">
              <a:buFont typeface="Wingdings" pitchFamily="2" charset="2"/>
              <a:buChar char="Ø"/>
            </a:pP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8011125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476672"/>
            <a:ext cx="8496944" cy="5544616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endParaRPr lang="es-ES" dirty="0"/>
          </a:p>
          <a:p>
            <a:pPr algn="just">
              <a:buFont typeface="Wingdings" panose="05000000000000000000" pitchFamily="2" charset="2"/>
              <a:buChar char="Ø"/>
            </a:pPr>
            <a:endParaRPr lang="es-ES" dirty="0"/>
          </a:p>
          <a:p>
            <a:pPr lvl="1" algn="just">
              <a:buFont typeface="Wingdings" panose="05000000000000000000" pitchFamily="2" charset="2"/>
              <a:buChar char="Ø"/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s-UY" sz="2400" dirty="0"/>
          </a:p>
          <a:p>
            <a:pPr marL="64008" indent="0">
              <a:buNone/>
            </a:pPr>
            <a:endParaRPr lang="es-UY" sz="2400" dirty="0"/>
          </a:p>
        </p:txBody>
      </p:sp>
      <p:sp>
        <p:nvSpPr>
          <p:cNvPr id="2" name="1 Rectángulo"/>
          <p:cNvSpPr/>
          <p:nvPr/>
        </p:nvSpPr>
        <p:spPr>
          <a:xfrm>
            <a:off x="611560" y="692696"/>
            <a:ext cx="7920880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Wingdings" pitchFamily="2" charset="2"/>
              <a:buChar char="Ø"/>
            </a:pPr>
            <a:r>
              <a:rPr lang="es-UY" sz="2400" b="1" dirty="0"/>
              <a:t>Derechos económicos: </a:t>
            </a:r>
          </a:p>
          <a:p>
            <a:pPr marL="285750" lvl="0" indent="-285750" algn="just">
              <a:buFont typeface="Wingdings" pitchFamily="2" charset="2"/>
              <a:buChar char="Ø"/>
            </a:pPr>
            <a:endParaRPr lang="es-UY" sz="2000" b="1" dirty="0"/>
          </a:p>
          <a:p>
            <a:pPr marL="742950" lvl="1" indent="-285750" algn="just">
              <a:buFont typeface="Wingdings" pitchFamily="2" charset="2"/>
              <a:buChar char="Ø"/>
            </a:pPr>
            <a:r>
              <a:rPr lang="es-ES" dirty="0"/>
              <a:t>Percibir un </a:t>
            </a:r>
            <a:r>
              <a:rPr lang="es-ES" b="1" dirty="0"/>
              <a:t>porcentaje en las ganancias</a:t>
            </a:r>
            <a:r>
              <a:rPr lang="es-ES" dirty="0"/>
              <a:t>. Se distribuyen con cada cierre de ejercicio si las hubiera. Se calculan sobre la utilidad neta, que surge del balance confeccionado y aprobado. Para que la sociedad pueda distribuir ganancias se requiere la absorción de pérdidas de ejercicios anteriores y se recomponga la reserva legal  si correspondiere. Tener presente dividendo mínimo en la SA (arts. 98 y 320).</a:t>
            </a:r>
          </a:p>
          <a:p>
            <a:pPr marL="742950" lvl="1" indent="-285750" algn="just">
              <a:buFont typeface="Wingdings" pitchFamily="2" charset="2"/>
              <a:buChar char="Ø"/>
            </a:pPr>
            <a:endParaRPr lang="es-ES" dirty="0"/>
          </a:p>
          <a:p>
            <a:pPr marL="742950" lvl="1" indent="-285750" algn="just">
              <a:buFont typeface="Wingdings" pitchFamily="2" charset="2"/>
              <a:buChar char="Ø"/>
            </a:pPr>
            <a:r>
              <a:rPr lang="es-ES" dirty="0"/>
              <a:t>Participar en el </a:t>
            </a:r>
            <a:r>
              <a:rPr lang="es-ES" b="1" dirty="0"/>
              <a:t>remanente de la liquidación</a:t>
            </a:r>
            <a:r>
              <a:rPr lang="es-ES" dirty="0"/>
              <a:t>: el socio tiene derecho a la parte proporcional que le corresponda en los bienes remanentes de la liquidación. Si hubiera aportado un bien, ese socio tiene preferencia en la adjudicación de este.</a:t>
            </a:r>
          </a:p>
          <a:p>
            <a:pPr marL="742950" lvl="1" indent="-285750" algn="just">
              <a:buFont typeface="Wingdings" pitchFamily="2" charset="2"/>
              <a:buChar char="Ø"/>
            </a:pPr>
            <a:endParaRPr lang="es-ES" dirty="0"/>
          </a:p>
          <a:p>
            <a:pPr marL="742950" lvl="1" indent="-285750" algn="just" fontAlgn="base">
              <a:buFont typeface="Wingdings" pitchFamily="2" charset="2"/>
              <a:buChar char="Ø"/>
            </a:pP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13015356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60673" y="465061"/>
            <a:ext cx="8496944" cy="5544616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endParaRPr lang="es-ES" dirty="0"/>
          </a:p>
          <a:p>
            <a:pPr algn="just">
              <a:buFont typeface="Wingdings" panose="05000000000000000000" pitchFamily="2" charset="2"/>
              <a:buChar char="Ø"/>
            </a:pPr>
            <a:endParaRPr lang="es-ES" dirty="0"/>
          </a:p>
          <a:p>
            <a:pPr lvl="1" algn="just">
              <a:buFont typeface="Wingdings" panose="05000000000000000000" pitchFamily="2" charset="2"/>
              <a:buChar char="Ø"/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s-UY" sz="2400" dirty="0"/>
          </a:p>
          <a:p>
            <a:pPr marL="64008" indent="0">
              <a:buNone/>
            </a:pPr>
            <a:endParaRPr lang="es-UY" sz="2400" dirty="0"/>
          </a:p>
        </p:txBody>
      </p:sp>
      <p:sp>
        <p:nvSpPr>
          <p:cNvPr id="2" name="1 Rectángulo"/>
          <p:cNvSpPr/>
          <p:nvPr/>
        </p:nvSpPr>
        <p:spPr>
          <a:xfrm>
            <a:off x="539552" y="836712"/>
            <a:ext cx="792088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endParaRPr lang="es-UY" dirty="0"/>
          </a:p>
          <a:p>
            <a:pPr marL="285750" lvl="0" indent="-285750">
              <a:buFont typeface="Wingdings" pitchFamily="2" charset="2"/>
              <a:buChar char="Ø"/>
            </a:pPr>
            <a:endParaRPr lang="es-UY" dirty="0"/>
          </a:p>
          <a:p>
            <a:pPr lvl="0"/>
            <a:endParaRPr lang="es-UY" dirty="0"/>
          </a:p>
          <a:p>
            <a:pPr lvl="0"/>
            <a:endParaRPr lang="es-UY" dirty="0"/>
          </a:p>
          <a:p>
            <a:pPr lvl="0"/>
            <a:endParaRPr lang="es-UY" dirty="0"/>
          </a:p>
          <a:p>
            <a:pPr lvl="0"/>
            <a:endParaRPr lang="es-UY" dirty="0"/>
          </a:p>
          <a:p>
            <a:pPr lvl="0"/>
            <a:endParaRPr lang="es-UY" dirty="0"/>
          </a:p>
          <a:p>
            <a:pPr lvl="0"/>
            <a:endParaRPr lang="es-UY" dirty="0"/>
          </a:p>
          <a:p>
            <a:pPr lvl="0"/>
            <a:endParaRPr lang="es-UY" dirty="0"/>
          </a:p>
          <a:p>
            <a:pPr lvl="0"/>
            <a:endParaRPr lang="es-UY" dirty="0"/>
          </a:p>
          <a:p>
            <a:pPr lvl="0"/>
            <a:endParaRPr lang="es-UY" dirty="0"/>
          </a:p>
          <a:p>
            <a:pPr lvl="0"/>
            <a:endParaRPr lang="es-UY" dirty="0"/>
          </a:p>
          <a:p>
            <a:pPr lvl="0"/>
            <a:endParaRPr lang="es-UY" dirty="0"/>
          </a:p>
          <a:p>
            <a:pPr lvl="0"/>
            <a:endParaRPr lang="es-UY" dirty="0"/>
          </a:p>
          <a:p>
            <a:pPr lvl="0"/>
            <a:endParaRPr lang="es-UY" dirty="0"/>
          </a:p>
          <a:p>
            <a:pPr lvl="0"/>
            <a:endParaRPr lang="es-UY" dirty="0"/>
          </a:p>
          <a:p>
            <a:pPr lvl="0"/>
            <a:endParaRPr lang="es-UY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xmlns="" id="{5D906B72-A985-8772-3560-A6457C9443AA}"/>
              </a:ext>
            </a:extLst>
          </p:cNvPr>
          <p:cNvSpPr txBox="1"/>
          <p:nvPr/>
        </p:nvSpPr>
        <p:spPr>
          <a:xfrm>
            <a:off x="699187" y="620688"/>
            <a:ext cx="8136904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UY" sz="2400" b="1" dirty="0"/>
              <a:t>RELACIÓN DEL SOCIO CON TERCEROS</a:t>
            </a:r>
          </a:p>
          <a:p>
            <a:pPr algn="ctr" fontAlgn="base"/>
            <a:endParaRPr lang="es-UY" sz="2000" b="1" dirty="0"/>
          </a:p>
          <a:p>
            <a:pPr marL="285750" indent="-285750" algn="just" fontAlgn="base">
              <a:buFont typeface="Wingdings" pitchFamily="2" charset="2"/>
              <a:buChar char="Ø"/>
            </a:pPr>
            <a:r>
              <a:rPr lang="es-ES" sz="2200" dirty="0"/>
              <a:t>La sociedad responde con su propio patrimonio por las deudas contraídas por esta.</a:t>
            </a:r>
          </a:p>
          <a:p>
            <a:pPr marL="285750" indent="-285750" algn="just" fontAlgn="base">
              <a:buFont typeface="Wingdings" pitchFamily="2" charset="2"/>
              <a:buChar char="Ø"/>
            </a:pPr>
            <a:endParaRPr lang="es-ES" sz="2200" dirty="0"/>
          </a:p>
          <a:p>
            <a:pPr marL="285750" indent="-285750" algn="just" fontAlgn="base">
              <a:buFont typeface="Wingdings" pitchFamily="2" charset="2"/>
              <a:buChar char="Ø"/>
            </a:pPr>
            <a:r>
              <a:rPr lang="es-ES" sz="2200" dirty="0"/>
              <a:t>Los acreedores de la sociedad primero deben exigir el pago a la sociedad y se cobrarán con los bienes sociales.</a:t>
            </a:r>
          </a:p>
          <a:p>
            <a:pPr algn="just" fontAlgn="base"/>
            <a:r>
              <a:rPr lang="es-ES" sz="2200" dirty="0"/>
              <a:t> </a:t>
            </a:r>
          </a:p>
          <a:p>
            <a:pPr marL="285750" indent="-285750" algn="just" fontAlgn="base">
              <a:buFont typeface="Wingdings" pitchFamily="2" charset="2"/>
              <a:buChar char="Ø"/>
            </a:pPr>
            <a:r>
              <a:rPr lang="es-ES" sz="2200" dirty="0"/>
              <a:t>En caso de insuficiencia: podrán ir contra el patrimonio de los socios cuya responsabilidad sea solidaria e ilimitada.</a:t>
            </a:r>
          </a:p>
          <a:p>
            <a:pPr marL="285750" indent="-285750" algn="just" fontAlgn="base">
              <a:buFont typeface="Wingdings" pitchFamily="2" charset="2"/>
              <a:buChar char="Ø"/>
            </a:pPr>
            <a:endParaRPr lang="es-ES" sz="2200" dirty="0"/>
          </a:p>
          <a:p>
            <a:pPr marL="285750" indent="-285750" algn="just" fontAlgn="base">
              <a:buFont typeface="Wingdings" pitchFamily="2" charset="2"/>
              <a:buChar char="Ø"/>
            </a:pPr>
            <a:r>
              <a:rPr lang="es-ES" sz="2200" dirty="0"/>
              <a:t>La responsabilidad de los socios es subsidiaria. Puede invocar el </a:t>
            </a:r>
            <a:r>
              <a:rPr lang="es-ES" sz="2200" b="1" dirty="0"/>
              <a:t>beneficio de excusión </a:t>
            </a:r>
            <a:r>
              <a:rPr lang="es-ES" sz="2200" dirty="0"/>
              <a:t>(art. 76). Alcance de la cosa juzgada a los socios (artículo 77).</a:t>
            </a:r>
            <a:endParaRPr lang="es-UY" sz="2200" dirty="0"/>
          </a:p>
        </p:txBody>
      </p:sp>
    </p:spTree>
    <p:extLst>
      <p:ext uri="{BB962C8B-B14F-4D97-AF65-F5344CB8AC3E}">
        <p14:creationId xmlns:p14="http://schemas.microsoft.com/office/powerpoint/2010/main" val="26552328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764704"/>
            <a:ext cx="8496944" cy="5544616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endParaRPr lang="es-ES" dirty="0"/>
          </a:p>
          <a:p>
            <a:pPr algn="just">
              <a:buFont typeface="Wingdings" panose="05000000000000000000" pitchFamily="2" charset="2"/>
              <a:buChar char="Ø"/>
            </a:pPr>
            <a:endParaRPr lang="es-ES" dirty="0"/>
          </a:p>
          <a:p>
            <a:pPr lvl="1" algn="just">
              <a:buFont typeface="Wingdings" panose="05000000000000000000" pitchFamily="2" charset="2"/>
              <a:buChar char="Ø"/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s-UY" sz="2400" dirty="0"/>
          </a:p>
          <a:p>
            <a:pPr marL="64008" indent="0">
              <a:buNone/>
            </a:pPr>
            <a:endParaRPr lang="es-UY" sz="2400" dirty="0"/>
          </a:p>
        </p:txBody>
      </p:sp>
      <p:sp>
        <p:nvSpPr>
          <p:cNvPr id="2" name="1 Rectángulo"/>
          <p:cNvSpPr/>
          <p:nvPr/>
        </p:nvSpPr>
        <p:spPr>
          <a:xfrm>
            <a:off x="539552" y="836712"/>
            <a:ext cx="792088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endParaRPr lang="es-UY" dirty="0"/>
          </a:p>
          <a:p>
            <a:pPr marL="285750" lvl="0" indent="-285750">
              <a:buFont typeface="Wingdings" pitchFamily="2" charset="2"/>
              <a:buChar char="Ø"/>
            </a:pPr>
            <a:endParaRPr lang="es-UY" dirty="0"/>
          </a:p>
          <a:p>
            <a:pPr lvl="0"/>
            <a:endParaRPr lang="es-UY" dirty="0"/>
          </a:p>
          <a:p>
            <a:pPr lvl="0"/>
            <a:endParaRPr lang="es-UY" dirty="0"/>
          </a:p>
          <a:p>
            <a:pPr lvl="0"/>
            <a:endParaRPr lang="es-UY" dirty="0"/>
          </a:p>
          <a:p>
            <a:pPr lvl="0"/>
            <a:endParaRPr lang="es-UY" dirty="0"/>
          </a:p>
          <a:p>
            <a:pPr lvl="0"/>
            <a:endParaRPr lang="es-UY" dirty="0"/>
          </a:p>
          <a:p>
            <a:pPr lvl="0"/>
            <a:endParaRPr lang="es-UY" dirty="0"/>
          </a:p>
          <a:p>
            <a:pPr lvl="0"/>
            <a:endParaRPr lang="es-UY" dirty="0"/>
          </a:p>
          <a:p>
            <a:pPr lvl="0"/>
            <a:endParaRPr lang="es-UY" dirty="0"/>
          </a:p>
          <a:p>
            <a:pPr lvl="0"/>
            <a:endParaRPr lang="es-UY" dirty="0"/>
          </a:p>
          <a:p>
            <a:pPr lvl="0"/>
            <a:endParaRPr lang="es-UY" dirty="0"/>
          </a:p>
          <a:p>
            <a:pPr lvl="0"/>
            <a:endParaRPr lang="es-UY" dirty="0"/>
          </a:p>
          <a:p>
            <a:pPr lvl="0"/>
            <a:endParaRPr lang="es-UY" dirty="0"/>
          </a:p>
          <a:p>
            <a:pPr lvl="0"/>
            <a:endParaRPr lang="es-UY" dirty="0"/>
          </a:p>
          <a:p>
            <a:pPr lvl="0"/>
            <a:endParaRPr lang="es-UY" dirty="0"/>
          </a:p>
          <a:p>
            <a:pPr lvl="0"/>
            <a:endParaRPr lang="es-UY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xmlns="" id="{5D906B72-A985-8772-3560-A6457C9443AA}"/>
              </a:ext>
            </a:extLst>
          </p:cNvPr>
          <p:cNvSpPr txBox="1"/>
          <p:nvPr/>
        </p:nvSpPr>
        <p:spPr>
          <a:xfrm>
            <a:off x="539552" y="612845"/>
            <a:ext cx="8136904" cy="57246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UY" sz="2400" b="1" dirty="0"/>
              <a:t>RELACIÓN DEL SOCIO CON TERCEROS</a:t>
            </a:r>
          </a:p>
          <a:p>
            <a:pPr marL="285750" indent="-285750" algn="just" fontAlgn="base">
              <a:buFont typeface="Wingdings" pitchFamily="2" charset="2"/>
              <a:buChar char="Ø"/>
            </a:pPr>
            <a:endParaRPr lang="es-ES" sz="1600" dirty="0"/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es-ES" sz="2200" b="1" dirty="0"/>
              <a:t>Embargo de la participación</a:t>
            </a:r>
            <a:r>
              <a:rPr lang="es-ES" sz="2200" dirty="0"/>
              <a:t>: no aplica para acciones ni para cuotas de SRL (art. 78):</a:t>
            </a:r>
          </a:p>
          <a:p>
            <a:pPr marL="285750" lvl="0" indent="-285750" algn="just">
              <a:buFont typeface="Wingdings" pitchFamily="2" charset="2"/>
              <a:buChar char="Ø"/>
            </a:pPr>
            <a:endParaRPr lang="es-ES" sz="2200" dirty="0"/>
          </a:p>
          <a:p>
            <a:pPr marL="1200150" lvl="2" indent="-285750" algn="just">
              <a:buFont typeface="Wingdings" pitchFamily="2" charset="2"/>
              <a:buChar char="Ø"/>
            </a:pPr>
            <a:r>
              <a:rPr lang="es-ES" sz="2000" dirty="0"/>
              <a:t>Los acreedores de un socio podrán embargar su participación pero solamente podrán cobrarse con las ganancias que se distribuyan y/o con los bienes que se adjudiquen en caso de liquidación.</a:t>
            </a:r>
          </a:p>
          <a:p>
            <a:pPr marL="1200150" lvl="2" indent="-285750" algn="just">
              <a:buFont typeface="Wingdings" pitchFamily="2" charset="2"/>
              <a:buChar char="Ø"/>
            </a:pPr>
            <a:r>
              <a:rPr lang="es-ES" sz="2000" dirty="0"/>
              <a:t>Quien efectivamente ejerce los derechos del socio es el propio socio.</a:t>
            </a:r>
          </a:p>
          <a:p>
            <a:pPr marL="1200150" lvl="2" indent="-285750" algn="just">
              <a:buFont typeface="Wingdings" pitchFamily="2" charset="2"/>
              <a:buChar char="Ø"/>
            </a:pPr>
            <a:r>
              <a:rPr lang="es-ES" sz="2000" dirty="0"/>
              <a:t>El embargo de la participación se inscribe en el Registro y se notifica a la sociedad.</a:t>
            </a:r>
          </a:p>
          <a:p>
            <a:pPr marL="1200150" lvl="2" indent="-285750" algn="just">
              <a:buFont typeface="Wingdings" pitchFamily="2" charset="2"/>
              <a:buChar char="Ø"/>
            </a:pPr>
            <a:r>
              <a:rPr lang="es-ES" sz="2000" dirty="0"/>
              <a:t>Debe satisfacerse al acreedor embargante en caso de que se quiera prorrogar o reactivar a la sociedad; así como en casos de transformación, fusión o escisión.</a:t>
            </a:r>
          </a:p>
          <a:p>
            <a:pPr marL="1200150" lvl="2" indent="-285750" algn="just">
              <a:buFont typeface="Wingdings" pitchFamily="2" charset="2"/>
              <a:buChar char="Ø"/>
            </a:pPr>
            <a:r>
              <a:rPr lang="es-ES" sz="2000" dirty="0"/>
              <a:t>En caso de ejecución forzada de cuotas de SRL deberá tener presente derecho de preferencia (232).</a:t>
            </a: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32013505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8136"/>
          </a:xfrm>
        </p:spPr>
        <p:txBody>
          <a:bodyPr/>
          <a:lstStyle/>
          <a:p>
            <a:pPr marL="64008" indent="0">
              <a:buNone/>
            </a:pPr>
            <a:endParaRPr lang="es-UY" dirty="0"/>
          </a:p>
          <a:p>
            <a:pPr marL="64008" indent="0">
              <a:buNone/>
            </a:pPr>
            <a:endParaRPr lang="es-UY" dirty="0"/>
          </a:p>
          <a:p>
            <a:pPr marL="64008" indent="0" algn="ctr">
              <a:buNone/>
            </a:pPr>
            <a:endParaRPr lang="es-UY" sz="4000" dirty="0"/>
          </a:p>
          <a:p>
            <a:pPr marL="64008" indent="0" algn="ctr">
              <a:buNone/>
            </a:pPr>
            <a:r>
              <a:rPr lang="es-UY" sz="4000" dirty="0"/>
              <a:t>¡¡Muchas gracias!!</a:t>
            </a:r>
          </a:p>
          <a:p>
            <a:pPr marL="64008" indent="0" algn="ctr">
              <a:buNone/>
            </a:pPr>
            <a:endParaRPr lang="es-UY" sz="4000" dirty="0"/>
          </a:p>
          <a:p>
            <a:pPr marL="64008" indent="0" algn="ctr">
              <a:buNone/>
            </a:pPr>
            <a:r>
              <a:rPr lang="es-UY" sz="4000" dirty="0"/>
              <a:t>Fin</a:t>
            </a:r>
            <a:endParaRPr lang="es-VE" sz="4000" dirty="0"/>
          </a:p>
        </p:txBody>
      </p:sp>
    </p:spTree>
    <p:extLst>
      <p:ext uri="{BB962C8B-B14F-4D97-AF65-F5344CB8AC3E}">
        <p14:creationId xmlns:p14="http://schemas.microsoft.com/office/powerpoint/2010/main" val="2815712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ES" sz="2600" b="1" cap="all" dirty="0"/>
              <a:t>¿Qué es el estatuto del socio?</a:t>
            </a:r>
          </a:p>
          <a:p>
            <a:pPr marL="0" lvl="0" indent="0">
              <a:buNone/>
            </a:pPr>
            <a:endParaRPr lang="es-ES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ES" dirty="0"/>
              <a:t>Refiere al entramado de relaciones que se generan entre: 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es-ES" dirty="0"/>
              <a:t>el socio y la sociedad;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es-ES" dirty="0"/>
              <a:t>el socio y los restantes socios, y 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es-ES" dirty="0"/>
              <a:t>el socio frente a terceros.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es-ES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ES" dirty="0"/>
              <a:t>Dentro del estatuto del socio se encuentra el conjunto de deberes y derechos del socio de una sociedad comercial.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es-ES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ES" dirty="0"/>
              <a:t>Para analizar este tema es fundamental tener presente la parte general de la LSC y las disposiciones previstas para cada tipo social.</a:t>
            </a:r>
          </a:p>
          <a:p>
            <a:pPr lvl="1" algn="just">
              <a:buFont typeface="Wingdings" panose="05000000000000000000" pitchFamily="2" charset="2"/>
              <a:buChar char="Ø"/>
            </a:pPr>
            <a:endParaRPr lang="es-ES" dirty="0"/>
          </a:p>
          <a:p>
            <a:pPr lvl="0" algn="just">
              <a:buFont typeface="Wingdings" panose="05000000000000000000" pitchFamily="2" charset="2"/>
              <a:buChar char="Ø"/>
            </a:pPr>
            <a:endParaRPr lang="es-ES" dirty="0"/>
          </a:p>
          <a:p>
            <a:pPr lvl="0" algn="just">
              <a:buFont typeface="Wingdings" panose="05000000000000000000" pitchFamily="2" charset="2"/>
              <a:buChar char="Ø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732498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72336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es-ES" sz="2600" b="1" dirty="0"/>
              <a:t>¿QUIÉNES PUEDEN SER SOCIOS?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es-ES" sz="2200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ES" sz="2200" dirty="0"/>
              <a:t>El estatuto con los derechos y obligaciones comienza en la fecha indicada en el contrato o en su defecto, desde el otorgamiento (art. 57).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es-ES" sz="2200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ES" sz="2200" dirty="0"/>
              <a:t>Como regla general, para ser socio se requiere </a:t>
            </a:r>
            <a:r>
              <a:rPr lang="es-ES" sz="2200" b="1" dirty="0"/>
              <a:t>capacidad</a:t>
            </a:r>
            <a:r>
              <a:rPr lang="es-ES" sz="2200" dirty="0"/>
              <a:t> para ejercer el comercio.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es-ES" sz="2200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ES" sz="2200" dirty="0"/>
              <a:t>Excepciones:</a:t>
            </a:r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es-ES" sz="1600" dirty="0"/>
              <a:t>padre, tutores y curadores no pueden contratar sociedad ni adquirir participaciones, cuotas sociales o acciones para sus representados sin autorización judicial previa (art. 44).</a:t>
            </a:r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es-ES" sz="1600" dirty="0"/>
              <a:t>el incapaz </a:t>
            </a:r>
            <a:r>
              <a:rPr lang="es-ES" sz="1600" b="1" dirty="0"/>
              <a:t>no puede ser socio con responsabilidad ilimitada </a:t>
            </a:r>
            <a:r>
              <a:rPr lang="es-ES" sz="1600" dirty="0"/>
              <a:t>¿Qué pasa un incapaz recibe participaciones sociales? </a:t>
            </a:r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es-ES" sz="1600" dirty="0"/>
              <a:t>Si el incapaz recibe las participaciones por herencia, legado o donación (art. 45), su representante debe solicitar autorización judicial para aceptarla. No aplica para el caso de que reciba acciones.</a:t>
            </a:r>
          </a:p>
          <a:p>
            <a:pPr marL="548640" lvl="2" indent="0" algn="just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59536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764704"/>
            <a:ext cx="8229600" cy="5472608"/>
          </a:xfrm>
        </p:spPr>
        <p:txBody>
          <a:bodyPr>
            <a:normAutofit lnSpcReduction="10000"/>
          </a:bodyPr>
          <a:lstStyle/>
          <a:p>
            <a:pPr lvl="0" algn="just">
              <a:buFont typeface="Wingdings" pitchFamily="2" charset="2"/>
              <a:buChar char="Ø"/>
            </a:pPr>
            <a:r>
              <a:rPr lang="es-ES" sz="2300" dirty="0" smtClean="0"/>
              <a:t>¿</a:t>
            </a:r>
            <a:r>
              <a:rPr lang="es-ES" sz="2300" dirty="0"/>
              <a:t>puede existir una sociedad entre padres, tutor o curador y sus representados?</a:t>
            </a:r>
          </a:p>
          <a:p>
            <a:pPr lvl="0" algn="just">
              <a:buFont typeface="Wingdings" pitchFamily="2" charset="2"/>
              <a:buChar char="Ø"/>
            </a:pPr>
            <a:endParaRPr lang="es-ES" sz="2300" dirty="0"/>
          </a:p>
          <a:p>
            <a:pPr lvl="0" algn="just">
              <a:buFont typeface="Wingdings" pitchFamily="2" charset="2"/>
              <a:buChar char="Ø"/>
            </a:pPr>
            <a:r>
              <a:rPr lang="es-ES" sz="2300" dirty="0"/>
              <a:t>Los padres pueden celebrar contrato social o participar en sociedades con sus hijos menores, pero ello, siempre previa designación de curador especial y autorización judicial, debiendo fundar razones de conveniencia. La responsabilidad del menor siempre debe ser limitada.</a:t>
            </a:r>
          </a:p>
          <a:p>
            <a:pPr lvl="0" algn="just">
              <a:buFont typeface="Wingdings" pitchFamily="2" charset="2"/>
              <a:buChar char="Ø"/>
            </a:pPr>
            <a:endParaRPr lang="es-ES" sz="2300" dirty="0"/>
          </a:p>
          <a:p>
            <a:pPr lvl="0" algn="just">
              <a:buFont typeface="Wingdings" pitchFamily="2" charset="2"/>
              <a:buChar char="Ø"/>
            </a:pPr>
            <a:r>
              <a:rPr lang="es-ES" sz="2300" dirty="0"/>
              <a:t>Los tutores y curadores tienen prohibido celebrar contrato social o participar en sociedades comerciales con el incapaz</a:t>
            </a:r>
          </a:p>
          <a:p>
            <a:pPr marL="0" lvl="0" indent="0" algn="just">
              <a:buNone/>
            </a:pPr>
            <a:r>
              <a:rPr lang="es-ES" sz="2300" dirty="0"/>
              <a:t> (</a:t>
            </a:r>
            <a:r>
              <a:rPr lang="es-ES" sz="2300" dirty="0" err="1"/>
              <a:t>num</a:t>
            </a:r>
            <a:r>
              <a:rPr lang="es-ES" sz="2300" dirty="0"/>
              <a:t>. 3, artículo 412 CC).</a:t>
            </a:r>
          </a:p>
          <a:p>
            <a:pPr marL="0" lvl="0" indent="0" algn="just">
              <a:buNone/>
            </a:pPr>
            <a:endParaRPr lang="es-ES" sz="2300" dirty="0"/>
          </a:p>
          <a:p>
            <a:pPr lvl="0" algn="just">
              <a:buFont typeface="Wingdings" pitchFamily="2" charset="2"/>
              <a:buChar char="Ø"/>
            </a:pPr>
            <a:r>
              <a:rPr lang="es-UY" sz="2300" dirty="0"/>
              <a:t>Todo lo anterior no aplica para acciones.</a:t>
            </a:r>
          </a:p>
          <a:p>
            <a:pPr lvl="0" algn="just">
              <a:buFont typeface="Wingdings" pitchFamily="2" charset="2"/>
              <a:buChar char="Ø"/>
            </a:pPr>
            <a:endParaRPr lang="es-ES" sz="2200" b="1" dirty="0"/>
          </a:p>
          <a:p>
            <a:pPr marL="0" indent="0" algn="ctr">
              <a:buNone/>
            </a:pPr>
            <a:endParaRPr lang="es-UY" sz="3600" b="1" dirty="0"/>
          </a:p>
          <a:p>
            <a:pPr marL="0" indent="0" algn="ctr">
              <a:buNone/>
            </a:pP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22961923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6048672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s-UY" sz="2800" b="1" dirty="0" smtClean="0"/>
              <a:t>SITUACIONES ESPECIALES:</a:t>
            </a:r>
            <a:endParaRPr lang="es-UY" sz="2800" b="1" dirty="0"/>
          </a:p>
          <a:p>
            <a:pPr algn="just">
              <a:buFont typeface="Wingdings" pitchFamily="2" charset="2"/>
              <a:buChar char="Ø"/>
            </a:pPr>
            <a:endParaRPr lang="es-UY" sz="2300" dirty="0"/>
          </a:p>
          <a:p>
            <a:pPr lvl="1" algn="just">
              <a:buFont typeface="Wingdings" pitchFamily="2" charset="2"/>
              <a:buChar char="Ø"/>
            </a:pPr>
            <a:r>
              <a:rPr lang="es-UY" sz="2400" dirty="0"/>
              <a:t>Socio aparente (art. 53): relevancia de la teoría de la apariencia: frente a terceros será considerado como un socio.</a:t>
            </a:r>
          </a:p>
          <a:p>
            <a:pPr lvl="1" algn="just">
              <a:buFont typeface="Wingdings" pitchFamily="2" charset="2"/>
              <a:buChar char="Ø"/>
            </a:pPr>
            <a:endParaRPr lang="es-UY" sz="2400" dirty="0"/>
          </a:p>
          <a:p>
            <a:pPr lvl="1" algn="just">
              <a:buFont typeface="Wingdings" pitchFamily="2" charset="2"/>
              <a:buChar char="Ø"/>
            </a:pPr>
            <a:r>
              <a:rPr lang="es-UY" sz="2400" dirty="0"/>
              <a:t>Socio oculto (art. 54): es responsable por las obligaciones sociales de forma ilimitada, solidaria y directa: responsabilidad agravada que tiene por finalidad la protección de los terceros.</a:t>
            </a:r>
          </a:p>
          <a:p>
            <a:pPr lvl="1" algn="just">
              <a:buFont typeface="Wingdings" pitchFamily="2" charset="2"/>
              <a:buChar char="Ø"/>
            </a:pPr>
            <a:endParaRPr lang="es-UY" sz="2400" dirty="0"/>
          </a:p>
          <a:p>
            <a:pPr lvl="1" algn="just">
              <a:buFont typeface="Wingdings" pitchFamily="2" charset="2"/>
              <a:buChar char="Ø"/>
            </a:pPr>
            <a:r>
              <a:rPr lang="es-UY" sz="2400" dirty="0"/>
              <a:t>Socio del socio (art. 55): no es socio de la sociedad, sino de uno de los socios, para la sociedad es un tercero, se aplican las reglas de sociedades accidentales o en participación. </a:t>
            </a:r>
          </a:p>
          <a:p>
            <a:pPr lvl="1" algn="just">
              <a:buFont typeface="Wingdings" pitchFamily="2" charset="2"/>
              <a:buChar char="Ø"/>
            </a:pPr>
            <a:endParaRPr lang="es-UY" sz="2400" dirty="0"/>
          </a:p>
          <a:p>
            <a:pPr lvl="1" algn="just">
              <a:buFont typeface="Wingdings" pitchFamily="2" charset="2"/>
              <a:buChar char="Ø"/>
            </a:pPr>
            <a:r>
              <a:rPr lang="es-UY" sz="2400" dirty="0"/>
              <a:t>Condominio (art. 56): cuando partes, cuotas o acciones pertenecen de forma indivisa a más de una persona, debe designarse representante común. </a:t>
            </a:r>
          </a:p>
          <a:p>
            <a:pPr lvl="1" algn="just">
              <a:buFont typeface="Wingdings" pitchFamily="2" charset="2"/>
              <a:buChar char="Ø"/>
            </a:pPr>
            <a:endParaRPr lang="es-UY" sz="2300" dirty="0"/>
          </a:p>
          <a:p>
            <a:pPr lvl="0" algn="just">
              <a:buFont typeface="Wingdings" pitchFamily="2" charset="2"/>
              <a:buChar char="Ø"/>
            </a:pPr>
            <a:endParaRPr lang="es-ES" sz="2200" b="1" dirty="0"/>
          </a:p>
          <a:p>
            <a:pPr marL="0" indent="0" algn="ctr">
              <a:buNone/>
            </a:pPr>
            <a:endParaRPr lang="es-UY" sz="3600" b="1" dirty="0"/>
          </a:p>
          <a:p>
            <a:pPr marL="0" indent="0" algn="ctr">
              <a:buNone/>
            </a:pP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1161913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323528" y="476672"/>
            <a:ext cx="849694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ADQUISICIÓN Y PÉRDIDA DE CALIDAD DE SOCIO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E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s-E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es-ES" sz="2600" dirty="0"/>
              <a:t>Adquisición, dos formas:</a:t>
            </a:r>
          </a:p>
          <a:p>
            <a:pPr marL="1200150" lvl="2" indent="-285750" algn="just">
              <a:buFont typeface="Wingdings" panose="05000000000000000000" pitchFamily="2" charset="2"/>
              <a:buChar char="ü"/>
            </a:pPr>
            <a:r>
              <a:rPr lang="es-ES" sz="2000" dirty="0"/>
              <a:t>originaria: por participar en la constitución, en el contrato social o por la modificación del contrato (ej. fusión); </a:t>
            </a:r>
          </a:p>
          <a:p>
            <a:pPr marL="1200150" lvl="2" indent="-285750" algn="just">
              <a:buFont typeface="Wingdings" panose="05000000000000000000" pitchFamily="2" charset="2"/>
              <a:buChar char="ü"/>
            </a:pPr>
            <a:r>
              <a:rPr lang="es-ES" sz="2000" dirty="0"/>
              <a:t>derivada: por acto entre vivos (enajenación, cesión, etc.) o hipótesis de incapacidad o muerte del socio.</a:t>
            </a:r>
          </a:p>
          <a:p>
            <a:pPr marL="285750" lvl="0" indent="-285750" algn="just">
              <a:buFont typeface="Wingdings" pitchFamily="2" charset="2"/>
              <a:buChar char="Ø"/>
            </a:pPr>
            <a:endParaRPr lang="es-ES" sz="2600" dirty="0"/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es-ES" sz="2600" dirty="0"/>
              <a:t>Pérdida de la calidad de socio: </a:t>
            </a:r>
          </a:p>
          <a:p>
            <a:pPr marL="1200150" lvl="2" indent="-285750" algn="just">
              <a:buFont typeface="Wingdings" panose="05000000000000000000" pitchFamily="2" charset="2"/>
              <a:buChar char="ü"/>
            </a:pPr>
            <a:r>
              <a:rPr lang="es-ES" sz="2000" dirty="0"/>
              <a:t>disolución y liquidación de la sociedad; </a:t>
            </a:r>
          </a:p>
          <a:p>
            <a:pPr marL="1200150" lvl="2" indent="-285750" algn="just">
              <a:buFont typeface="Wingdings" panose="05000000000000000000" pitchFamily="2" charset="2"/>
              <a:buChar char="ü"/>
            </a:pPr>
            <a:r>
              <a:rPr lang="es-ES" sz="2000" dirty="0"/>
              <a:t>causal de rescisión parcial;</a:t>
            </a:r>
          </a:p>
          <a:p>
            <a:pPr marL="1200150" lvl="2" indent="-285750" algn="just">
              <a:buFont typeface="Wingdings" panose="05000000000000000000" pitchFamily="2" charset="2"/>
              <a:buChar char="ü"/>
            </a:pPr>
            <a:r>
              <a:rPr lang="es-ES" sz="2000" dirty="0"/>
              <a:t>cesión de la participación social, cuota o acción.</a:t>
            </a:r>
            <a:endParaRPr lang="es-UY" sz="2000" dirty="0"/>
          </a:p>
          <a:p>
            <a:pPr marL="285750" lvl="0" indent="-285750" algn="just">
              <a:buFont typeface="Wingdings" pitchFamily="2" charset="2"/>
              <a:buChar char="Ø"/>
            </a:pPr>
            <a:endParaRPr lang="es-UY" dirty="0"/>
          </a:p>
          <a:p>
            <a:pPr marL="285750" lvl="0" indent="-285750" algn="just">
              <a:buFont typeface="Wingdings" pitchFamily="2" charset="2"/>
              <a:buChar char="Ø"/>
            </a:pPr>
            <a:endParaRPr lang="es-UY" dirty="0"/>
          </a:p>
          <a:p>
            <a:pPr marL="285750" lvl="0" indent="-285750" algn="just">
              <a:buFont typeface="Wingdings" pitchFamily="2" charset="2"/>
              <a:buChar char="Ø"/>
            </a:pP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1216213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323528" y="476672"/>
            <a:ext cx="8496944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RELACIÓN </a:t>
            </a:r>
            <a:r>
              <a:rPr lang="es-ES" sz="2600" b="1" dirty="0">
                <a:latin typeface="Arial" panose="020B0604020202020204" pitchFamily="34" charset="0"/>
                <a:cs typeface="Arial" panose="020B0604020202020204" pitchFamily="34" charset="0"/>
              </a:rPr>
              <a:t>DEL SOCIO CON LA SOCIEDAD</a:t>
            </a:r>
          </a:p>
          <a:p>
            <a:pPr algn="ctr"/>
            <a:r>
              <a:rPr lang="es-ES" sz="2600" b="1" dirty="0">
                <a:latin typeface="Arial" panose="020B0604020202020204" pitchFamily="34" charset="0"/>
                <a:cs typeface="Arial" panose="020B0604020202020204" pitchFamily="34" charset="0"/>
              </a:rPr>
              <a:t>DERECHOS Y OBLIGACIONES DEL </a:t>
            </a:r>
            <a:r>
              <a:rPr lang="es-E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SOCIO</a:t>
            </a:r>
          </a:p>
          <a:p>
            <a:pPr algn="ctr"/>
            <a:endParaRPr lang="es-E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OBLIGACIONES </a:t>
            </a:r>
            <a:r>
              <a:rPr lang="es-ES" sz="2600" b="1" dirty="0">
                <a:latin typeface="Arial" panose="020B0604020202020204" pitchFamily="34" charset="0"/>
                <a:cs typeface="Arial" panose="020B0604020202020204" pitchFamily="34" charset="0"/>
              </a:rPr>
              <a:t>DEL SOCIO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E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es-ES" sz="2200" dirty="0"/>
              <a:t>Obligación genérica: </a:t>
            </a:r>
            <a:r>
              <a:rPr lang="es-ES" sz="2200" b="1" dirty="0"/>
              <a:t>actuar de buena fe</a:t>
            </a:r>
            <a:r>
              <a:rPr lang="es-ES" sz="2200" dirty="0"/>
              <a:t>, sin causar daño a la sociedad (art. 74) y </a:t>
            </a:r>
            <a:r>
              <a:rPr lang="es-ES" sz="2200" b="1" dirty="0"/>
              <a:t>con lealtad:</a:t>
            </a:r>
          </a:p>
          <a:p>
            <a:pPr marL="1200150" lvl="2" indent="-285750" algn="just">
              <a:buFont typeface="Wingdings" panose="05000000000000000000" pitchFamily="2" charset="2"/>
              <a:buChar char="ü"/>
            </a:pPr>
            <a:r>
              <a:rPr lang="es-ES" sz="2000" dirty="0"/>
              <a:t>el socio no puede utilizar dinero o bienes de la sociedad para negocios en los que actúe por cuenta propia o de un tercero.</a:t>
            </a:r>
          </a:p>
          <a:p>
            <a:pPr marL="1200150" lvl="2" indent="-285750" algn="just">
              <a:buFont typeface="Wingdings" panose="05000000000000000000" pitchFamily="2" charset="2"/>
              <a:buChar char="ü"/>
            </a:pPr>
            <a:r>
              <a:rPr lang="es-ES" sz="2000" dirty="0"/>
              <a:t>el socio no puede competir con la sociedad (ni directa ni indirectamente), salvo consentimiento expreso (arts. 209, 213, 218 y 243), esto no aplica para sociedades con acciones.</a:t>
            </a:r>
          </a:p>
          <a:p>
            <a:pPr marL="285750" lvl="0" indent="-285750" algn="just">
              <a:buFont typeface="Wingdings" pitchFamily="2" charset="2"/>
              <a:buChar char="Ø"/>
            </a:pPr>
            <a:endParaRPr lang="es-ES" sz="2000" dirty="0"/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es-ES" sz="2200" dirty="0"/>
              <a:t>Obligación específica: </a:t>
            </a:r>
            <a:r>
              <a:rPr lang="es-ES" sz="2200" b="1" dirty="0"/>
              <a:t>aportar</a:t>
            </a:r>
            <a:r>
              <a:rPr lang="es-ES" sz="2200" dirty="0"/>
              <a:t> </a:t>
            </a:r>
            <a:r>
              <a:rPr lang="es-ES" sz="2200" b="1" dirty="0"/>
              <a:t>y soportar las pérdidas.</a:t>
            </a:r>
          </a:p>
          <a:p>
            <a:pPr marL="285750" lvl="0" indent="-285750" algn="just">
              <a:buFont typeface="Wingdings" pitchFamily="2" charset="2"/>
              <a:buChar char="Ø"/>
            </a:pPr>
            <a:endParaRPr lang="es-UY" dirty="0"/>
          </a:p>
          <a:p>
            <a:pPr marL="285750" lvl="0" indent="-285750" algn="just">
              <a:buFont typeface="Wingdings" pitchFamily="2" charset="2"/>
              <a:buChar char="Ø"/>
            </a:pPr>
            <a:endParaRPr lang="es-UY" dirty="0"/>
          </a:p>
          <a:p>
            <a:pPr marL="285750" lvl="0" indent="-285750" algn="just">
              <a:buFont typeface="Wingdings" pitchFamily="2" charset="2"/>
              <a:buChar char="Ø"/>
            </a:pP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8486732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323528" y="476672"/>
            <a:ext cx="8568952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Obligación de aportar: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s-E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Es una obligación especifica de los socios y elemento esencial del contrato de sociedad: no existe sociedad comercial sin aportes.</a:t>
            </a:r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Salvo pacto en contrario y lo dispuesto para determinados tipos sociales, el aporte se debe realizar a la fecha del otorgamiento.</a:t>
            </a:r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El </a:t>
            </a:r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  <a:t>socio es deudor frente a la sociedad de lo que prometió </a:t>
            </a:r>
            <a:r>
              <a:rPr lang="es-E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aportar.</a:t>
            </a:r>
            <a:endParaRPr lang="es-E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endParaRPr lang="es-E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En caso de incumplimiento de la obligación de aportar se produce </a:t>
            </a:r>
            <a:r>
              <a:rPr lang="es-ES" sz="2000" b="1" dirty="0">
                <a:latin typeface="Arial" panose="020B0604020202020204" pitchFamily="34" charset="0"/>
                <a:cs typeface="Arial" panose="020B0604020202020204" pitchFamily="34" charset="0"/>
              </a:rPr>
              <a:t>la mora automática en el aporte 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(art. 70). La LSC determina que la mora es automática, se deben intereses (bancarios corrientes) y eventuales daños y perjuicios ocasionados a la sociedad por el incumplimiento.</a:t>
            </a:r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Ante esta situación la sociedad podrá optar entre:</a:t>
            </a:r>
          </a:p>
          <a:p>
            <a:pPr marL="1714500" lvl="3" indent="-342900" algn="just">
              <a:buFont typeface="Wingdings" panose="05000000000000000000" pitchFamily="2" charset="2"/>
              <a:buChar char="ü"/>
            </a:pPr>
            <a:r>
              <a:rPr lang="es-ES" sz="1600" b="1" dirty="0">
                <a:latin typeface="Arial" panose="020B0604020202020204" pitchFamily="34" charset="0"/>
                <a:cs typeface="Arial" panose="020B0604020202020204" pitchFamily="34" charset="0"/>
              </a:rPr>
              <a:t>exigir el cumplimiento </a:t>
            </a: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(mediante juicio ejecutivo, el contrato social es título ejecutivo a estos efectos) o</a:t>
            </a:r>
          </a:p>
          <a:p>
            <a:pPr marL="1714500" lvl="3" indent="-342900" algn="just">
              <a:buFont typeface="Wingdings" panose="05000000000000000000" pitchFamily="2" charset="2"/>
              <a:buChar char="ü"/>
            </a:pPr>
            <a:r>
              <a:rPr lang="es-ES" sz="1600" b="1" dirty="0">
                <a:latin typeface="Arial" panose="020B0604020202020204" pitchFamily="34" charset="0"/>
                <a:cs typeface="Arial" panose="020B0604020202020204" pitchFamily="34" charset="0"/>
              </a:rPr>
              <a:t>excluir al socio </a:t>
            </a:r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(art. 147).</a:t>
            </a:r>
          </a:p>
        </p:txBody>
      </p:sp>
    </p:spTree>
    <p:extLst>
      <p:ext uri="{BB962C8B-B14F-4D97-AF65-F5344CB8AC3E}">
        <p14:creationId xmlns:p14="http://schemas.microsoft.com/office/powerpoint/2010/main" val="42084940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323528" y="476672"/>
            <a:ext cx="8496944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endParaRPr lang="es-E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s-E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Wingdings" pitchFamily="2" charset="2"/>
              <a:buChar char="Ø"/>
            </a:pPr>
            <a:endParaRPr lang="es-UY" sz="2000" dirty="0"/>
          </a:p>
          <a:p>
            <a:pPr marL="285750" lvl="0" indent="-285750" algn="just">
              <a:buFont typeface="Wingdings" pitchFamily="2" charset="2"/>
              <a:buChar char="Ø"/>
            </a:pPr>
            <a:endParaRPr lang="es-UY" dirty="0"/>
          </a:p>
          <a:p>
            <a:pPr marL="285750" lvl="0" indent="-285750" algn="just">
              <a:buFont typeface="Wingdings" pitchFamily="2" charset="2"/>
              <a:buChar char="Ø"/>
            </a:pPr>
            <a:endParaRPr lang="es-UY" dirty="0"/>
          </a:p>
          <a:p>
            <a:pPr marL="285750" lvl="0" indent="-285750" algn="just">
              <a:buFont typeface="Wingdings" pitchFamily="2" charset="2"/>
              <a:buChar char="Ø"/>
            </a:pPr>
            <a:endParaRPr lang="es-UY" dirty="0"/>
          </a:p>
          <a:p>
            <a:pPr marL="285750" lvl="0" indent="-285750" algn="just">
              <a:buFont typeface="Wingdings" pitchFamily="2" charset="2"/>
              <a:buChar char="Ø"/>
            </a:pPr>
            <a:endParaRPr lang="es-UY" dirty="0"/>
          </a:p>
          <a:p>
            <a:pPr marL="285750" lvl="0" indent="-285750" algn="just">
              <a:buFont typeface="Wingdings" pitchFamily="2" charset="2"/>
              <a:buChar char="Ø"/>
            </a:pPr>
            <a:endParaRPr lang="es-UY" dirty="0"/>
          </a:p>
          <a:p>
            <a:pPr marL="285750" lvl="0" indent="-285750" algn="just">
              <a:buFont typeface="Wingdings" pitchFamily="2" charset="2"/>
              <a:buChar char="Ø"/>
            </a:pPr>
            <a:endParaRPr lang="es-UY" dirty="0"/>
          </a:p>
          <a:p>
            <a:pPr marL="285750" lvl="0" indent="-285750" algn="just">
              <a:buFont typeface="Wingdings" pitchFamily="2" charset="2"/>
              <a:buChar char="Ø"/>
            </a:pPr>
            <a:endParaRPr lang="es-UY" dirty="0"/>
          </a:p>
        </p:txBody>
      </p:sp>
      <p:sp>
        <p:nvSpPr>
          <p:cNvPr id="6" name="5 Rectángulo"/>
          <p:cNvSpPr/>
          <p:nvPr/>
        </p:nvSpPr>
        <p:spPr>
          <a:xfrm>
            <a:off x="719572" y="620688"/>
            <a:ext cx="7704856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es-ES" sz="2200" b="1" dirty="0"/>
              <a:t>Objeto del aporte:</a:t>
            </a: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endParaRPr lang="es-ES" b="1" dirty="0"/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es-ES" sz="2000" dirty="0"/>
              <a:t>obligación de </a:t>
            </a:r>
            <a:r>
              <a:rPr lang="es-ES" sz="2000" b="1" dirty="0"/>
              <a:t>dar</a:t>
            </a:r>
            <a:r>
              <a:rPr lang="es-ES" sz="2000" dirty="0"/>
              <a:t>: dinero u otra cosa corporal o incorporal. Para SRL, SA, </a:t>
            </a:r>
            <a:r>
              <a:rPr lang="es-ES" sz="2000" dirty="0" err="1"/>
              <a:t>SCA</a:t>
            </a:r>
            <a:r>
              <a:rPr lang="es-ES" sz="2000" dirty="0"/>
              <a:t> (capital comanditario) y SAS debe ser cosa determinada, susceptible de ejecución forzada (inciso 3, art. 58</a:t>
            </a:r>
            <a:r>
              <a:rPr lang="es-ES" sz="2000" dirty="0" smtClean="0"/>
              <a:t>).</a:t>
            </a:r>
            <a:endParaRPr lang="es-ES" sz="2000" dirty="0"/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endParaRPr lang="es-ES" sz="2000" dirty="0"/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es-ES" sz="2000" dirty="0"/>
              <a:t>obligaciones de </a:t>
            </a:r>
            <a:r>
              <a:rPr lang="es-ES" sz="2000" b="1" dirty="0"/>
              <a:t>hacer</a:t>
            </a:r>
            <a:r>
              <a:rPr lang="es-ES" sz="2000" dirty="0"/>
              <a:t>: aporte de trabajo:</a:t>
            </a:r>
          </a:p>
          <a:p>
            <a:pPr marL="1200150" lvl="2" indent="-285750" algn="just">
              <a:buFont typeface="Wingdings" panose="05000000000000000000" pitchFamily="2" charset="2"/>
              <a:buChar char="Ø"/>
            </a:pPr>
            <a:r>
              <a:rPr lang="es-ES" sz="1600" dirty="0"/>
              <a:t>depende del tipo social: en las colectivas cualquier socio puede aportarlo. En las comanditas solamente el socio comanditado. En las sociedades capital e industria, el socio industrial aporta exclusivamente industria y el socio capitalista puede aportar solo capital o ambos. No se puede aportar industria en sociedades en comandita respecto al socio comanditario. Tampoco en SRL, SAS y SA (inciso 3, art. 58</a:t>
            </a:r>
            <a:r>
              <a:rPr lang="es-ES" sz="1600" dirty="0" smtClean="0"/>
              <a:t>).</a:t>
            </a:r>
            <a:endParaRPr lang="es-ES" sz="1600" dirty="0"/>
          </a:p>
          <a:p>
            <a:pPr marL="1200150" lvl="2" indent="-285750" algn="just">
              <a:buFont typeface="Wingdings" panose="05000000000000000000" pitchFamily="2" charset="2"/>
              <a:buChar char="Ø"/>
            </a:pPr>
            <a:r>
              <a:rPr lang="es-ES" sz="1600" dirty="0"/>
              <a:t>el trabajo podría ser una </a:t>
            </a:r>
            <a:r>
              <a:rPr lang="es-ES" sz="1600" b="1" dirty="0"/>
              <a:t>prestación accesoria </a:t>
            </a:r>
            <a:r>
              <a:rPr lang="es-ES" sz="1600" dirty="0"/>
              <a:t>para aquellos tipos en que no se permita como aporte (art. 73). Esta prestación no es aporte, n</a:t>
            </a:r>
            <a:r>
              <a:rPr lang="es-ES" sz="16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o puede ser suma de dinero, puede ser un bien, derecho, servicio</a:t>
            </a:r>
            <a:r>
              <a:rPr lang="es-ES" sz="1600" dirty="0"/>
              <a:t>.</a:t>
            </a:r>
          </a:p>
          <a:p>
            <a:pPr marL="1200150" lvl="2" indent="-285750" algn="just">
              <a:buFont typeface="Wingdings" panose="05000000000000000000" pitchFamily="2" charset="2"/>
              <a:buChar char="Ø"/>
            </a:pPr>
            <a:r>
              <a:rPr lang="es-ES" sz="1600" dirty="0"/>
              <a:t>salvo pacto en contrario, debe ser prestado en exclusividad.</a:t>
            </a:r>
          </a:p>
          <a:p>
            <a:pPr marL="1200150" lvl="2" indent="-285750" algn="just">
              <a:buFont typeface="Wingdings" panose="05000000000000000000" pitchFamily="2" charset="2"/>
              <a:buChar char="Ø"/>
            </a:pPr>
            <a:r>
              <a:rPr lang="es-ES" sz="1600" dirty="0"/>
              <a:t>para su avaluación inciso 3 art. 61.</a:t>
            </a:r>
          </a:p>
        </p:txBody>
      </p:sp>
    </p:spTree>
    <p:extLst>
      <p:ext uri="{BB962C8B-B14F-4D97-AF65-F5344CB8AC3E}">
        <p14:creationId xmlns:p14="http://schemas.microsoft.com/office/powerpoint/2010/main" val="30644608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dad">
  <a:themeElements>
    <a:clrScheme name="Claridad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da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2846</TotalTime>
  <Words>1997</Words>
  <Application>Microsoft Office PowerPoint</Application>
  <PresentationFormat>Presentación en pantalla (4:3)</PresentationFormat>
  <Paragraphs>290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4" baseType="lpstr">
      <vt:lpstr>Arial</vt:lpstr>
      <vt:lpstr>Calibri</vt:lpstr>
      <vt:lpstr>DejaVu Sans</vt:lpstr>
      <vt:lpstr>Wingdings</vt:lpstr>
      <vt:lpstr>Claridad</vt:lpstr>
      <vt:lpstr>                                        ESTATUTO DEL SOCIO DE LA SOCIEDAD COMERCIAL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CALIFICACIÓN DEL CONCURSO</dc:title>
  <dc:creator>Virginia</dc:creator>
  <cp:lastModifiedBy>Virginia Machado Martinez</cp:lastModifiedBy>
  <cp:revision>281</cp:revision>
  <dcterms:created xsi:type="dcterms:W3CDTF">2017-06-07T22:24:11Z</dcterms:created>
  <dcterms:modified xsi:type="dcterms:W3CDTF">2025-09-15T13:48:07Z</dcterms:modified>
</cp:coreProperties>
</file>