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42"/>
  </p:notesMasterIdLst>
  <p:sldIdLst>
    <p:sldId id="256" r:id="rId2"/>
    <p:sldId id="259" r:id="rId3"/>
    <p:sldId id="287" r:id="rId4"/>
    <p:sldId id="260" r:id="rId5"/>
    <p:sldId id="302" r:id="rId6"/>
    <p:sldId id="303" r:id="rId7"/>
    <p:sldId id="304" r:id="rId8"/>
    <p:sldId id="305" r:id="rId9"/>
    <p:sldId id="306" r:id="rId10"/>
    <p:sldId id="307" r:id="rId11"/>
    <p:sldId id="308" r:id="rId12"/>
    <p:sldId id="309" r:id="rId13"/>
    <p:sldId id="310" r:id="rId14"/>
    <p:sldId id="311" r:id="rId15"/>
    <p:sldId id="312" r:id="rId16"/>
    <p:sldId id="313" r:id="rId17"/>
    <p:sldId id="314" r:id="rId18"/>
    <p:sldId id="315" r:id="rId19"/>
    <p:sldId id="316" r:id="rId20"/>
    <p:sldId id="317" r:id="rId21"/>
    <p:sldId id="318" r:id="rId22"/>
    <p:sldId id="319" r:id="rId23"/>
    <p:sldId id="320" r:id="rId24"/>
    <p:sldId id="321" r:id="rId25"/>
    <p:sldId id="322" r:id="rId26"/>
    <p:sldId id="323" r:id="rId27"/>
    <p:sldId id="324" r:id="rId28"/>
    <p:sldId id="325" r:id="rId29"/>
    <p:sldId id="326" r:id="rId30"/>
    <p:sldId id="327" r:id="rId31"/>
    <p:sldId id="328" r:id="rId32"/>
    <p:sldId id="329" r:id="rId33"/>
    <p:sldId id="330" r:id="rId34"/>
    <p:sldId id="289" r:id="rId35"/>
    <p:sldId id="297" r:id="rId36"/>
    <p:sldId id="298" r:id="rId37"/>
    <p:sldId id="299" r:id="rId38"/>
    <p:sldId id="300" r:id="rId39"/>
    <p:sldId id="301" r:id="rId40"/>
    <p:sldId id="286" r:id="rId41"/>
  </p:sldIdLst>
  <p:sldSz cx="9144000" cy="6858000" type="screen4x3"/>
  <p:notesSz cx="6858000" cy="9144000"/>
  <p:defaultText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VE"/>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32850E-3A22-4042-B708-0F14740D8480}" type="datetimeFigureOut">
              <a:rPr lang="es-VE" smtClean="0"/>
              <a:t>1/9/2025</a:t>
            </a:fld>
            <a:endParaRPr lang="es-VE"/>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VE"/>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VE"/>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3000B8-24A4-4BC0-A4F3-84524C9B2F43}" type="slidenum">
              <a:rPr lang="es-VE" smtClean="0"/>
              <a:t>‹Nº›</a:t>
            </a:fld>
            <a:endParaRPr lang="es-VE"/>
          </a:p>
        </p:txBody>
      </p:sp>
    </p:spTree>
    <p:extLst>
      <p:ext uri="{BB962C8B-B14F-4D97-AF65-F5344CB8AC3E}">
        <p14:creationId xmlns:p14="http://schemas.microsoft.com/office/powerpoint/2010/main" val="612489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A43D9EA9-3A6A-4480-B4A0-DD2CF456BC85}" type="datetime1">
              <a:rPr lang="es-VE" smtClean="0"/>
              <a:t>1/9/2025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9EB72E34-7462-4E7F-B929-8F12823A140B}" type="datetime1">
              <a:rPr lang="es-VE" smtClean="0"/>
              <a:t>1/9/2025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029ACD53-2F42-4CE7-BB36-A23AB7C450B5}" type="datetime1">
              <a:rPr lang="es-VE" smtClean="0"/>
              <a:t>1/9/2025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3F41871B-9EDE-40DB-8AF8-69D4C6D1F1EA}" type="datetime1">
              <a:rPr lang="es-VE" smtClean="0"/>
              <a:t>1/9/2025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82F503B-B857-43C2-843D-977E555EA148}" type="datetime1">
              <a:rPr lang="es-VE" smtClean="0"/>
              <a:t>1/9/2025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D9C5D8B5-8836-455F-AD2E-3507CEEB3DC7}" type="datetime1">
              <a:rPr lang="es-VE" smtClean="0"/>
              <a:t>1/9/2025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62860FDF-592E-4ADD-8F9D-CF04005EFE00}" type="datetime1">
              <a:rPr lang="es-VE" smtClean="0"/>
              <a:t>1/9/2025</a:t>
            </a:fld>
            <a:endParaRPr lang="es-VE"/>
          </a:p>
        </p:txBody>
      </p:sp>
      <p:sp>
        <p:nvSpPr>
          <p:cNvPr id="8" name="Footer Placeholder 7"/>
          <p:cNvSpPr>
            <a:spLocks noGrp="1"/>
          </p:cNvSpPr>
          <p:nvPr>
            <p:ph type="ftr" sz="quarter" idx="11"/>
          </p:nvPr>
        </p:nvSpPr>
        <p:spPr/>
        <p:txBody>
          <a:bodyPr/>
          <a:lstStyle/>
          <a:p>
            <a:endParaRPr lang="es-VE"/>
          </a:p>
        </p:txBody>
      </p:sp>
      <p:sp>
        <p:nvSpPr>
          <p:cNvPr id="9" name="Slide Number Placeholder 8"/>
          <p:cNvSpPr>
            <a:spLocks noGrp="1"/>
          </p:cNvSpPr>
          <p:nvPr>
            <p:ph type="sldNum" sz="quarter" idx="12"/>
          </p:nvPr>
        </p:nvSpPr>
        <p:spPr/>
        <p:txBody>
          <a:bodyPr/>
          <a:lstStyle/>
          <a:p>
            <a:fld id="{A24CD056-F091-4204-9A17-0B1631C67F85}" type="slidenum">
              <a:rPr lang="es-VE" smtClean="0"/>
              <a:t>‹Nº›</a:t>
            </a:fld>
            <a:endParaRPr lang="es-VE"/>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D67805F7-A004-489D-9817-04CF40890734}" type="datetime1">
              <a:rPr lang="es-VE" smtClean="0"/>
              <a:t>1/9/2025</a:t>
            </a:fld>
            <a:endParaRPr lang="es-VE"/>
          </a:p>
        </p:txBody>
      </p:sp>
      <p:sp>
        <p:nvSpPr>
          <p:cNvPr id="4" name="Footer Placeholder 3"/>
          <p:cNvSpPr>
            <a:spLocks noGrp="1"/>
          </p:cNvSpPr>
          <p:nvPr>
            <p:ph type="ftr" sz="quarter" idx="11"/>
          </p:nvPr>
        </p:nvSpPr>
        <p:spPr/>
        <p:txBody>
          <a:bodyPr/>
          <a:lstStyle/>
          <a:p>
            <a:endParaRPr lang="es-VE"/>
          </a:p>
        </p:txBody>
      </p:sp>
      <p:sp>
        <p:nvSpPr>
          <p:cNvPr id="5" name="Slide Number Placeholder 4"/>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DEBFA8-EC89-49A3-8FF2-6DC70FC552B7}" type="datetime1">
              <a:rPr lang="es-VE" smtClean="0"/>
              <a:t>1/9/2025</a:t>
            </a:fld>
            <a:endParaRPr lang="es-VE"/>
          </a:p>
        </p:txBody>
      </p:sp>
      <p:sp>
        <p:nvSpPr>
          <p:cNvPr id="3" name="Footer Placeholder 2"/>
          <p:cNvSpPr>
            <a:spLocks noGrp="1"/>
          </p:cNvSpPr>
          <p:nvPr>
            <p:ph type="ftr" sz="quarter" idx="11"/>
          </p:nvPr>
        </p:nvSpPr>
        <p:spPr/>
        <p:txBody>
          <a:bodyPr/>
          <a:lstStyle/>
          <a:p>
            <a:endParaRPr lang="es-VE"/>
          </a:p>
        </p:txBody>
      </p:sp>
      <p:sp>
        <p:nvSpPr>
          <p:cNvPr id="4" name="Slide Number Placeholder 3"/>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D11A6CF-3707-4DF6-90B3-3A14A63F3D9E}" type="datetime1">
              <a:rPr lang="es-VE" smtClean="0"/>
              <a:t>1/9/2025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C8B73F9-6020-4188-BAA9-D4812AD15707}" type="datetime1">
              <a:rPr lang="es-VE" smtClean="0"/>
              <a:t>1/9/2025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E24B091D-4663-423A-82BC-7B8243895D6F}" type="datetime1">
              <a:rPr lang="es-VE" smtClean="0"/>
              <a:t>1/9/2025</a:t>
            </a:fld>
            <a:endParaRPr lang="es-VE"/>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s-VE"/>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A24CD056-F091-4204-9A17-0B1631C67F85}" type="slidenum">
              <a:rPr lang="es-VE" smtClean="0"/>
              <a:t>‹Nº›</a:t>
            </a:fld>
            <a:endParaRPr lang="es-VE"/>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9552" y="1772816"/>
            <a:ext cx="8062912" cy="1470025"/>
          </a:xfrm>
        </p:spPr>
        <p:txBody>
          <a:bodyPr>
            <a:noAutofit/>
          </a:bodyPr>
          <a:lstStyle/>
          <a:p>
            <a:pPr algn="ct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smtClean="0">
                <a:solidFill>
                  <a:schemeClr val="tx1"/>
                </a:solidFill>
              </a:rPr>
              <a:t>SOCIEDADES COMERCIALES INTRODUCCIÓN DEFINICIÓN</a:t>
            </a:r>
            <a:endParaRPr lang="es-VE" sz="4800" b="1" dirty="0">
              <a:solidFill>
                <a:schemeClr val="tx1"/>
              </a:solidFill>
            </a:endParaRPr>
          </a:p>
        </p:txBody>
      </p:sp>
      <p:sp>
        <p:nvSpPr>
          <p:cNvPr id="3" name="2 Subtítulo"/>
          <p:cNvSpPr>
            <a:spLocks noGrp="1"/>
          </p:cNvSpPr>
          <p:nvPr>
            <p:ph type="subTitle" idx="1"/>
          </p:nvPr>
        </p:nvSpPr>
        <p:spPr>
          <a:xfrm>
            <a:off x="539552" y="2924944"/>
            <a:ext cx="8062912" cy="2834904"/>
          </a:xfrm>
        </p:spPr>
        <p:txBody>
          <a:bodyPr>
            <a:normAutofit/>
          </a:bodyPr>
          <a:lstStyle/>
          <a:p>
            <a:endParaRPr lang="es-UY" dirty="0" smtClean="0"/>
          </a:p>
          <a:p>
            <a:endParaRPr lang="es-UY" dirty="0" smtClean="0"/>
          </a:p>
          <a:p>
            <a:pPr algn="ctr"/>
            <a:r>
              <a:rPr lang="es-UY" sz="3400" dirty="0" smtClean="0"/>
              <a:t>Derecho Comercial </a:t>
            </a:r>
            <a:r>
              <a:rPr lang="es-UY" sz="3400" dirty="0" err="1" smtClean="0"/>
              <a:t>FDer</a:t>
            </a:r>
            <a:endParaRPr lang="es-UY" sz="3400" dirty="0" smtClean="0"/>
          </a:p>
          <a:p>
            <a:pPr algn="ctr"/>
            <a:r>
              <a:rPr lang="es-UY" sz="3400" dirty="0" smtClean="0"/>
              <a:t>Virginia Machado Martinez</a:t>
            </a:r>
          </a:p>
          <a:p>
            <a:pPr algn="ctr"/>
            <a:endParaRPr lang="es-UY" sz="3400" dirty="0" smtClean="0"/>
          </a:p>
        </p:txBody>
      </p:sp>
    </p:spTree>
    <p:extLst>
      <p:ext uri="{BB962C8B-B14F-4D97-AF65-F5344CB8AC3E}">
        <p14:creationId xmlns:p14="http://schemas.microsoft.com/office/powerpoint/2010/main" val="36729790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188640"/>
            <a:ext cx="8229600" cy="5976664"/>
          </a:xfrm>
        </p:spPr>
        <p:txBody>
          <a:bodyPr>
            <a:normAutofit fontScale="92500" lnSpcReduction="20000"/>
          </a:bodyPr>
          <a:lstStyle/>
          <a:p>
            <a:pPr algn="just">
              <a:buFont typeface="Wingdings" panose="05000000000000000000" pitchFamily="2" charset="2"/>
              <a:buChar char="Ø"/>
            </a:pPr>
            <a:endParaRPr lang="es-UY" sz="2400" dirty="0" smtClean="0"/>
          </a:p>
          <a:p>
            <a:pPr marL="64008" indent="0" algn="ctr">
              <a:buNone/>
            </a:pPr>
            <a:r>
              <a:rPr lang="es-UY" sz="3500" b="1" dirty="0" smtClean="0"/>
              <a:t>ELEMENTOS DE VALIDEZ DEL CONTRATO DE SOCIEDAD COMERCIAL: CONSENTIMIENTO</a:t>
            </a:r>
          </a:p>
          <a:p>
            <a:pPr marL="406908" indent="-342900" algn="just">
              <a:buFont typeface="Wingdings" panose="05000000000000000000" pitchFamily="2" charset="2"/>
              <a:buChar char="Ø"/>
            </a:pPr>
            <a:endParaRPr lang="es-UY" sz="3200" dirty="0" smtClean="0"/>
          </a:p>
          <a:p>
            <a:pPr marL="406908" indent="-342900" algn="just">
              <a:buFont typeface="Wingdings" panose="05000000000000000000" pitchFamily="2" charset="2"/>
              <a:buChar char="Ø"/>
            </a:pPr>
            <a:r>
              <a:rPr lang="es-UY" sz="3200" dirty="0" smtClean="0"/>
              <a:t>El </a:t>
            </a:r>
            <a:r>
              <a:rPr lang="es-UY" sz="3200" dirty="0"/>
              <a:t>consentimiento debe prestarse personalmente </a:t>
            </a:r>
            <a:r>
              <a:rPr lang="es-UY" sz="3200" dirty="0" smtClean="0"/>
              <a:t>o por </a:t>
            </a:r>
            <a:r>
              <a:rPr lang="es-UY" sz="3200" dirty="0"/>
              <a:t>medio de un representante</a:t>
            </a:r>
            <a:r>
              <a:rPr lang="es-UY" sz="3200" dirty="0" smtClean="0"/>
              <a:t>.</a:t>
            </a:r>
          </a:p>
          <a:p>
            <a:pPr marL="406908" indent="-342900" algn="just">
              <a:buFont typeface="Wingdings" panose="05000000000000000000" pitchFamily="2" charset="2"/>
              <a:buChar char="Ø"/>
            </a:pPr>
            <a:endParaRPr lang="es-UY" sz="3200" dirty="0"/>
          </a:p>
          <a:p>
            <a:pPr marL="406908" indent="-342900" algn="just">
              <a:buFont typeface="Wingdings" panose="05000000000000000000" pitchFamily="2" charset="2"/>
              <a:buChar char="Ø"/>
            </a:pPr>
            <a:r>
              <a:rPr lang="es-UY" sz="3200" dirty="0" smtClean="0"/>
              <a:t>La </a:t>
            </a:r>
            <a:r>
              <a:rPr lang="es-UY" sz="3200" dirty="0"/>
              <a:t>forma de expresar el consentimiento es libre. </a:t>
            </a:r>
            <a:endParaRPr lang="es-UY" sz="3200" dirty="0" smtClean="0"/>
          </a:p>
          <a:p>
            <a:pPr marL="406908" indent="-342900" algn="just">
              <a:buFont typeface="Wingdings" panose="05000000000000000000" pitchFamily="2" charset="2"/>
              <a:buChar char="Ø"/>
            </a:pPr>
            <a:endParaRPr lang="es-UY" sz="3200" dirty="0"/>
          </a:p>
          <a:p>
            <a:pPr marL="406908" indent="-342900" algn="just">
              <a:buFont typeface="Wingdings" panose="05000000000000000000" pitchFamily="2" charset="2"/>
              <a:buChar char="Ø"/>
            </a:pPr>
            <a:r>
              <a:rPr lang="es-UY" sz="3200" dirty="0"/>
              <a:t>El consentimiento debe prestarse sin vicios (</a:t>
            </a:r>
            <a:r>
              <a:rPr lang="es-UY" sz="3200" dirty="0" smtClean="0"/>
              <a:t>error, violencia </a:t>
            </a:r>
            <a:r>
              <a:rPr lang="es-UY" sz="3200" dirty="0"/>
              <a:t>o dolo</a:t>
            </a:r>
            <a:r>
              <a:rPr lang="es-UY" sz="3200" dirty="0" smtClean="0"/>
              <a:t>).</a:t>
            </a:r>
          </a:p>
          <a:p>
            <a:pPr marL="406908" indent="-342900" algn="just">
              <a:buFont typeface="Wingdings" panose="05000000000000000000" pitchFamily="2" charset="2"/>
              <a:buChar char="Ø"/>
            </a:pPr>
            <a:endParaRPr lang="es-UY" sz="3200" dirty="0"/>
          </a:p>
        </p:txBody>
      </p:sp>
    </p:spTree>
    <p:extLst>
      <p:ext uri="{BB962C8B-B14F-4D97-AF65-F5344CB8AC3E}">
        <p14:creationId xmlns:p14="http://schemas.microsoft.com/office/powerpoint/2010/main" val="33550218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60648"/>
            <a:ext cx="8229600" cy="5976664"/>
          </a:xfrm>
        </p:spPr>
        <p:txBody>
          <a:bodyPr>
            <a:normAutofit fontScale="85000" lnSpcReduction="20000"/>
          </a:bodyPr>
          <a:lstStyle/>
          <a:p>
            <a:pPr algn="just">
              <a:buFont typeface="Wingdings" panose="05000000000000000000" pitchFamily="2" charset="2"/>
              <a:buChar char="Ø"/>
            </a:pPr>
            <a:endParaRPr lang="es-UY" sz="2400" dirty="0" smtClean="0"/>
          </a:p>
          <a:p>
            <a:pPr marL="64008" indent="0" algn="ctr">
              <a:buNone/>
            </a:pPr>
            <a:r>
              <a:rPr lang="es-UY" sz="3500" b="1" dirty="0" smtClean="0"/>
              <a:t>ELEMENTOS DE VALIDEZ DEL CONTRATO DE SOCIEDAD COMERCIAL: CONSENTIMIENTO</a:t>
            </a:r>
          </a:p>
          <a:p>
            <a:pPr marL="64008" indent="0" algn="just">
              <a:buNone/>
            </a:pPr>
            <a:endParaRPr lang="es-UY" sz="3200" dirty="0"/>
          </a:p>
          <a:p>
            <a:pPr marL="406908" indent="-342900" algn="just">
              <a:buFont typeface="Wingdings" panose="05000000000000000000" pitchFamily="2" charset="2"/>
              <a:buChar char="Ø"/>
            </a:pPr>
            <a:r>
              <a:rPr lang="es-UY" sz="3200" dirty="0"/>
              <a:t>En materia de sociedades comerciales y por principio, el vicio que afecta el vínculo de un socio con la sociedad no provoca la nulidad de todo el contrato social.</a:t>
            </a:r>
          </a:p>
          <a:p>
            <a:pPr marL="406908" indent="-342900" algn="just">
              <a:buFont typeface="Wingdings" panose="05000000000000000000" pitchFamily="2" charset="2"/>
              <a:buChar char="Ø"/>
            </a:pPr>
            <a:endParaRPr lang="es-UY" sz="3200" dirty="0" smtClean="0"/>
          </a:p>
          <a:p>
            <a:pPr marL="406908" indent="-342900" algn="just">
              <a:buFont typeface="Wingdings" panose="05000000000000000000" pitchFamily="2" charset="2"/>
              <a:buChar char="Ø"/>
            </a:pPr>
            <a:r>
              <a:rPr lang="es-UY" sz="3200" dirty="0" smtClean="0"/>
              <a:t>El </a:t>
            </a:r>
            <a:r>
              <a:rPr lang="es-UY" sz="3200" dirty="0"/>
              <a:t>efecto </a:t>
            </a:r>
            <a:r>
              <a:rPr lang="es-UY" sz="3200" dirty="0" smtClean="0"/>
              <a:t>de la nulidad respecto del vínculo con un socio es la </a:t>
            </a:r>
            <a:r>
              <a:rPr lang="es-UY" sz="3200" dirty="0"/>
              <a:t>rescisión parcial (art. 24 y 27</a:t>
            </a:r>
            <a:r>
              <a:rPr lang="es-UY" sz="3200" dirty="0" smtClean="0"/>
              <a:t>).</a:t>
            </a:r>
          </a:p>
          <a:p>
            <a:pPr marL="406908" indent="-342900" algn="just">
              <a:buFont typeface="Wingdings" panose="05000000000000000000" pitchFamily="2" charset="2"/>
              <a:buChar char="Ø"/>
            </a:pPr>
            <a:endParaRPr lang="es-UY" sz="3200" dirty="0"/>
          </a:p>
          <a:p>
            <a:pPr marL="406908" indent="-342900" algn="just">
              <a:buFont typeface="Wingdings" panose="05000000000000000000" pitchFamily="2" charset="2"/>
              <a:buChar char="Ø"/>
            </a:pPr>
            <a:r>
              <a:rPr lang="es-UY" sz="3200" dirty="0" smtClean="0"/>
              <a:t>Salvo que la participación </a:t>
            </a:r>
            <a:r>
              <a:rPr lang="es-UY" sz="3200" dirty="0"/>
              <a:t>del </a:t>
            </a:r>
            <a:r>
              <a:rPr lang="es-UY" sz="3200" dirty="0" smtClean="0"/>
              <a:t>socio sea </a:t>
            </a:r>
            <a:r>
              <a:rPr lang="es-UY" sz="3200" dirty="0"/>
              <a:t>indispensable</a:t>
            </a:r>
            <a:r>
              <a:rPr lang="es-UY" sz="3200" dirty="0" smtClean="0"/>
              <a:t>, socio </a:t>
            </a:r>
            <a:r>
              <a:rPr lang="es-UY" sz="3200" dirty="0"/>
              <a:t>mayoritario, reducción a un solo socio o </a:t>
            </a:r>
            <a:r>
              <a:rPr lang="es-UY" sz="3200" dirty="0" smtClean="0"/>
              <a:t>desvirtuado </a:t>
            </a:r>
            <a:r>
              <a:rPr lang="es-UY" sz="3200" dirty="0"/>
              <a:t>el tipo social (art. 24). </a:t>
            </a:r>
            <a:endParaRPr lang="es-UY" sz="3200" dirty="0" smtClean="0"/>
          </a:p>
        </p:txBody>
      </p:sp>
    </p:spTree>
    <p:extLst>
      <p:ext uri="{BB962C8B-B14F-4D97-AF65-F5344CB8AC3E}">
        <p14:creationId xmlns:p14="http://schemas.microsoft.com/office/powerpoint/2010/main" val="22952394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60648"/>
            <a:ext cx="8229600" cy="5976664"/>
          </a:xfrm>
        </p:spPr>
        <p:txBody>
          <a:bodyPr>
            <a:normAutofit fontScale="85000" lnSpcReduction="20000"/>
          </a:bodyPr>
          <a:lstStyle/>
          <a:p>
            <a:pPr algn="just">
              <a:buFont typeface="Wingdings" panose="05000000000000000000" pitchFamily="2" charset="2"/>
              <a:buChar char="Ø"/>
            </a:pPr>
            <a:endParaRPr lang="es-UY" sz="2400" dirty="0" smtClean="0"/>
          </a:p>
          <a:p>
            <a:pPr marL="64008" indent="0" algn="ctr">
              <a:buNone/>
            </a:pPr>
            <a:r>
              <a:rPr lang="es-UY" sz="3500" b="1" dirty="0" smtClean="0"/>
              <a:t>ELEMENTOS DE VALIDEZ DEL CONTRATO DE SOCIEDAD COMERCIAL: OBJETO</a:t>
            </a:r>
          </a:p>
          <a:p>
            <a:pPr marL="64008" indent="0" algn="just">
              <a:buNone/>
            </a:pPr>
            <a:endParaRPr lang="es-UY" sz="3200" dirty="0"/>
          </a:p>
          <a:p>
            <a:pPr marL="406908" indent="-342900" algn="just">
              <a:buFont typeface="Wingdings" panose="05000000000000000000" pitchFamily="2" charset="2"/>
              <a:buChar char="Ø"/>
            </a:pPr>
            <a:r>
              <a:rPr lang="es-UY" sz="3200" dirty="0" smtClean="0"/>
              <a:t>Puede tener varias acepciones:</a:t>
            </a:r>
          </a:p>
          <a:p>
            <a:pPr marL="681228" lvl="1" indent="-342900" algn="just">
              <a:buFont typeface="Wingdings" panose="05000000000000000000" pitchFamily="2" charset="2"/>
              <a:buChar char="Ø"/>
            </a:pPr>
            <a:r>
              <a:rPr lang="es-UY" sz="2900" dirty="0" smtClean="0"/>
              <a:t>Elemento </a:t>
            </a:r>
            <a:r>
              <a:rPr lang="es-UY" sz="2900" dirty="0"/>
              <a:t>del contrato: art. 1282 C.C.: objeto </a:t>
            </a:r>
            <a:r>
              <a:rPr lang="es-UY" sz="2900" dirty="0" smtClean="0"/>
              <a:t>de las </a:t>
            </a:r>
            <a:r>
              <a:rPr lang="es-UY" sz="2900" dirty="0"/>
              <a:t>obligaciones que por ellos se contrajeren. </a:t>
            </a:r>
            <a:r>
              <a:rPr lang="es-UY" sz="2900" dirty="0" smtClean="0"/>
              <a:t>Para </a:t>
            </a:r>
            <a:r>
              <a:rPr lang="es-UY" sz="2900" dirty="0"/>
              <a:t>las sociedades comerciales sería la </a:t>
            </a:r>
            <a:r>
              <a:rPr lang="es-UY" sz="2900" dirty="0" smtClean="0"/>
              <a:t>obligación de </a:t>
            </a:r>
            <a:r>
              <a:rPr lang="es-UY" sz="2900" dirty="0"/>
              <a:t>efectuar el aporte que asume cada socio para </a:t>
            </a:r>
            <a:r>
              <a:rPr lang="es-UY" sz="2900" dirty="0" smtClean="0"/>
              <a:t>formar </a:t>
            </a:r>
            <a:r>
              <a:rPr lang="es-UY" sz="2900" dirty="0"/>
              <a:t>el fondo común. </a:t>
            </a:r>
          </a:p>
          <a:p>
            <a:pPr marL="681228" lvl="1" indent="-342900" algn="just">
              <a:buFont typeface="Wingdings" panose="05000000000000000000" pitchFamily="2" charset="2"/>
              <a:buChar char="Ø"/>
            </a:pPr>
            <a:r>
              <a:rPr lang="es-UY" sz="2900" dirty="0"/>
              <a:t>Debe ser lícito, determinado o determinable y posible.</a:t>
            </a:r>
          </a:p>
          <a:p>
            <a:pPr marL="681228" lvl="1" indent="-342900" algn="just">
              <a:buFont typeface="Wingdings" panose="05000000000000000000" pitchFamily="2" charset="2"/>
              <a:buChar char="Ø"/>
            </a:pPr>
            <a:r>
              <a:rPr lang="es-UY" sz="2900" dirty="0" smtClean="0"/>
              <a:t>Cláusula </a:t>
            </a:r>
            <a:r>
              <a:rPr lang="es-UY" sz="2900" dirty="0"/>
              <a:t>del contrato: como sinónimo de </a:t>
            </a:r>
            <a:r>
              <a:rPr lang="es-UY" sz="2900" dirty="0" smtClean="0"/>
              <a:t>actividad que </a:t>
            </a:r>
            <a:r>
              <a:rPr lang="es-UY" sz="2900" dirty="0"/>
              <a:t>va a desarrollar la sociedad (art. 6, 23 y 79).</a:t>
            </a:r>
          </a:p>
          <a:p>
            <a:pPr marL="681228" lvl="1" indent="-342900" algn="just">
              <a:buFont typeface="Wingdings" panose="05000000000000000000" pitchFamily="2" charset="2"/>
              <a:buChar char="Ø"/>
            </a:pPr>
            <a:r>
              <a:rPr lang="es-UY" sz="2900" dirty="0" smtClean="0"/>
              <a:t>Fin </a:t>
            </a:r>
            <a:r>
              <a:rPr lang="es-UY" sz="2900" dirty="0"/>
              <a:t>perseguido por los socios: repartir utilidades </a:t>
            </a:r>
            <a:r>
              <a:rPr lang="es-UY" sz="2900" dirty="0" smtClean="0"/>
              <a:t>y </a:t>
            </a:r>
            <a:r>
              <a:rPr lang="es-UY" sz="2900" dirty="0"/>
              <a:t>compartir pérdidas.</a:t>
            </a:r>
            <a:endParaRPr lang="es-UY" sz="2900" dirty="0" smtClean="0"/>
          </a:p>
        </p:txBody>
      </p:sp>
    </p:spTree>
    <p:extLst>
      <p:ext uri="{BB962C8B-B14F-4D97-AF65-F5344CB8AC3E}">
        <p14:creationId xmlns:p14="http://schemas.microsoft.com/office/powerpoint/2010/main" val="14265713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60648"/>
            <a:ext cx="8229600" cy="5976664"/>
          </a:xfrm>
        </p:spPr>
        <p:txBody>
          <a:bodyPr>
            <a:normAutofit fontScale="85000" lnSpcReduction="20000"/>
          </a:bodyPr>
          <a:lstStyle/>
          <a:p>
            <a:pPr algn="just">
              <a:buFont typeface="Wingdings" panose="05000000000000000000" pitchFamily="2" charset="2"/>
              <a:buChar char="Ø"/>
            </a:pPr>
            <a:endParaRPr lang="es-UY" sz="2400" dirty="0" smtClean="0"/>
          </a:p>
          <a:p>
            <a:pPr marL="64008" indent="0" algn="ctr">
              <a:buNone/>
            </a:pPr>
            <a:r>
              <a:rPr lang="es-UY" sz="3500" b="1" dirty="0" smtClean="0"/>
              <a:t>ELEMENTOS DE VALIDEZ DEL CONTRATO DE SOCIEDAD COMERCIAL: CAUSA</a:t>
            </a:r>
          </a:p>
          <a:p>
            <a:pPr marL="64008" indent="0" algn="just">
              <a:buNone/>
            </a:pPr>
            <a:endParaRPr lang="es-UY" sz="3200" dirty="0"/>
          </a:p>
          <a:p>
            <a:pPr marL="406908" indent="-342900" algn="just">
              <a:buFont typeface="Wingdings" panose="05000000000000000000" pitchFamily="2" charset="2"/>
              <a:buChar char="Ø"/>
            </a:pPr>
            <a:r>
              <a:rPr lang="es-UY" sz="2900" dirty="0"/>
              <a:t>En todo contrato oneroso, es causa de los </a:t>
            </a:r>
            <a:r>
              <a:rPr lang="es-UY" sz="2900" dirty="0" smtClean="0"/>
              <a:t>contratos la </a:t>
            </a:r>
            <a:r>
              <a:rPr lang="es-UY" sz="2900" dirty="0"/>
              <a:t>ventaja o el provecho que me procura la otra </a:t>
            </a:r>
            <a:r>
              <a:rPr lang="es-UY" sz="2900" dirty="0" smtClean="0"/>
              <a:t>parte (art</a:t>
            </a:r>
            <a:r>
              <a:rPr lang="es-UY" sz="2900" dirty="0"/>
              <a:t>. 1287 </a:t>
            </a:r>
            <a:r>
              <a:rPr lang="es-UY" sz="2900" dirty="0" smtClean="0"/>
              <a:t>CC).</a:t>
            </a:r>
          </a:p>
          <a:p>
            <a:pPr marL="406908" indent="-342900" algn="just">
              <a:buFont typeface="Wingdings" panose="05000000000000000000" pitchFamily="2" charset="2"/>
              <a:buChar char="Ø"/>
            </a:pPr>
            <a:endParaRPr lang="es-UY" sz="2900" dirty="0"/>
          </a:p>
          <a:p>
            <a:pPr marL="406908" indent="-342900" algn="just">
              <a:buFont typeface="Wingdings" panose="05000000000000000000" pitchFamily="2" charset="2"/>
              <a:buChar char="Ø"/>
            </a:pPr>
            <a:r>
              <a:rPr lang="es-UY" sz="2900" dirty="0"/>
              <a:t>Para la mayoría de la doctrina, la causa en el </a:t>
            </a:r>
            <a:r>
              <a:rPr lang="es-UY" sz="2900" dirty="0" smtClean="0"/>
              <a:t>contrato de </a:t>
            </a:r>
            <a:r>
              <a:rPr lang="es-UY" sz="2900" dirty="0"/>
              <a:t>sociedad es la finalidad perseguida al </a:t>
            </a:r>
            <a:r>
              <a:rPr lang="es-UY" sz="2900" dirty="0" smtClean="0"/>
              <a:t>contratar: distribuir </a:t>
            </a:r>
            <a:r>
              <a:rPr lang="es-UY" sz="2900" dirty="0"/>
              <a:t>las ganancias que se obtengan con </a:t>
            </a:r>
            <a:r>
              <a:rPr lang="es-UY" sz="2900" dirty="0" smtClean="0"/>
              <a:t>la explotación </a:t>
            </a:r>
            <a:r>
              <a:rPr lang="es-UY" sz="2900" dirty="0"/>
              <a:t>del objeto y soportar las pérdidas</a:t>
            </a:r>
            <a:r>
              <a:rPr lang="es-UY" sz="2900" dirty="0" smtClean="0"/>
              <a:t>.</a:t>
            </a:r>
          </a:p>
          <a:p>
            <a:pPr marL="406908" indent="-342900" algn="just">
              <a:buFont typeface="Wingdings" panose="05000000000000000000" pitchFamily="2" charset="2"/>
              <a:buChar char="Ø"/>
            </a:pPr>
            <a:endParaRPr lang="es-UY" sz="2900" dirty="0"/>
          </a:p>
          <a:p>
            <a:pPr marL="406908" indent="-342900" algn="just">
              <a:buFont typeface="Wingdings" panose="05000000000000000000" pitchFamily="2" charset="2"/>
              <a:buChar char="Ø"/>
            </a:pPr>
            <a:r>
              <a:rPr lang="es-UY" sz="2900" dirty="0" smtClean="0"/>
              <a:t>Es nula </a:t>
            </a:r>
            <a:r>
              <a:rPr lang="es-UY" sz="2900" dirty="0"/>
              <a:t>toda cláusula que prive </a:t>
            </a:r>
            <a:r>
              <a:rPr lang="es-UY" sz="2900" dirty="0" smtClean="0"/>
              <a:t>a un </a:t>
            </a:r>
            <a:r>
              <a:rPr lang="es-UY" sz="2900" dirty="0"/>
              <a:t>socio de las utilidades, o que un socio no </a:t>
            </a:r>
            <a:r>
              <a:rPr lang="es-UY" sz="2900" dirty="0" smtClean="0"/>
              <a:t>contribuya a </a:t>
            </a:r>
            <a:r>
              <a:rPr lang="es-UY" sz="2900" dirty="0"/>
              <a:t>las </a:t>
            </a:r>
            <a:r>
              <a:rPr lang="es-UY" sz="2900" dirty="0" smtClean="0"/>
              <a:t>pérdidas</a:t>
            </a:r>
            <a:r>
              <a:rPr lang="es-UY" sz="2900" dirty="0"/>
              <a:t> </a:t>
            </a:r>
            <a:r>
              <a:rPr lang="es-UY" sz="2900" dirty="0" smtClean="0"/>
              <a:t>(art</a:t>
            </a:r>
            <a:r>
              <a:rPr lang="es-UY" sz="2900" dirty="0"/>
              <a:t>. 25). </a:t>
            </a:r>
            <a:endParaRPr lang="es-UY" sz="2900" dirty="0" smtClean="0"/>
          </a:p>
        </p:txBody>
      </p:sp>
    </p:spTree>
    <p:extLst>
      <p:ext uri="{BB962C8B-B14F-4D97-AF65-F5344CB8AC3E}">
        <p14:creationId xmlns:p14="http://schemas.microsoft.com/office/powerpoint/2010/main" val="42720247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60648"/>
            <a:ext cx="8229600" cy="5976664"/>
          </a:xfrm>
        </p:spPr>
        <p:txBody>
          <a:bodyPr>
            <a:normAutofit fontScale="92500" lnSpcReduction="20000"/>
          </a:bodyPr>
          <a:lstStyle/>
          <a:p>
            <a:pPr algn="just">
              <a:buFont typeface="Wingdings" panose="05000000000000000000" pitchFamily="2" charset="2"/>
              <a:buChar char="Ø"/>
            </a:pPr>
            <a:endParaRPr lang="es-UY" sz="2400" dirty="0" smtClean="0"/>
          </a:p>
          <a:p>
            <a:pPr marL="64008" indent="0" algn="ctr">
              <a:buNone/>
            </a:pPr>
            <a:r>
              <a:rPr lang="es-UY" sz="3500" b="1" dirty="0" smtClean="0"/>
              <a:t>ELEMENTOS ESPECÍFICOS DEL CONTRATO DE SOCIEDAD COMERCIAL</a:t>
            </a:r>
          </a:p>
          <a:p>
            <a:pPr marL="64008" indent="0" algn="ctr">
              <a:buNone/>
            </a:pPr>
            <a:endParaRPr lang="es-UY" sz="3200" dirty="0"/>
          </a:p>
          <a:p>
            <a:pPr marL="406908" indent="-342900" algn="just">
              <a:buFont typeface="Wingdings" panose="05000000000000000000" pitchFamily="2" charset="2"/>
              <a:buChar char="Ø"/>
            </a:pPr>
            <a:r>
              <a:rPr lang="es-UY" sz="2900" dirty="0" smtClean="0"/>
              <a:t>Se trata de tres elementos específicos que definen al contrato de sociedad comercial:</a:t>
            </a:r>
          </a:p>
          <a:p>
            <a:pPr marL="795528" lvl="1" indent="-457200" algn="just">
              <a:buFont typeface="Wingdings" panose="05000000000000000000" pitchFamily="2" charset="2"/>
              <a:buChar char="ü"/>
            </a:pPr>
            <a:r>
              <a:rPr lang="es-UY" sz="2600" dirty="0" smtClean="0"/>
              <a:t>obligación de aportar;</a:t>
            </a:r>
          </a:p>
          <a:p>
            <a:pPr marL="795528" lvl="1" indent="-457200" algn="just">
              <a:buFont typeface="Wingdings" panose="05000000000000000000" pitchFamily="2" charset="2"/>
              <a:buChar char="ü"/>
            </a:pPr>
            <a:r>
              <a:rPr lang="es-UY" sz="2600" dirty="0" smtClean="0"/>
              <a:t>realización de una actividad comercial organizada;</a:t>
            </a:r>
          </a:p>
          <a:p>
            <a:pPr marL="795528" lvl="1" indent="-457200" algn="just">
              <a:buFont typeface="Wingdings" panose="05000000000000000000" pitchFamily="2" charset="2"/>
              <a:buChar char="ü"/>
            </a:pPr>
            <a:r>
              <a:rPr lang="es-UY" sz="2600" dirty="0" smtClean="0"/>
              <a:t>participación en las ganancias y soportar las pérdidas.</a:t>
            </a:r>
          </a:p>
          <a:p>
            <a:pPr marL="681228" lvl="1" indent="-342900" algn="just">
              <a:buFont typeface="Wingdings" panose="05000000000000000000" pitchFamily="2" charset="2"/>
              <a:buChar char="Ø"/>
            </a:pPr>
            <a:endParaRPr lang="es-UY" sz="2900" dirty="0"/>
          </a:p>
          <a:p>
            <a:pPr marL="406908" indent="-342900" algn="just">
              <a:buFont typeface="Wingdings" panose="05000000000000000000" pitchFamily="2" charset="2"/>
              <a:buChar char="Ø"/>
            </a:pPr>
            <a:r>
              <a:rPr lang="es-UY" sz="2900" dirty="0"/>
              <a:t>Hay algunos autores que también hablan de </a:t>
            </a:r>
            <a:r>
              <a:rPr lang="es-UY" sz="2900" dirty="0" smtClean="0"/>
              <a:t>la </a:t>
            </a:r>
            <a:r>
              <a:rPr lang="es-UY" sz="2900" i="1" dirty="0" err="1" smtClean="0"/>
              <a:t>affectio</a:t>
            </a:r>
            <a:r>
              <a:rPr lang="es-UY" sz="2900" i="1" dirty="0" smtClean="0"/>
              <a:t> </a:t>
            </a:r>
            <a:r>
              <a:rPr lang="es-UY" sz="2900" i="1" dirty="0" err="1"/>
              <a:t>societatis</a:t>
            </a:r>
            <a:r>
              <a:rPr lang="es-UY" sz="2900" dirty="0"/>
              <a:t>, que consiste en el ánimo, </a:t>
            </a:r>
            <a:r>
              <a:rPr lang="es-UY" sz="2900" dirty="0" smtClean="0"/>
              <a:t>en la intención </a:t>
            </a:r>
            <a:r>
              <a:rPr lang="es-UY" sz="2900" dirty="0"/>
              <a:t>de </a:t>
            </a:r>
            <a:r>
              <a:rPr lang="es-UY" sz="2900" dirty="0" smtClean="0"/>
              <a:t>participar de </a:t>
            </a:r>
            <a:r>
              <a:rPr lang="es-UY" sz="2900" dirty="0"/>
              <a:t>una </a:t>
            </a:r>
            <a:r>
              <a:rPr lang="es-UY" sz="2900" dirty="0" smtClean="0"/>
              <a:t>sociedad y </a:t>
            </a:r>
            <a:r>
              <a:rPr lang="es-UY" sz="2900" dirty="0"/>
              <a:t>estar a sus resultancias.</a:t>
            </a:r>
            <a:endParaRPr lang="es-UY" sz="2900" dirty="0" smtClean="0"/>
          </a:p>
        </p:txBody>
      </p:sp>
    </p:spTree>
    <p:extLst>
      <p:ext uri="{BB962C8B-B14F-4D97-AF65-F5344CB8AC3E}">
        <p14:creationId xmlns:p14="http://schemas.microsoft.com/office/powerpoint/2010/main" val="38201377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60648"/>
            <a:ext cx="8229600" cy="5976664"/>
          </a:xfrm>
        </p:spPr>
        <p:txBody>
          <a:bodyPr>
            <a:normAutofit fontScale="70000" lnSpcReduction="20000"/>
          </a:bodyPr>
          <a:lstStyle/>
          <a:p>
            <a:pPr algn="just">
              <a:buFont typeface="Wingdings" panose="05000000000000000000" pitchFamily="2" charset="2"/>
              <a:buChar char="Ø"/>
            </a:pPr>
            <a:endParaRPr lang="es-UY" sz="2400" dirty="0" smtClean="0"/>
          </a:p>
          <a:p>
            <a:pPr marL="64008" indent="0" algn="ctr">
              <a:buNone/>
            </a:pPr>
            <a:r>
              <a:rPr lang="es-UY" sz="3500" b="1" dirty="0" smtClean="0"/>
              <a:t>ELEMENTOS ESPECÍFICOS DEL CONTRATO DE SOCIEDAD COMERCIAL: OBLIGACIÓN DE APORTAR</a:t>
            </a:r>
          </a:p>
          <a:p>
            <a:pPr marL="64008" indent="0" algn="ctr">
              <a:buNone/>
            </a:pPr>
            <a:endParaRPr lang="es-UY" sz="3500" dirty="0"/>
          </a:p>
          <a:p>
            <a:pPr marL="406908" indent="-342900" algn="just">
              <a:buFont typeface="Wingdings" panose="05000000000000000000" pitchFamily="2" charset="2"/>
              <a:buChar char="Ø"/>
            </a:pPr>
            <a:r>
              <a:rPr lang="es-UY" sz="3500" dirty="0"/>
              <a:t>Los socios </a:t>
            </a:r>
            <a:r>
              <a:rPr lang="es-UY" sz="3500" dirty="0" smtClean="0"/>
              <a:t>se </a:t>
            </a:r>
            <a:r>
              <a:rPr lang="es-UY" sz="3500" dirty="0"/>
              <a:t>obligan </a:t>
            </a:r>
            <a:r>
              <a:rPr lang="es-UY" sz="3500" dirty="0" smtClean="0"/>
              <a:t>a efectuar aportes.</a:t>
            </a:r>
          </a:p>
          <a:p>
            <a:pPr marL="406908" indent="-342900" algn="just">
              <a:buFont typeface="Wingdings" panose="05000000000000000000" pitchFamily="2" charset="2"/>
              <a:buChar char="Ø"/>
            </a:pPr>
            <a:endParaRPr lang="es-UY" sz="3500" dirty="0"/>
          </a:p>
          <a:p>
            <a:pPr marL="406908" indent="-342900" algn="just">
              <a:buFont typeface="Wingdings" panose="05000000000000000000" pitchFamily="2" charset="2"/>
              <a:buChar char="Ø"/>
            </a:pPr>
            <a:r>
              <a:rPr lang="es-UY" sz="3500" dirty="0"/>
              <a:t>Los bienes que se aportan pasan a formar parte </a:t>
            </a:r>
            <a:r>
              <a:rPr lang="es-UY" sz="3500" dirty="0" smtClean="0"/>
              <a:t>del patrimonio (en el capital) </a:t>
            </a:r>
            <a:r>
              <a:rPr lang="es-UY" sz="3500" dirty="0"/>
              <a:t>de la sociedad que se crea.</a:t>
            </a:r>
          </a:p>
          <a:p>
            <a:pPr marL="406908" indent="-342900" algn="just">
              <a:buFont typeface="Wingdings" panose="05000000000000000000" pitchFamily="2" charset="2"/>
              <a:buChar char="Ø"/>
            </a:pPr>
            <a:endParaRPr lang="es-UY" sz="3500" dirty="0"/>
          </a:p>
          <a:p>
            <a:pPr marL="406908" indent="-342900" algn="just">
              <a:buFont typeface="Wingdings" panose="05000000000000000000" pitchFamily="2" charset="2"/>
              <a:buChar char="Ø"/>
            </a:pPr>
            <a:r>
              <a:rPr lang="es-UY" sz="3500" dirty="0"/>
              <a:t>Los bienes que se aportan cumplen una doble finalidad:</a:t>
            </a:r>
          </a:p>
          <a:p>
            <a:pPr marL="681228" lvl="1" indent="-342900" algn="just">
              <a:buFont typeface="Wingdings" panose="05000000000000000000" pitchFamily="2" charset="2"/>
              <a:buChar char="Ø"/>
            </a:pPr>
            <a:r>
              <a:rPr lang="es-UY" sz="2800" dirty="0" smtClean="0"/>
              <a:t>Función instrumental: van </a:t>
            </a:r>
            <a:r>
              <a:rPr lang="es-UY" sz="2800" dirty="0"/>
              <a:t>a </a:t>
            </a:r>
            <a:r>
              <a:rPr lang="es-UY" sz="2800" dirty="0" smtClean="0"/>
              <a:t>permitir desarrollar </a:t>
            </a:r>
            <a:r>
              <a:rPr lang="es-UY" sz="2800" dirty="0"/>
              <a:t>la actividad económica que se </a:t>
            </a:r>
            <a:r>
              <a:rPr lang="es-UY" sz="2800" dirty="0" smtClean="0"/>
              <a:t>propongan (capital de giro).</a:t>
            </a:r>
            <a:endParaRPr lang="es-UY" sz="2800" dirty="0"/>
          </a:p>
          <a:p>
            <a:pPr marL="681228" lvl="1" indent="-342900" algn="just">
              <a:buFont typeface="Wingdings" panose="05000000000000000000" pitchFamily="2" charset="2"/>
              <a:buChar char="Ø"/>
            </a:pPr>
            <a:r>
              <a:rPr lang="es-UY" sz="2800" dirty="0" smtClean="0"/>
              <a:t>Función de </a:t>
            </a:r>
            <a:r>
              <a:rPr lang="es-UY" sz="2800" dirty="0"/>
              <a:t>r</a:t>
            </a:r>
            <a:r>
              <a:rPr lang="es-UY" sz="2800" dirty="0" smtClean="0"/>
              <a:t>esponsabilidad: sirven para formar el patrimonio de la sociedad, con el que responderá </a:t>
            </a:r>
            <a:r>
              <a:rPr lang="es-UY" sz="2800" dirty="0"/>
              <a:t>frente a terceros.</a:t>
            </a:r>
            <a:endParaRPr lang="es-UY" sz="2800" dirty="0" smtClean="0"/>
          </a:p>
        </p:txBody>
      </p:sp>
    </p:spTree>
    <p:extLst>
      <p:ext uri="{BB962C8B-B14F-4D97-AF65-F5344CB8AC3E}">
        <p14:creationId xmlns:p14="http://schemas.microsoft.com/office/powerpoint/2010/main" val="3595931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60648"/>
            <a:ext cx="8229600" cy="5976664"/>
          </a:xfrm>
        </p:spPr>
        <p:txBody>
          <a:bodyPr>
            <a:normAutofit fontScale="55000" lnSpcReduction="20000"/>
          </a:bodyPr>
          <a:lstStyle/>
          <a:p>
            <a:pPr algn="just">
              <a:buFont typeface="Wingdings" panose="05000000000000000000" pitchFamily="2" charset="2"/>
              <a:buChar char="Ø"/>
            </a:pPr>
            <a:endParaRPr lang="es-UY" sz="2400" dirty="0" smtClean="0"/>
          </a:p>
          <a:p>
            <a:pPr marL="64008" indent="0" algn="ctr">
              <a:buNone/>
            </a:pPr>
            <a:r>
              <a:rPr lang="es-UY" sz="4700" b="1" dirty="0" smtClean="0"/>
              <a:t>ELEMENTOS ESPECÍFICOS DEL CONTRATO DE SOCIEDAD COMERCIAL: REALIZACIÓN DE UNA ACTIVIDAD COMERCIAL ORGANIZADA</a:t>
            </a:r>
          </a:p>
          <a:p>
            <a:pPr marL="64008" indent="0" algn="ctr">
              <a:buNone/>
            </a:pPr>
            <a:endParaRPr lang="es-UY" sz="4700" dirty="0"/>
          </a:p>
          <a:p>
            <a:pPr marL="406908" indent="-342900" algn="just">
              <a:buFont typeface="Wingdings" panose="05000000000000000000" pitchFamily="2" charset="2"/>
              <a:buChar char="Ø"/>
            </a:pPr>
            <a:r>
              <a:rPr lang="es-UY" sz="4700" dirty="0" smtClean="0"/>
              <a:t>Sobre este elemento existen dos posiciones:</a:t>
            </a:r>
            <a:endParaRPr lang="es-UY" sz="4700" dirty="0"/>
          </a:p>
          <a:p>
            <a:pPr marL="681228" lvl="1" indent="-342900" algn="just">
              <a:buFont typeface="Wingdings" panose="05000000000000000000" pitchFamily="2" charset="2"/>
              <a:buChar char="Ø"/>
            </a:pPr>
            <a:r>
              <a:rPr lang="es-UY" sz="4200" dirty="0" smtClean="0"/>
              <a:t>El concepto de actividad comercial organizada refiere a que la </a:t>
            </a:r>
            <a:r>
              <a:rPr lang="es-UY" sz="4200" dirty="0"/>
              <a:t>sociedad se constituye para realizar el </a:t>
            </a:r>
            <a:r>
              <a:rPr lang="es-UY" sz="4200" dirty="0" smtClean="0"/>
              <a:t>objeto organizadamente, como una empresa (organización de factores de producción) y que dicho </a:t>
            </a:r>
            <a:r>
              <a:rPr lang="es-UY" sz="4200" dirty="0"/>
              <a:t>concepto subyace en toda la </a:t>
            </a:r>
            <a:r>
              <a:rPr lang="es-UY" sz="4200" dirty="0" smtClean="0"/>
              <a:t>ley</a:t>
            </a:r>
            <a:r>
              <a:rPr lang="es-UY" sz="4200" dirty="0"/>
              <a:t> </a:t>
            </a:r>
            <a:r>
              <a:rPr lang="es-UY" sz="4200" dirty="0" smtClean="0"/>
              <a:t> (</a:t>
            </a:r>
            <a:r>
              <a:rPr lang="es-UY" sz="4200" dirty="0" err="1" smtClean="0"/>
              <a:t>Siegbert</a:t>
            </a:r>
            <a:r>
              <a:rPr lang="es-UY" sz="4200" dirty="0" smtClean="0"/>
              <a:t> </a:t>
            </a:r>
            <a:r>
              <a:rPr lang="es-UY" sz="4200" dirty="0" err="1"/>
              <a:t>Rippe</a:t>
            </a:r>
            <a:r>
              <a:rPr lang="es-UY" sz="4200" dirty="0"/>
              <a:t>, </a:t>
            </a:r>
            <a:r>
              <a:rPr lang="es-UY" sz="4200" dirty="0" smtClean="0"/>
              <a:t>María </a:t>
            </a:r>
            <a:r>
              <a:rPr lang="es-UY" sz="4200" dirty="0" err="1"/>
              <a:t>Wonsiak</a:t>
            </a:r>
            <a:r>
              <a:rPr lang="es-UY" sz="4200" dirty="0" smtClean="0"/>
              <a:t>).</a:t>
            </a:r>
            <a:endParaRPr lang="es-UY" sz="4200" dirty="0"/>
          </a:p>
          <a:p>
            <a:pPr marL="681228" lvl="1" indent="-342900" algn="just">
              <a:buFont typeface="Wingdings" panose="05000000000000000000" pitchFamily="2" charset="2"/>
              <a:buChar char="Ø"/>
            </a:pPr>
            <a:r>
              <a:rPr lang="es-UY" sz="4200" dirty="0" smtClean="0"/>
              <a:t>La </a:t>
            </a:r>
            <a:r>
              <a:rPr lang="es-UY" sz="4200" dirty="0"/>
              <a:t>ley cuando habla de organización se refiere </a:t>
            </a:r>
            <a:r>
              <a:rPr lang="es-UY" sz="4200" dirty="0" smtClean="0"/>
              <a:t>al aspecto </a:t>
            </a:r>
            <a:r>
              <a:rPr lang="es-UY" sz="4200" dirty="0"/>
              <a:t>jurídico de la organización, </a:t>
            </a:r>
            <a:r>
              <a:rPr lang="es-UY" sz="4200" dirty="0" smtClean="0"/>
              <a:t>la estructura orgánica de la sociedad, los órganos </a:t>
            </a:r>
            <a:r>
              <a:rPr lang="es-UY" sz="4200" dirty="0"/>
              <a:t>a través de los cuales se expresa la </a:t>
            </a:r>
            <a:r>
              <a:rPr lang="es-UY" sz="4200" dirty="0" smtClean="0"/>
              <a:t>voluntad de la persona jurídica de gobierno o decisión, administración, representación y </a:t>
            </a:r>
            <a:r>
              <a:rPr lang="es-UY" sz="4200" dirty="0"/>
              <a:t>de </a:t>
            </a:r>
            <a:r>
              <a:rPr lang="es-UY" sz="4200" dirty="0" smtClean="0"/>
              <a:t>fiscalización (</a:t>
            </a:r>
            <a:r>
              <a:rPr lang="es-UY" sz="4200" dirty="0" err="1" smtClean="0"/>
              <a:t>Nuri</a:t>
            </a:r>
            <a:r>
              <a:rPr lang="es-UY" sz="4200" dirty="0" smtClean="0"/>
              <a:t> </a:t>
            </a:r>
            <a:r>
              <a:rPr lang="es-UY" sz="4200" dirty="0"/>
              <a:t>Rodríguez, </a:t>
            </a:r>
            <a:r>
              <a:rPr lang="es-UY" sz="4200" dirty="0" smtClean="0"/>
              <a:t>Ricardo </a:t>
            </a:r>
            <a:r>
              <a:rPr lang="es-UY" sz="4200" dirty="0" err="1"/>
              <a:t>Merlinski</a:t>
            </a:r>
            <a:r>
              <a:rPr lang="es-UY" sz="4200" dirty="0" smtClean="0"/>
              <a:t>).</a:t>
            </a:r>
          </a:p>
        </p:txBody>
      </p:sp>
    </p:spTree>
    <p:extLst>
      <p:ext uri="{BB962C8B-B14F-4D97-AF65-F5344CB8AC3E}">
        <p14:creationId xmlns:p14="http://schemas.microsoft.com/office/powerpoint/2010/main" val="11075271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60648"/>
            <a:ext cx="8229600" cy="5976664"/>
          </a:xfrm>
        </p:spPr>
        <p:txBody>
          <a:bodyPr>
            <a:normAutofit fontScale="55000" lnSpcReduction="20000"/>
          </a:bodyPr>
          <a:lstStyle/>
          <a:p>
            <a:pPr algn="just">
              <a:buFont typeface="Wingdings" panose="05000000000000000000" pitchFamily="2" charset="2"/>
              <a:buChar char="Ø"/>
            </a:pPr>
            <a:endParaRPr lang="es-UY" sz="2400" dirty="0" smtClean="0"/>
          </a:p>
          <a:p>
            <a:pPr marL="64008" indent="0" algn="ctr">
              <a:buNone/>
            </a:pPr>
            <a:r>
              <a:rPr lang="es-UY" sz="4700" b="1" dirty="0" smtClean="0"/>
              <a:t>ELEMENTOS ESPECÍFICOS DEL CONTRATO DE SOCIEDAD COMERCIAL: REALIZACIÓN DE UNA ACTIVIDAD COMERCIAL ORGANIZADA</a:t>
            </a:r>
          </a:p>
          <a:p>
            <a:pPr marL="64008" indent="0" algn="ctr">
              <a:buNone/>
            </a:pPr>
            <a:endParaRPr lang="es-UY" sz="4700" dirty="0"/>
          </a:p>
          <a:p>
            <a:pPr marL="406908" indent="-342900" algn="just">
              <a:buFont typeface="Wingdings" panose="05000000000000000000" pitchFamily="2" charset="2"/>
              <a:buChar char="Ø"/>
            </a:pPr>
            <a:r>
              <a:rPr lang="es-UY" sz="4700" dirty="0"/>
              <a:t>D</a:t>
            </a:r>
            <a:r>
              <a:rPr lang="es-UY" sz="4700" dirty="0" smtClean="0"/>
              <a:t>iferencia entre comercialidad sustancial y formal:</a:t>
            </a:r>
            <a:endParaRPr lang="es-UY" sz="4700" dirty="0"/>
          </a:p>
          <a:p>
            <a:pPr marL="681228" lvl="1" indent="-342900" algn="just">
              <a:buFont typeface="Wingdings" panose="05000000000000000000" pitchFamily="2" charset="2"/>
              <a:buChar char="Ø"/>
            </a:pPr>
            <a:r>
              <a:rPr lang="es-UY" sz="4200" dirty="0"/>
              <a:t>La actividad que desarrolle la sociedad debe </a:t>
            </a:r>
            <a:r>
              <a:rPr lang="es-UY" sz="4200" dirty="0" smtClean="0"/>
              <a:t>ser comercial</a:t>
            </a:r>
            <a:r>
              <a:rPr lang="es-UY" sz="4200" dirty="0"/>
              <a:t>. La sociedad debe ejercer actos </a:t>
            </a:r>
            <a:r>
              <a:rPr lang="es-UY" sz="4200" dirty="0" smtClean="0"/>
              <a:t>de comercio </a:t>
            </a:r>
            <a:r>
              <a:rPr lang="es-UY" sz="4200" dirty="0"/>
              <a:t>(art. 1).</a:t>
            </a:r>
          </a:p>
          <a:p>
            <a:pPr marL="681228" lvl="1" indent="-342900" algn="just">
              <a:buFont typeface="Wingdings" panose="05000000000000000000" pitchFamily="2" charset="2"/>
              <a:buChar char="Ø"/>
            </a:pPr>
            <a:r>
              <a:rPr lang="es-UY" sz="4200" dirty="0"/>
              <a:t>No obstante ello, el artículo 4 prevé la </a:t>
            </a:r>
            <a:r>
              <a:rPr lang="es-UY" sz="4200" dirty="0" smtClean="0"/>
              <a:t>existencia de </a:t>
            </a:r>
            <a:r>
              <a:rPr lang="es-UY" sz="4200" dirty="0"/>
              <a:t>sociedades con objeto no comercial (civil), </a:t>
            </a:r>
            <a:r>
              <a:rPr lang="es-UY" sz="4200" dirty="0" smtClean="0"/>
              <a:t>que adopten </a:t>
            </a:r>
            <a:r>
              <a:rPr lang="es-UY" sz="4200" dirty="0"/>
              <a:t>uno de los tipos previstos por la Ley </a:t>
            </a:r>
            <a:r>
              <a:rPr lang="es-UY" sz="4200" dirty="0" smtClean="0"/>
              <a:t>16.060, en </a:t>
            </a:r>
            <a:r>
              <a:rPr lang="es-UY" sz="4200" dirty="0"/>
              <a:t>cuyo caso quedarán sometidas a </a:t>
            </a:r>
            <a:r>
              <a:rPr lang="es-UY" sz="4200" dirty="0" smtClean="0"/>
              <a:t>ésta ¿Qué pasa con la sociedad de hecho o irregular?</a:t>
            </a:r>
            <a:endParaRPr lang="es-UY" sz="4200" dirty="0"/>
          </a:p>
          <a:p>
            <a:pPr marL="681228" lvl="1" indent="-342900" algn="just">
              <a:buFont typeface="Wingdings" panose="05000000000000000000" pitchFamily="2" charset="2"/>
              <a:buChar char="Ø"/>
            </a:pPr>
            <a:r>
              <a:rPr lang="es-UY" sz="4200" dirty="0" smtClean="0"/>
              <a:t>Las </a:t>
            </a:r>
            <a:r>
              <a:rPr lang="es-UY" sz="4200" dirty="0"/>
              <a:t>sociedades con objeto mixto, serán </a:t>
            </a:r>
            <a:r>
              <a:rPr lang="es-UY" sz="4200" dirty="0" smtClean="0"/>
              <a:t>consideradas comerciales.</a:t>
            </a:r>
          </a:p>
        </p:txBody>
      </p:sp>
    </p:spTree>
    <p:extLst>
      <p:ext uri="{BB962C8B-B14F-4D97-AF65-F5344CB8AC3E}">
        <p14:creationId xmlns:p14="http://schemas.microsoft.com/office/powerpoint/2010/main" val="90536177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60648"/>
            <a:ext cx="8229600" cy="6597352"/>
          </a:xfrm>
        </p:spPr>
        <p:txBody>
          <a:bodyPr>
            <a:normAutofit fontScale="25000" lnSpcReduction="20000"/>
          </a:bodyPr>
          <a:lstStyle/>
          <a:p>
            <a:pPr algn="just">
              <a:buFont typeface="Wingdings" panose="05000000000000000000" pitchFamily="2" charset="2"/>
              <a:buChar char="Ø"/>
            </a:pPr>
            <a:endParaRPr lang="es-UY" sz="9600" dirty="0" smtClean="0"/>
          </a:p>
          <a:p>
            <a:pPr marL="64008" indent="0" algn="ctr">
              <a:buNone/>
            </a:pPr>
            <a:r>
              <a:rPr lang="es-UY" sz="9600" b="1" dirty="0" smtClean="0"/>
              <a:t>ELEMENTOS ESPECÍFICOS DEL CONTRATO DE SOCIEDAD COMERCIAL: PARTICIPAR EN LAS GANANCIAS Y SOPORTAR LAS PÉRDIDAS</a:t>
            </a:r>
          </a:p>
          <a:p>
            <a:pPr marL="64008" indent="0" algn="ctr">
              <a:buNone/>
            </a:pPr>
            <a:endParaRPr lang="es-UY" sz="5500" dirty="0"/>
          </a:p>
          <a:p>
            <a:pPr marL="406908" indent="-342900" algn="just">
              <a:buFont typeface="Wingdings" panose="05000000000000000000" pitchFamily="2" charset="2"/>
              <a:buChar char="Ø"/>
            </a:pPr>
            <a:r>
              <a:rPr lang="es-UY" sz="8800" dirty="0" smtClean="0"/>
              <a:t>Pacto </a:t>
            </a:r>
            <a:r>
              <a:rPr lang="es-UY" sz="8800" dirty="0"/>
              <a:t>específico del contrato de sociedad, </a:t>
            </a:r>
            <a:r>
              <a:rPr lang="es-UY" sz="8800" dirty="0" smtClean="0"/>
              <a:t>mencionado en </a:t>
            </a:r>
            <a:r>
              <a:rPr lang="es-UY" sz="8800" dirty="0"/>
              <a:t>los arts. 1, 6 y 16 de la </a:t>
            </a:r>
            <a:r>
              <a:rPr lang="es-UY" sz="8800" dirty="0" smtClean="0"/>
              <a:t>LSC.</a:t>
            </a:r>
          </a:p>
          <a:p>
            <a:pPr marL="406908" indent="-342900" algn="just">
              <a:buFont typeface="Wingdings" panose="05000000000000000000" pitchFamily="2" charset="2"/>
              <a:buChar char="Ø"/>
            </a:pPr>
            <a:endParaRPr lang="es-UY" sz="8800" dirty="0"/>
          </a:p>
          <a:p>
            <a:pPr marL="406908" indent="-342900" algn="just">
              <a:buFont typeface="Wingdings" panose="05000000000000000000" pitchFamily="2" charset="2"/>
              <a:buChar char="Ø"/>
            </a:pPr>
            <a:r>
              <a:rPr lang="es-UY" sz="8800" dirty="0"/>
              <a:t>Las utilidades a repartir deben provenir de la actividad </a:t>
            </a:r>
            <a:r>
              <a:rPr lang="es-UY" sz="8800" dirty="0" smtClean="0"/>
              <a:t>social.</a:t>
            </a:r>
          </a:p>
          <a:p>
            <a:pPr marL="406908" indent="-342900" algn="just">
              <a:buFont typeface="Wingdings" panose="05000000000000000000" pitchFamily="2" charset="2"/>
              <a:buChar char="Ø"/>
            </a:pPr>
            <a:endParaRPr lang="es-UY" sz="8800" dirty="0"/>
          </a:p>
          <a:p>
            <a:pPr marL="406908" indent="-342900" algn="just">
              <a:buFont typeface="Wingdings" panose="05000000000000000000" pitchFamily="2" charset="2"/>
              <a:buChar char="Ø"/>
            </a:pPr>
            <a:r>
              <a:rPr lang="es-UY" sz="8800" dirty="0" smtClean="0"/>
              <a:t>El </a:t>
            </a:r>
            <a:r>
              <a:rPr lang="es-UY" sz="8800" dirty="0"/>
              <a:t>contrato debe prever en qué proporción se </a:t>
            </a:r>
            <a:r>
              <a:rPr lang="es-UY" sz="8800" dirty="0" smtClean="0"/>
              <a:t>distribuyen </a:t>
            </a:r>
            <a:r>
              <a:rPr lang="es-UY" sz="8800" dirty="0"/>
              <a:t>las utilidades</a:t>
            </a:r>
            <a:r>
              <a:rPr lang="es-UY" sz="8800" dirty="0" smtClean="0"/>
              <a:t>.</a:t>
            </a:r>
          </a:p>
          <a:p>
            <a:pPr marL="406908" indent="-342900" algn="just">
              <a:buFont typeface="Wingdings" panose="05000000000000000000" pitchFamily="2" charset="2"/>
              <a:buChar char="Ø"/>
            </a:pPr>
            <a:endParaRPr lang="es-UY" sz="8800" dirty="0"/>
          </a:p>
          <a:p>
            <a:pPr marL="406908" indent="-342900" algn="just">
              <a:buFont typeface="Wingdings" panose="05000000000000000000" pitchFamily="2" charset="2"/>
              <a:buChar char="Ø"/>
            </a:pPr>
            <a:r>
              <a:rPr lang="es-UY" sz="8800" dirty="0" smtClean="0"/>
              <a:t>Si </a:t>
            </a:r>
            <a:r>
              <a:rPr lang="es-UY" sz="8800" dirty="0"/>
              <a:t>nada se prevé, la </a:t>
            </a:r>
            <a:r>
              <a:rPr lang="es-UY" sz="8800" dirty="0" smtClean="0"/>
              <a:t>ley determina </a:t>
            </a:r>
            <a:r>
              <a:rPr lang="es-UY" sz="8800" dirty="0"/>
              <a:t>que las utilidades se distribuyan a prorrata del </a:t>
            </a:r>
            <a:r>
              <a:rPr lang="es-UY" sz="8800" dirty="0" smtClean="0"/>
              <a:t>capital </a:t>
            </a:r>
            <a:r>
              <a:rPr lang="es-UY" sz="8800" dirty="0"/>
              <a:t>aportado por cada socio</a:t>
            </a:r>
            <a:r>
              <a:rPr lang="es-UY" sz="8800" dirty="0" smtClean="0"/>
              <a:t>.</a:t>
            </a:r>
          </a:p>
          <a:p>
            <a:pPr marL="406908" indent="-342900" algn="just">
              <a:buFont typeface="Wingdings" panose="05000000000000000000" pitchFamily="2" charset="2"/>
              <a:buChar char="Ø"/>
            </a:pPr>
            <a:endParaRPr lang="es-UY" sz="8800" dirty="0"/>
          </a:p>
          <a:p>
            <a:pPr marL="406908" indent="-342900" algn="just">
              <a:buFont typeface="Wingdings" panose="05000000000000000000" pitchFamily="2" charset="2"/>
              <a:buChar char="Ø"/>
            </a:pPr>
            <a:r>
              <a:rPr lang="es-UY" sz="8800" dirty="0"/>
              <a:t>La sociedad tiene un patrimonio independiente al de </a:t>
            </a:r>
            <a:r>
              <a:rPr lang="es-UY" sz="8800" dirty="0" smtClean="0"/>
              <a:t>los </a:t>
            </a:r>
            <a:r>
              <a:rPr lang="es-UY" sz="8800" dirty="0"/>
              <a:t>socios. Como consecuencia, las pérdidas </a:t>
            </a:r>
            <a:r>
              <a:rPr lang="es-UY" sz="8800" dirty="0" smtClean="0"/>
              <a:t>son sufridas </a:t>
            </a:r>
            <a:r>
              <a:rPr lang="es-UY" sz="8800" dirty="0"/>
              <a:t>por el patrimonio social. El socio las soporta </a:t>
            </a:r>
            <a:r>
              <a:rPr lang="es-UY" sz="8800" dirty="0" smtClean="0"/>
              <a:t>con lo </a:t>
            </a:r>
            <a:r>
              <a:rPr lang="es-UY" sz="8800" dirty="0"/>
              <a:t>aportado </a:t>
            </a:r>
            <a:r>
              <a:rPr lang="es-UY" sz="8800" dirty="0" smtClean="0"/>
              <a:t>(sin </a:t>
            </a:r>
            <a:r>
              <a:rPr lang="es-UY" sz="8800" dirty="0"/>
              <a:t>perjuicio, del régimen de </a:t>
            </a:r>
            <a:r>
              <a:rPr lang="es-UY" sz="8800" dirty="0" err="1"/>
              <a:t>resp</a:t>
            </a:r>
            <a:r>
              <a:rPr lang="es-UY" sz="8800" dirty="0"/>
              <a:t>. de </a:t>
            </a:r>
            <a:r>
              <a:rPr lang="es-UY" sz="8800" dirty="0" smtClean="0"/>
              <a:t>los socios </a:t>
            </a:r>
            <a:r>
              <a:rPr lang="es-UY" sz="8800" dirty="0"/>
              <a:t>conforme al tipo social </a:t>
            </a:r>
            <a:r>
              <a:rPr lang="es-UY" sz="8800" dirty="0" smtClean="0"/>
              <a:t>adoptado). </a:t>
            </a:r>
          </a:p>
        </p:txBody>
      </p:sp>
    </p:spTree>
    <p:extLst>
      <p:ext uri="{BB962C8B-B14F-4D97-AF65-F5344CB8AC3E}">
        <p14:creationId xmlns:p14="http://schemas.microsoft.com/office/powerpoint/2010/main" val="29472114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60648"/>
            <a:ext cx="8229600" cy="6597352"/>
          </a:xfrm>
        </p:spPr>
        <p:txBody>
          <a:bodyPr>
            <a:normAutofit fontScale="25000" lnSpcReduction="20000"/>
          </a:bodyPr>
          <a:lstStyle/>
          <a:p>
            <a:pPr algn="just">
              <a:buFont typeface="Wingdings" panose="05000000000000000000" pitchFamily="2" charset="2"/>
              <a:buChar char="Ø"/>
            </a:pPr>
            <a:endParaRPr lang="es-UY" sz="9600" dirty="0" smtClean="0"/>
          </a:p>
          <a:p>
            <a:pPr marL="64008" indent="0" algn="ctr">
              <a:buNone/>
            </a:pPr>
            <a:r>
              <a:rPr lang="es-UY" sz="9600" b="1" dirty="0" smtClean="0"/>
              <a:t>TIPICIDAD</a:t>
            </a:r>
          </a:p>
          <a:p>
            <a:pPr marL="64008" indent="0" algn="ctr">
              <a:buNone/>
            </a:pPr>
            <a:endParaRPr lang="es-UY" sz="5500" dirty="0"/>
          </a:p>
          <a:p>
            <a:pPr marL="406908" indent="-342900" algn="just">
              <a:buFont typeface="Wingdings" panose="05000000000000000000" pitchFamily="2" charset="2"/>
              <a:buChar char="Ø"/>
            </a:pPr>
            <a:r>
              <a:rPr lang="es-UY" sz="8800" dirty="0" smtClean="0"/>
              <a:t>Art. 3 LSC: </a:t>
            </a:r>
            <a:r>
              <a:rPr lang="es-UY" sz="8800" i="1" dirty="0" smtClean="0"/>
              <a:t>Las </a:t>
            </a:r>
            <a:r>
              <a:rPr lang="es-UY" sz="8800" i="1" dirty="0"/>
              <a:t>sociedades comerciales deberán </a:t>
            </a:r>
            <a:r>
              <a:rPr lang="es-UY" sz="8800" i="1" dirty="0" smtClean="0"/>
              <a:t>adoptar alguno </a:t>
            </a:r>
            <a:r>
              <a:rPr lang="es-UY" sz="8800" i="1" dirty="0"/>
              <a:t>de los tipos previstos por la </a:t>
            </a:r>
            <a:r>
              <a:rPr lang="es-UY" sz="8800" i="1" dirty="0" smtClean="0"/>
              <a:t>ley</a:t>
            </a:r>
            <a:r>
              <a:rPr lang="es-UY" sz="8800" dirty="0" smtClean="0"/>
              <a:t>.</a:t>
            </a:r>
            <a:endParaRPr lang="es-UY" sz="8800" dirty="0"/>
          </a:p>
          <a:p>
            <a:pPr marL="406908" indent="-342900" algn="just">
              <a:buFont typeface="Wingdings" panose="05000000000000000000" pitchFamily="2" charset="2"/>
              <a:buChar char="Ø"/>
            </a:pPr>
            <a:endParaRPr lang="es-UY" sz="8800" dirty="0"/>
          </a:p>
          <a:p>
            <a:pPr marL="406908" indent="-342900" algn="just">
              <a:buFont typeface="Wingdings" panose="05000000000000000000" pitchFamily="2" charset="2"/>
              <a:buChar char="Ø"/>
            </a:pPr>
            <a:r>
              <a:rPr lang="es-UY" sz="8800" dirty="0"/>
              <a:t>Las sociedades deben adoptar alguno de los tipos </a:t>
            </a:r>
            <a:r>
              <a:rPr lang="es-UY" sz="8800" dirty="0" smtClean="0"/>
              <a:t>previstos </a:t>
            </a:r>
            <a:r>
              <a:rPr lang="es-UY" sz="8800" dirty="0"/>
              <a:t>por la ley 16.060: </a:t>
            </a:r>
            <a:endParaRPr lang="es-UY" sz="8800" dirty="0" smtClean="0"/>
          </a:p>
          <a:p>
            <a:pPr marL="681228" lvl="1" indent="-342900" algn="just">
              <a:buFont typeface="Wingdings" panose="05000000000000000000" pitchFamily="2" charset="2"/>
              <a:buChar char="Ø"/>
            </a:pPr>
            <a:r>
              <a:rPr lang="es-UY" sz="8400" dirty="0" smtClean="0"/>
              <a:t>colectivas</a:t>
            </a:r>
            <a:r>
              <a:rPr lang="es-UY" sz="8400" dirty="0"/>
              <a:t>, </a:t>
            </a:r>
            <a:endParaRPr lang="es-UY" sz="8400" dirty="0" smtClean="0"/>
          </a:p>
          <a:p>
            <a:pPr marL="681228" lvl="1" indent="-342900" algn="just">
              <a:buFont typeface="Wingdings" panose="05000000000000000000" pitchFamily="2" charset="2"/>
              <a:buChar char="Ø"/>
            </a:pPr>
            <a:r>
              <a:rPr lang="es-UY" sz="8400" dirty="0" smtClean="0"/>
              <a:t>capital </a:t>
            </a:r>
            <a:r>
              <a:rPr lang="es-UY" sz="8400" dirty="0"/>
              <a:t>e </a:t>
            </a:r>
            <a:r>
              <a:rPr lang="es-UY" sz="8400" dirty="0" smtClean="0"/>
              <a:t>industrial</a:t>
            </a:r>
            <a:r>
              <a:rPr lang="es-UY" sz="8400" dirty="0"/>
              <a:t>, </a:t>
            </a:r>
            <a:endParaRPr lang="es-UY" sz="8400" dirty="0" smtClean="0"/>
          </a:p>
          <a:p>
            <a:pPr marL="681228" lvl="1" indent="-342900" algn="just">
              <a:buFont typeface="Wingdings" panose="05000000000000000000" pitchFamily="2" charset="2"/>
              <a:buChar char="Ø"/>
            </a:pPr>
            <a:r>
              <a:rPr lang="es-UY" sz="8400" dirty="0" smtClean="0"/>
              <a:t>en </a:t>
            </a:r>
            <a:r>
              <a:rPr lang="es-UY" sz="8400" dirty="0"/>
              <a:t>comandita (simple o por acciones), </a:t>
            </a:r>
            <a:endParaRPr lang="es-UY" sz="8400" dirty="0" smtClean="0"/>
          </a:p>
          <a:p>
            <a:pPr marL="681228" lvl="1" indent="-342900" algn="just">
              <a:buFont typeface="Wingdings" panose="05000000000000000000" pitchFamily="2" charset="2"/>
              <a:buChar char="Ø"/>
            </a:pPr>
            <a:r>
              <a:rPr lang="es-UY" sz="8400" dirty="0"/>
              <a:t>d</a:t>
            </a:r>
            <a:r>
              <a:rPr lang="es-UY" sz="8400" dirty="0" smtClean="0"/>
              <a:t>e </a:t>
            </a:r>
            <a:r>
              <a:rPr lang="es-UY" sz="8800" dirty="0" smtClean="0"/>
              <a:t>responsabilidad </a:t>
            </a:r>
            <a:r>
              <a:rPr lang="es-UY" sz="8800" dirty="0"/>
              <a:t>limitada, </a:t>
            </a:r>
            <a:endParaRPr lang="es-UY" sz="8800" dirty="0" smtClean="0"/>
          </a:p>
          <a:p>
            <a:pPr marL="681228" lvl="1" indent="-342900" algn="just">
              <a:buFont typeface="Wingdings" panose="05000000000000000000" pitchFamily="2" charset="2"/>
              <a:buChar char="Ø"/>
            </a:pPr>
            <a:r>
              <a:rPr lang="es-UY" sz="8800" dirty="0" smtClean="0"/>
              <a:t>sociedad anónima</a:t>
            </a:r>
          </a:p>
          <a:p>
            <a:pPr marL="681228" lvl="1" indent="-342900" algn="just">
              <a:buFont typeface="Wingdings" panose="05000000000000000000" pitchFamily="2" charset="2"/>
              <a:buChar char="Ø"/>
            </a:pPr>
            <a:r>
              <a:rPr lang="es-UY" sz="8800" dirty="0" smtClean="0"/>
              <a:t>sociedad </a:t>
            </a:r>
            <a:r>
              <a:rPr lang="es-UY" sz="8800" dirty="0"/>
              <a:t>por acciones </a:t>
            </a:r>
            <a:r>
              <a:rPr lang="es-UY" sz="8800" dirty="0" smtClean="0"/>
              <a:t>simplificada (nuevo tipo Ley 19.820 de 2019). </a:t>
            </a:r>
            <a:endParaRPr lang="es-UY" sz="8800" dirty="0"/>
          </a:p>
          <a:p>
            <a:pPr marL="406908" indent="-342900" algn="just">
              <a:buFont typeface="Wingdings" panose="05000000000000000000" pitchFamily="2" charset="2"/>
              <a:buChar char="Ø"/>
            </a:pPr>
            <a:endParaRPr lang="es-UY" sz="8800" dirty="0"/>
          </a:p>
          <a:p>
            <a:pPr marL="406908" indent="-342900" algn="just">
              <a:buFont typeface="Wingdings" panose="05000000000000000000" pitchFamily="2" charset="2"/>
              <a:buChar char="Ø"/>
            </a:pPr>
            <a:r>
              <a:rPr lang="es-UY" sz="8800" dirty="0"/>
              <a:t>Si no se adopta alguno de los tipos previstos por la </a:t>
            </a:r>
            <a:r>
              <a:rPr lang="es-UY" sz="8800" dirty="0" smtClean="0"/>
              <a:t>ley, no </a:t>
            </a:r>
            <a:r>
              <a:rPr lang="es-UY" sz="8800" dirty="0"/>
              <a:t>se sanciona con la inexistencia o nulidad. La </a:t>
            </a:r>
            <a:r>
              <a:rPr lang="es-UY" sz="8800" dirty="0" smtClean="0"/>
              <a:t>sociedad </a:t>
            </a:r>
            <a:r>
              <a:rPr lang="es-UY" sz="8800" dirty="0"/>
              <a:t>atípica se regulará por las disposiciones </a:t>
            </a:r>
            <a:r>
              <a:rPr lang="es-UY" sz="8800" dirty="0" smtClean="0"/>
              <a:t>de las </a:t>
            </a:r>
            <a:r>
              <a:rPr lang="es-UY" sz="8800" dirty="0"/>
              <a:t>sociedades irregulares o de </a:t>
            </a:r>
            <a:r>
              <a:rPr lang="es-UY" sz="8800" dirty="0" smtClean="0"/>
              <a:t>hecho (arts. 36 a 43 LSC).</a:t>
            </a:r>
          </a:p>
        </p:txBody>
      </p:sp>
    </p:spTree>
    <p:extLst>
      <p:ext uri="{BB962C8B-B14F-4D97-AF65-F5344CB8AC3E}">
        <p14:creationId xmlns:p14="http://schemas.microsoft.com/office/powerpoint/2010/main" val="18319657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908720"/>
            <a:ext cx="8229600" cy="5186048"/>
          </a:xfrm>
        </p:spPr>
        <p:txBody>
          <a:bodyPr>
            <a:normAutofit/>
          </a:bodyPr>
          <a:lstStyle/>
          <a:p>
            <a:pPr marL="0" indent="0" algn="ctr">
              <a:buNone/>
            </a:pPr>
            <a:r>
              <a:rPr lang="es-UY" sz="3600" b="1" dirty="0" smtClean="0"/>
              <a:t>CONCEPTO</a:t>
            </a:r>
          </a:p>
          <a:p>
            <a:pPr algn="just">
              <a:buFont typeface="Wingdings" panose="05000000000000000000" pitchFamily="2" charset="2"/>
              <a:buChar char="Ø"/>
            </a:pPr>
            <a:endParaRPr lang="es-UY" sz="2400" dirty="0" smtClean="0"/>
          </a:p>
          <a:p>
            <a:pPr algn="just">
              <a:buFont typeface="Wingdings" panose="05000000000000000000" pitchFamily="2" charset="2"/>
              <a:buChar char="Ø"/>
            </a:pPr>
            <a:r>
              <a:rPr lang="es-UY" sz="2800" dirty="0" smtClean="0"/>
              <a:t>Art. 1 Ley de Sociedades Comerciales, 16.060 de 1989:</a:t>
            </a:r>
          </a:p>
          <a:p>
            <a:pPr algn="just">
              <a:buFont typeface="Wingdings" panose="05000000000000000000" pitchFamily="2" charset="2"/>
              <a:buChar char="Ø"/>
            </a:pPr>
            <a:endParaRPr lang="es-UY" sz="2800" dirty="0" smtClean="0"/>
          </a:p>
          <a:p>
            <a:pPr marL="0" indent="0" algn="just">
              <a:buNone/>
            </a:pPr>
            <a:r>
              <a:rPr lang="es-UY" sz="2800" i="1" dirty="0"/>
              <a:t>Habrá sociedad comercial cuando </a:t>
            </a:r>
            <a:r>
              <a:rPr lang="es-UY" sz="2800" b="1" i="1" dirty="0"/>
              <a:t>dos o más </a:t>
            </a:r>
            <a:r>
              <a:rPr lang="es-UY" sz="2800" i="1" dirty="0"/>
              <a:t>personas, físicas o jurídicas, se obliguen a </a:t>
            </a:r>
            <a:r>
              <a:rPr lang="es-UY" sz="2800" b="1" i="1" dirty="0"/>
              <a:t>realizar aportes</a:t>
            </a:r>
            <a:r>
              <a:rPr lang="es-UY" sz="2800" i="1" dirty="0"/>
              <a:t> para aplicarlos al ejercicio de una </a:t>
            </a:r>
            <a:r>
              <a:rPr lang="es-UY" sz="2800" b="1" i="1" dirty="0"/>
              <a:t>actividad comercial organizada</a:t>
            </a:r>
            <a:r>
              <a:rPr lang="es-UY" sz="2800" i="1" dirty="0"/>
              <a:t>, con el fin de </a:t>
            </a:r>
            <a:r>
              <a:rPr lang="es-UY" sz="2800" b="1" i="1" dirty="0"/>
              <a:t>participar en las ganancias</a:t>
            </a:r>
            <a:r>
              <a:rPr lang="es-UY" sz="2800" i="1" dirty="0"/>
              <a:t> y soportar las pérdidas que ella </a:t>
            </a:r>
            <a:r>
              <a:rPr lang="es-UY" sz="2800" i="1" dirty="0" smtClean="0"/>
              <a:t>produzca.</a:t>
            </a:r>
            <a:endParaRPr lang="es-UY" sz="2800" i="1" dirty="0"/>
          </a:p>
          <a:p>
            <a:pPr marL="64008" indent="0">
              <a:buNone/>
            </a:pPr>
            <a:endParaRPr lang="es-VE" dirty="0"/>
          </a:p>
        </p:txBody>
      </p:sp>
    </p:spTree>
    <p:extLst>
      <p:ext uri="{BB962C8B-B14F-4D97-AF65-F5344CB8AC3E}">
        <p14:creationId xmlns:p14="http://schemas.microsoft.com/office/powerpoint/2010/main" val="37733514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60648"/>
            <a:ext cx="8229600" cy="6597352"/>
          </a:xfrm>
        </p:spPr>
        <p:txBody>
          <a:bodyPr>
            <a:normAutofit fontScale="25000" lnSpcReduction="20000"/>
          </a:bodyPr>
          <a:lstStyle/>
          <a:p>
            <a:pPr algn="just">
              <a:buFont typeface="Wingdings" panose="05000000000000000000" pitchFamily="2" charset="2"/>
              <a:buChar char="Ø"/>
            </a:pPr>
            <a:endParaRPr lang="es-UY" sz="9600" dirty="0" smtClean="0"/>
          </a:p>
          <a:p>
            <a:pPr marL="64008" indent="0" algn="ctr">
              <a:buNone/>
            </a:pPr>
            <a:r>
              <a:rPr lang="es-UY" sz="9600" b="1" dirty="0" smtClean="0"/>
              <a:t>ENUNCIACIONES EXIGIDAS EN EL CONTRATO SOCIAL</a:t>
            </a:r>
          </a:p>
          <a:p>
            <a:pPr marL="64008" indent="0" algn="ctr">
              <a:buNone/>
            </a:pPr>
            <a:endParaRPr lang="es-UY" sz="5500" dirty="0"/>
          </a:p>
          <a:p>
            <a:pPr marL="406908" indent="-342900" algn="just">
              <a:buFont typeface="Wingdings" panose="05000000000000000000" pitchFamily="2" charset="2"/>
              <a:buChar char="Ø"/>
            </a:pPr>
            <a:r>
              <a:rPr lang="es-UY" sz="8800" dirty="0" smtClean="0"/>
              <a:t>Art</a:t>
            </a:r>
            <a:r>
              <a:rPr lang="es-UY" sz="8800" dirty="0"/>
              <a:t>. 6 de la </a:t>
            </a:r>
            <a:r>
              <a:rPr lang="es-UY" sz="8800" dirty="0" smtClean="0"/>
              <a:t>LSC </a:t>
            </a:r>
            <a:r>
              <a:rPr lang="es-UY" sz="8800" dirty="0"/>
              <a:t>el contrato social debe contener: </a:t>
            </a:r>
          </a:p>
          <a:p>
            <a:pPr marL="681228" lvl="1" indent="-342900" algn="just">
              <a:buFont typeface="Wingdings" panose="05000000000000000000" pitchFamily="2" charset="2"/>
              <a:buChar char="Ø"/>
            </a:pPr>
            <a:r>
              <a:rPr lang="es-UY" sz="8400" dirty="0" smtClean="0"/>
              <a:t>la </a:t>
            </a:r>
            <a:r>
              <a:rPr lang="es-UY" sz="8400" dirty="0"/>
              <a:t>individualización precisa de quienes lo celebren, </a:t>
            </a:r>
            <a:endParaRPr lang="es-UY" sz="8400" dirty="0" smtClean="0"/>
          </a:p>
          <a:p>
            <a:pPr marL="681228" lvl="1" indent="-342900" algn="just">
              <a:buFont typeface="Wingdings" panose="05000000000000000000" pitchFamily="2" charset="2"/>
              <a:buChar char="Ø"/>
            </a:pPr>
            <a:r>
              <a:rPr lang="es-UY" sz="8400" dirty="0" smtClean="0"/>
              <a:t>el </a:t>
            </a:r>
            <a:r>
              <a:rPr lang="es-UY" sz="8400" dirty="0"/>
              <a:t>tipo social adoptado, </a:t>
            </a:r>
            <a:endParaRPr lang="es-UY" sz="8400" dirty="0" smtClean="0"/>
          </a:p>
          <a:p>
            <a:pPr marL="681228" lvl="1" indent="-342900" algn="just">
              <a:buFont typeface="Wingdings" panose="05000000000000000000" pitchFamily="2" charset="2"/>
              <a:buChar char="Ø"/>
            </a:pPr>
            <a:r>
              <a:rPr lang="es-UY" sz="8400" dirty="0" smtClean="0"/>
              <a:t>la </a:t>
            </a:r>
            <a:r>
              <a:rPr lang="es-UY" sz="8400" dirty="0"/>
              <a:t>denominación, </a:t>
            </a:r>
            <a:endParaRPr lang="es-UY" sz="8400" dirty="0" smtClean="0"/>
          </a:p>
          <a:p>
            <a:pPr marL="681228" lvl="1" indent="-342900" algn="just">
              <a:buFont typeface="Wingdings" panose="05000000000000000000" pitchFamily="2" charset="2"/>
              <a:buChar char="Ø"/>
            </a:pPr>
            <a:r>
              <a:rPr lang="es-UY" sz="8400" dirty="0" smtClean="0"/>
              <a:t>el </a:t>
            </a:r>
            <a:r>
              <a:rPr lang="es-UY" sz="8400" dirty="0"/>
              <a:t>domicilio, </a:t>
            </a:r>
            <a:endParaRPr lang="es-UY" sz="8400" dirty="0" smtClean="0"/>
          </a:p>
          <a:p>
            <a:pPr marL="681228" lvl="1" indent="-342900" algn="just">
              <a:buFont typeface="Wingdings" panose="05000000000000000000" pitchFamily="2" charset="2"/>
              <a:buChar char="Ø"/>
            </a:pPr>
            <a:r>
              <a:rPr lang="es-UY" sz="8400" dirty="0" smtClean="0"/>
              <a:t>el </a:t>
            </a:r>
            <a:r>
              <a:rPr lang="es-UY" sz="8400" dirty="0"/>
              <a:t>objeto o actividad que se proponga </a:t>
            </a:r>
            <a:r>
              <a:rPr lang="es-UY" sz="8400" dirty="0" smtClean="0"/>
              <a:t>realizar,</a:t>
            </a:r>
          </a:p>
          <a:p>
            <a:pPr marL="681228" lvl="1" indent="-342900" algn="just">
              <a:buFont typeface="Wingdings" panose="05000000000000000000" pitchFamily="2" charset="2"/>
              <a:buChar char="Ø"/>
            </a:pPr>
            <a:r>
              <a:rPr lang="es-UY" sz="8400" dirty="0" smtClean="0"/>
              <a:t>el </a:t>
            </a:r>
            <a:r>
              <a:rPr lang="es-UY" sz="8400" dirty="0"/>
              <a:t>capital, </a:t>
            </a:r>
            <a:endParaRPr lang="es-UY" sz="8400" dirty="0" smtClean="0"/>
          </a:p>
          <a:p>
            <a:pPr marL="681228" lvl="1" indent="-342900" algn="just">
              <a:buFont typeface="Wingdings" panose="05000000000000000000" pitchFamily="2" charset="2"/>
              <a:buChar char="Ø"/>
            </a:pPr>
            <a:r>
              <a:rPr lang="es-UY" sz="8400" dirty="0" smtClean="0"/>
              <a:t>los </a:t>
            </a:r>
            <a:r>
              <a:rPr lang="es-UY" sz="8400" dirty="0"/>
              <a:t>aportes, </a:t>
            </a:r>
            <a:endParaRPr lang="es-UY" sz="8400" dirty="0" smtClean="0"/>
          </a:p>
          <a:p>
            <a:pPr marL="681228" lvl="1" indent="-342900" algn="just">
              <a:buFont typeface="Wingdings" panose="05000000000000000000" pitchFamily="2" charset="2"/>
              <a:buChar char="Ø"/>
            </a:pPr>
            <a:r>
              <a:rPr lang="es-UY" sz="8400" dirty="0" smtClean="0"/>
              <a:t>forma </a:t>
            </a:r>
            <a:r>
              <a:rPr lang="es-UY" sz="8400" dirty="0"/>
              <a:t>en que se distribuirán las ganancias o soportarán las pérdidas, </a:t>
            </a:r>
            <a:endParaRPr lang="es-UY" sz="8400" dirty="0" smtClean="0"/>
          </a:p>
          <a:p>
            <a:pPr marL="681228" lvl="1" indent="-342900" algn="just">
              <a:buFont typeface="Wingdings" panose="05000000000000000000" pitchFamily="2" charset="2"/>
              <a:buChar char="Ø"/>
            </a:pPr>
            <a:r>
              <a:rPr lang="es-UY" sz="8400" dirty="0" smtClean="0"/>
              <a:t>la </a:t>
            </a:r>
            <a:r>
              <a:rPr lang="es-UY" sz="8400" dirty="0"/>
              <a:t>administración, </a:t>
            </a:r>
            <a:endParaRPr lang="es-UY" sz="8400" dirty="0" smtClean="0"/>
          </a:p>
          <a:p>
            <a:pPr marL="681228" lvl="1" indent="-342900" algn="just">
              <a:buFont typeface="Wingdings" panose="05000000000000000000" pitchFamily="2" charset="2"/>
              <a:buChar char="Ø"/>
            </a:pPr>
            <a:r>
              <a:rPr lang="es-UY" sz="8400" dirty="0" smtClean="0"/>
              <a:t>el </a:t>
            </a:r>
            <a:r>
              <a:rPr lang="es-UY" sz="8400" dirty="0"/>
              <a:t>plazo.</a:t>
            </a:r>
          </a:p>
          <a:p>
            <a:pPr marL="406908" indent="-342900" algn="just">
              <a:buFont typeface="Wingdings" panose="05000000000000000000" pitchFamily="2" charset="2"/>
              <a:buChar char="Ø"/>
            </a:pPr>
            <a:endParaRPr lang="es-UY" sz="8800" dirty="0" smtClean="0"/>
          </a:p>
          <a:p>
            <a:pPr marL="406908" indent="-342900" algn="just">
              <a:buFont typeface="Wingdings" panose="05000000000000000000" pitchFamily="2" charset="2"/>
              <a:buChar char="Ø"/>
            </a:pPr>
            <a:r>
              <a:rPr lang="es-UY" sz="8800" dirty="0" smtClean="0"/>
              <a:t>Otras enunciaciones de acuerdo al tipo adoptado: </a:t>
            </a:r>
            <a:r>
              <a:rPr lang="es-UY" sz="8800" dirty="0"/>
              <a:t>art. 226 </a:t>
            </a:r>
            <a:r>
              <a:rPr lang="es-UY" sz="8800" dirty="0" smtClean="0"/>
              <a:t>SRL</a:t>
            </a:r>
            <a:r>
              <a:rPr lang="es-UY" sz="8800" dirty="0"/>
              <a:t>., art. 251 </a:t>
            </a:r>
            <a:r>
              <a:rPr lang="es-UY" sz="8800" dirty="0" smtClean="0"/>
              <a:t>SA, art</a:t>
            </a:r>
            <a:r>
              <a:rPr lang="es-UY" sz="8800" dirty="0"/>
              <a:t>. 12 Ley </a:t>
            </a:r>
            <a:r>
              <a:rPr lang="es-UY" sz="8800" dirty="0" smtClean="0"/>
              <a:t>19.820 SAS.</a:t>
            </a:r>
          </a:p>
        </p:txBody>
      </p:sp>
    </p:spTree>
    <p:extLst>
      <p:ext uri="{BB962C8B-B14F-4D97-AF65-F5344CB8AC3E}">
        <p14:creationId xmlns:p14="http://schemas.microsoft.com/office/powerpoint/2010/main" val="18148580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60648"/>
            <a:ext cx="8229600" cy="6597352"/>
          </a:xfrm>
        </p:spPr>
        <p:txBody>
          <a:bodyPr>
            <a:normAutofit fontScale="25000" lnSpcReduction="20000"/>
          </a:bodyPr>
          <a:lstStyle/>
          <a:p>
            <a:pPr algn="just">
              <a:buFont typeface="Wingdings" panose="05000000000000000000" pitchFamily="2" charset="2"/>
              <a:buChar char="Ø"/>
            </a:pPr>
            <a:endParaRPr lang="es-UY" sz="9600" dirty="0" smtClean="0"/>
          </a:p>
          <a:p>
            <a:pPr marL="64008" indent="0" algn="ctr">
              <a:buNone/>
            </a:pPr>
            <a:r>
              <a:rPr lang="es-UY" sz="9600" b="1" dirty="0" smtClean="0"/>
              <a:t>ENUNCIACIONES EXIGIDAS EN EL CONTRATO SOCIAL: INDIVIDUALIZACIÓN DE QUIENES LO CELEBREN</a:t>
            </a:r>
          </a:p>
          <a:p>
            <a:pPr marL="64008" indent="0" algn="ctr">
              <a:buNone/>
            </a:pPr>
            <a:endParaRPr lang="es-UY" sz="5500" dirty="0"/>
          </a:p>
          <a:p>
            <a:pPr marL="406908" indent="-342900" algn="just">
              <a:buFont typeface="Wingdings" panose="05000000000000000000" pitchFamily="2" charset="2"/>
              <a:buChar char="Ø"/>
            </a:pPr>
            <a:r>
              <a:rPr lang="es-UY" sz="8800" dirty="0" smtClean="0"/>
              <a:t>Se </a:t>
            </a:r>
            <a:r>
              <a:rPr lang="es-UY" sz="8800" dirty="0"/>
              <a:t>debe individualizar a cada otorgante del contrato. La ley 16.060 no establece cuáles son los </a:t>
            </a:r>
            <a:r>
              <a:rPr lang="es-UY" sz="8800" dirty="0" smtClean="0"/>
              <a:t>datos a </a:t>
            </a:r>
            <a:r>
              <a:rPr lang="es-UY" sz="8800" dirty="0"/>
              <a:t>diferencia del Literal A, art. 12 Ley 19.820 para </a:t>
            </a:r>
            <a:r>
              <a:rPr lang="es-UY" sz="8800" dirty="0" smtClean="0"/>
              <a:t>SAS.</a:t>
            </a:r>
          </a:p>
          <a:p>
            <a:pPr marL="406908" indent="-342900" algn="just">
              <a:buFont typeface="Wingdings" panose="05000000000000000000" pitchFamily="2" charset="2"/>
              <a:buChar char="Ø"/>
            </a:pPr>
            <a:endParaRPr lang="es-UY" sz="8800" dirty="0"/>
          </a:p>
          <a:p>
            <a:pPr marL="406908" indent="-342900" algn="just">
              <a:buFont typeface="Wingdings" panose="05000000000000000000" pitchFamily="2" charset="2"/>
              <a:buChar char="Ø"/>
            </a:pPr>
            <a:r>
              <a:rPr lang="es-UY" sz="8800" dirty="0"/>
              <a:t>Personas físicas: nombre, nacionalidad, domicilio, estado civil </a:t>
            </a:r>
            <a:r>
              <a:rPr lang="es-UY" sz="8800" dirty="0" smtClean="0"/>
              <a:t>(si </a:t>
            </a:r>
            <a:r>
              <a:rPr lang="es-UY" sz="8800" dirty="0"/>
              <a:t>es casado: el nombre del cónyuge y el régimen matrimonial de bienes</a:t>
            </a:r>
            <a:r>
              <a:rPr lang="es-UY" sz="8800" dirty="0" smtClean="0"/>
              <a:t>).</a:t>
            </a:r>
          </a:p>
          <a:p>
            <a:pPr marL="406908" indent="-342900" algn="just">
              <a:buFont typeface="Wingdings" panose="05000000000000000000" pitchFamily="2" charset="2"/>
              <a:buChar char="Ø"/>
            </a:pPr>
            <a:endParaRPr lang="es-UY" sz="8800" dirty="0"/>
          </a:p>
          <a:p>
            <a:pPr marL="406908" indent="-342900" algn="just">
              <a:buFont typeface="Wingdings" panose="05000000000000000000" pitchFamily="2" charset="2"/>
              <a:buChar char="Ø"/>
            </a:pPr>
            <a:r>
              <a:rPr lang="es-UY" sz="8800" dirty="0"/>
              <a:t>Persona jurídica: denominación, domicilio, sede, datos de inscripción en el </a:t>
            </a:r>
            <a:r>
              <a:rPr lang="es-UY" sz="8800" dirty="0" smtClean="0"/>
              <a:t>RNC.</a:t>
            </a:r>
          </a:p>
          <a:p>
            <a:pPr marL="406908" indent="-342900" algn="just">
              <a:buFont typeface="Wingdings" panose="05000000000000000000" pitchFamily="2" charset="2"/>
              <a:buChar char="Ø"/>
            </a:pPr>
            <a:endParaRPr lang="es-UY" sz="8800" dirty="0"/>
          </a:p>
          <a:p>
            <a:pPr marL="406908" indent="-342900" algn="just">
              <a:buFont typeface="Wingdings" panose="05000000000000000000" pitchFamily="2" charset="2"/>
              <a:buChar char="Ø"/>
            </a:pPr>
            <a:r>
              <a:rPr lang="es-UY" sz="8800" dirty="0"/>
              <a:t>Si se actúa en representación se debe dejar constancia del poder y de las facultades </a:t>
            </a:r>
            <a:r>
              <a:rPr lang="es-UY" sz="8800" dirty="0" smtClean="0"/>
              <a:t>conferidas.</a:t>
            </a:r>
          </a:p>
          <a:p>
            <a:pPr marL="406908" indent="-342900" algn="just">
              <a:buFont typeface="Wingdings" panose="05000000000000000000" pitchFamily="2" charset="2"/>
              <a:buChar char="Ø"/>
            </a:pPr>
            <a:endParaRPr lang="es-UY" sz="8800" dirty="0"/>
          </a:p>
          <a:p>
            <a:pPr marL="406908" indent="-342900" algn="just">
              <a:buFont typeface="Wingdings" panose="05000000000000000000" pitchFamily="2" charset="2"/>
              <a:buChar char="Ø"/>
            </a:pPr>
            <a:r>
              <a:rPr lang="es-UY" sz="8800" dirty="0"/>
              <a:t>El </a:t>
            </a:r>
            <a:r>
              <a:rPr lang="es-UY" sz="8800" dirty="0" smtClean="0"/>
              <a:t>RNC </a:t>
            </a:r>
            <a:r>
              <a:rPr lang="es-UY" sz="8800" dirty="0"/>
              <a:t>y la </a:t>
            </a:r>
            <a:r>
              <a:rPr lang="es-UY" sz="8800" dirty="0" smtClean="0"/>
              <a:t>AIN (en SA) </a:t>
            </a:r>
            <a:r>
              <a:rPr lang="es-UY" sz="8800" dirty="0"/>
              <a:t>deben controlar </a:t>
            </a:r>
            <a:r>
              <a:rPr lang="es-UY" sz="8800" dirty="0" smtClean="0"/>
              <a:t>este requisito.</a:t>
            </a:r>
          </a:p>
        </p:txBody>
      </p:sp>
    </p:spTree>
    <p:extLst>
      <p:ext uri="{BB962C8B-B14F-4D97-AF65-F5344CB8AC3E}">
        <p14:creationId xmlns:p14="http://schemas.microsoft.com/office/powerpoint/2010/main" val="320232334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60648"/>
            <a:ext cx="8229600" cy="6597352"/>
          </a:xfrm>
        </p:spPr>
        <p:txBody>
          <a:bodyPr>
            <a:normAutofit fontScale="25000" lnSpcReduction="20000"/>
          </a:bodyPr>
          <a:lstStyle/>
          <a:p>
            <a:pPr algn="just">
              <a:buFont typeface="Wingdings" panose="05000000000000000000" pitchFamily="2" charset="2"/>
              <a:buChar char="Ø"/>
            </a:pPr>
            <a:endParaRPr lang="es-UY" sz="9600" dirty="0" smtClean="0"/>
          </a:p>
          <a:p>
            <a:pPr marL="64008" indent="0" algn="ctr">
              <a:buNone/>
            </a:pPr>
            <a:r>
              <a:rPr lang="es-UY" sz="9600" b="1" dirty="0" smtClean="0"/>
              <a:t>ENUNCIACIONES EXIGIDAS EN EL CONTRATO SOCIAL: DENOMINACIÓN SOCIAL</a:t>
            </a:r>
          </a:p>
          <a:p>
            <a:pPr marL="64008" indent="0" algn="ctr">
              <a:buNone/>
            </a:pPr>
            <a:endParaRPr lang="es-UY" sz="5500" dirty="0"/>
          </a:p>
          <a:p>
            <a:pPr marL="406908" indent="-342900" algn="just">
              <a:buFont typeface="Wingdings" panose="05000000000000000000" pitchFamily="2" charset="2"/>
              <a:buChar char="Ø"/>
            </a:pPr>
            <a:r>
              <a:rPr lang="es-UY" sz="8800" dirty="0" smtClean="0"/>
              <a:t>La </a:t>
            </a:r>
            <a:r>
              <a:rPr lang="es-UY" sz="8800" dirty="0"/>
              <a:t>denominación individualiza y distingue a la persona jurídica que se crea por el </a:t>
            </a:r>
            <a:r>
              <a:rPr lang="es-UY" sz="8800" dirty="0" smtClean="0"/>
              <a:t>contrato (es el nombre y apellido de la persona jurídica).</a:t>
            </a:r>
          </a:p>
          <a:p>
            <a:pPr marL="406908" indent="-342900" algn="just">
              <a:buFont typeface="Wingdings" panose="05000000000000000000" pitchFamily="2" charset="2"/>
              <a:buChar char="Ø"/>
            </a:pPr>
            <a:endParaRPr lang="es-UY" sz="8800" dirty="0"/>
          </a:p>
          <a:p>
            <a:pPr marL="406908" indent="-342900" algn="just">
              <a:buFont typeface="Wingdings" panose="05000000000000000000" pitchFamily="2" charset="2"/>
              <a:buChar char="Ø"/>
            </a:pPr>
            <a:r>
              <a:rPr lang="es-UY" sz="8800" dirty="0"/>
              <a:t>La ley establece la libertad de elección, puede ser un nombre de fantasía o incluir el nombre de una o más personas físicas. Puede ser una sigla.</a:t>
            </a:r>
          </a:p>
          <a:p>
            <a:pPr marL="406908" indent="-342900" algn="just">
              <a:buFont typeface="Wingdings" panose="05000000000000000000" pitchFamily="2" charset="2"/>
              <a:buChar char="Ø"/>
            </a:pPr>
            <a:endParaRPr lang="es-UY" sz="8800" dirty="0" smtClean="0"/>
          </a:p>
          <a:p>
            <a:pPr marL="406908" indent="-342900" algn="just">
              <a:buFont typeface="Wingdings" panose="05000000000000000000" pitchFamily="2" charset="2"/>
              <a:buChar char="Ø"/>
            </a:pPr>
            <a:r>
              <a:rPr lang="es-UY" sz="8800" dirty="0" smtClean="0"/>
              <a:t>La </a:t>
            </a:r>
            <a:r>
              <a:rPr lang="es-UY" sz="8800" dirty="0"/>
              <a:t>denominación debe incluir una referencia al tipo social adoptado, en forma completa o abreviada (la omisión se sanciona, arts. 214, 220, 225 y 245).</a:t>
            </a:r>
          </a:p>
          <a:p>
            <a:pPr marL="406908" indent="-342900" algn="just">
              <a:buFont typeface="Wingdings" panose="05000000000000000000" pitchFamily="2" charset="2"/>
              <a:buChar char="Ø"/>
            </a:pPr>
            <a:endParaRPr lang="es-UY" sz="8800" dirty="0" smtClean="0"/>
          </a:p>
          <a:p>
            <a:pPr marL="406908" indent="-342900" algn="just">
              <a:buFont typeface="Wingdings" panose="05000000000000000000" pitchFamily="2" charset="2"/>
              <a:buChar char="Ø"/>
            </a:pPr>
            <a:r>
              <a:rPr lang="es-UY" sz="8800" dirty="0" smtClean="0"/>
              <a:t>No </a:t>
            </a:r>
            <a:r>
              <a:rPr lang="es-UY" sz="8800" dirty="0"/>
              <a:t>se pueden adoptar denominaciones iguales a las adoptadas por otra sociedad (art. 12 </a:t>
            </a:r>
            <a:r>
              <a:rPr lang="es-UY" sz="8800" dirty="0" smtClean="0"/>
              <a:t>LSC </a:t>
            </a:r>
            <a:r>
              <a:rPr lang="es-UY" sz="8800" dirty="0"/>
              <a:t>redacción </a:t>
            </a:r>
            <a:r>
              <a:rPr lang="es-UY" sz="8800" dirty="0" smtClean="0"/>
              <a:t>Ley </a:t>
            </a:r>
            <a:r>
              <a:rPr lang="es-UY" sz="8800" dirty="0"/>
              <a:t>19.924 </a:t>
            </a:r>
            <a:r>
              <a:rPr lang="es-UY" sz="8800" dirty="0" smtClean="0"/>
              <a:t>de 18/12/2020</a:t>
            </a:r>
            <a:r>
              <a:rPr lang="es-UY" sz="8800" dirty="0"/>
              <a:t>). Ver literal B art. 12 Ley 19.820 para las </a:t>
            </a:r>
            <a:r>
              <a:rPr lang="es-UY" sz="8800" dirty="0" smtClean="0"/>
              <a:t>SAS. Control de homonimia: RNC y AIN (SA).</a:t>
            </a:r>
          </a:p>
        </p:txBody>
      </p:sp>
    </p:spTree>
    <p:extLst>
      <p:ext uri="{BB962C8B-B14F-4D97-AF65-F5344CB8AC3E}">
        <p14:creationId xmlns:p14="http://schemas.microsoft.com/office/powerpoint/2010/main" val="114689616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60648"/>
            <a:ext cx="8229600" cy="6597352"/>
          </a:xfrm>
        </p:spPr>
        <p:txBody>
          <a:bodyPr>
            <a:normAutofit fontScale="25000" lnSpcReduction="20000"/>
          </a:bodyPr>
          <a:lstStyle/>
          <a:p>
            <a:pPr algn="just">
              <a:buFont typeface="Wingdings" panose="05000000000000000000" pitchFamily="2" charset="2"/>
              <a:buChar char="Ø"/>
            </a:pPr>
            <a:endParaRPr lang="es-UY" sz="9600" dirty="0" smtClean="0"/>
          </a:p>
          <a:p>
            <a:pPr marL="64008" indent="0" algn="ctr">
              <a:buNone/>
            </a:pPr>
            <a:r>
              <a:rPr lang="es-UY" sz="9600" b="1" dirty="0" smtClean="0"/>
              <a:t>ENUNCIACIONES EXIGIDAS EN EL CONTRATO SOCIAL: DOMICILIO SOCIAL</a:t>
            </a:r>
          </a:p>
          <a:p>
            <a:pPr marL="64008" indent="0" algn="ctr">
              <a:buNone/>
            </a:pPr>
            <a:endParaRPr lang="es-UY" sz="5500" dirty="0"/>
          </a:p>
          <a:p>
            <a:pPr marL="406908" indent="-342900" algn="just">
              <a:buFont typeface="Wingdings" panose="05000000000000000000" pitchFamily="2" charset="2"/>
              <a:buChar char="Ø"/>
            </a:pPr>
            <a:r>
              <a:rPr lang="es-UY" sz="8800" dirty="0" smtClean="0"/>
              <a:t>Art</a:t>
            </a:r>
            <a:r>
              <a:rPr lang="es-UY" sz="8800" dirty="0"/>
              <a:t>. 13 </a:t>
            </a:r>
            <a:r>
              <a:rPr lang="es-UY" sz="8800" dirty="0" smtClean="0"/>
              <a:t>LSC, </a:t>
            </a:r>
            <a:r>
              <a:rPr lang="es-UY" sz="8800" dirty="0"/>
              <a:t>literal C art. 12 Ley 19.820.</a:t>
            </a:r>
          </a:p>
          <a:p>
            <a:pPr marL="406908" indent="-342900" algn="just">
              <a:buFont typeface="Wingdings" panose="05000000000000000000" pitchFamily="2" charset="2"/>
              <a:buChar char="Ø"/>
            </a:pPr>
            <a:endParaRPr lang="es-UY" sz="8800" dirty="0" smtClean="0"/>
          </a:p>
          <a:p>
            <a:pPr marL="406908" indent="-342900" algn="just">
              <a:buFont typeface="Wingdings" panose="05000000000000000000" pitchFamily="2" charset="2"/>
              <a:buChar char="Ø"/>
            </a:pPr>
            <a:r>
              <a:rPr lang="es-UY" sz="8800" dirty="0" smtClean="0"/>
              <a:t>Domicilio</a:t>
            </a:r>
            <a:r>
              <a:rPr lang="es-UY" sz="8800" dirty="0"/>
              <a:t>: departamento, ciudad o localidad donde se establezca la administración</a:t>
            </a:r>
            <a:r>
              <a:rPr lang="es-UY" sz="8800" dirty="0" smtClean="0"/>
              <a:t>.</a:t>
            </a:r>
          </a:p>
          <a:p>
            <a:pPr marL="406908" indent="-342900" algn="just">
              <a:buFont typeface="Wingdings" panose="05000000000000000000" pitchFamily="2" charset="2"/>
              <a:buChar char="Ø"/>
            </a:pPr>
            <a:endParaRPr lang="es-UY" sz="8800" dirty="0"/>
          </a:p>
          <a:p>
            <a:pPr marL="406908" indent="-342900" algn="just">
              <a:buFont typeface="Wingdings" panose="05000000000000000000" pitchFamily="2" charset="2"/>
              <a:buChar char="Ø"/>
            </a:pPr>
            <a:r>
              <a:rPr lang="es-UY" sz="8800" dirty="0"/>
              <a:t>Sede: ubicación precisa de su administración dentro del domicilio (calle y número</a:t>
            </a:r>
            <a:r>
              <a:rPr lang="es-UY" sz="8800" dirty="0" smtClean="0"/>
              <a:t>).</a:t>
            </a:r>
          </a:p>
          <a:p>
            <a:pPr marL="406908" indent="-342900" algn="just">
              <a:buFont typeface="Wingdings" panose="05000000000000000000" pitchFamily="2" charset="2"/>
              <a:buChar char="Ø"/>
            </a:pPr>
            <a:endParaRPr lang="es-UY" sz="8800" dirty="0"/>
          </a:p>
          <a:p>
            <a:pPr marL="406908" indent="-342900" algn="just">
              <a:buFont typeface="Wingdings" panose="05000000000000000000" pitchFamily="2" charset="2"/>
              <a:buChar char="Ø"/>
            </a:pPr>
            <a:r>
              <a:rPr lang="es-UY" sz="8800" dirty="0"/>
              <a:t>La ley exige que en el contrato figure el domicilio</a:t>
            </a:r>
          </a:p>
          <a:p>
            <a:pPr marL="406908" indent="-342900" algn="just">
              <a:buFont typeface="Wingdings" panose="05000000000000000000" pitchFamily="2" charset="2"/>
              <a:buChar char="Ø"/>
            </a:pPr>
            <a:endParaRPr lang="es-UY" sz="8800" dirty="0" smtClean="0"/>
          </a:p>
          <a:p>
            <a:pPr marL="406908" indent="-342900" algn="just">
              <a:buFont typeface="Wingdings" panose="05000000000000000000" pitchFamily="2" charset="2"/>
              <a:buChar char="Ø"/>
            </a:pPr>
            <a:r>
              <a:rPr lang="es-UY" sz="8800" dirty="0" smtClean="0"/>
              <a:t>Si </a:t>
            </a:r>
            <a:r>
              <a:rPr lang="es-UY" sz="8800" dirty="0"/>
              <a:t>figura la sede, toda modificación requerirá la modificación del contrato</a:t>
            </a:r>
            <a:r>
              <a:rPr lang="es-UY" sz="8800" dirty="0" smtClean="0"/>
              <a:t>.</a:t>
            </a:r>
          </a:p>
          <a:p>
            <a:pPr marL="406908" indent="-342900" algn="just">
              <a:buFont typeface="Wingdings" panose="05000000000000000000" pitchFamily="2" charset="2"/>
              <a:buChar char="Ø"/>
            </a:pPr>
            <a:endParaRPr lang="es-UY" sz="8800" dirty="0"/>
          </a:p>
          <a:p>
            <a:pPr marL="406908" indent="-342900" algn="just">
              <a:buFont typeface="Wingdings" panose="05000000000000000000" pitchFamily="2" charset="2"/>
              <a:buChar char="Ø"/>
            </a:pPr>
            <a:r>
              <a:rPr lang="es-UY" sz="8800" dirty="0"/>
              <a:t>Si el contrato nada establece la sede deberá ser adoptada por el administrador.</a:t>
            </a:r>
            <a:endParaRPr lang="es-UY" sz="8800" dirty="0" smtClean="0"/>
          </a:p>
        </p:txBody>
      </p:sp>
    </p:spTree>
    <p:extLst>
      <p:ext uri="{BB962C8B-B14F-4D97-AF65-F5344CB8AC3E}">
        <p14:creationId xmlns:p14="http://schemas.microsoft.com/office/powerpoint/2010/main" val="390278407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60648"/>
            <a:ext cx="8229600" cy="6597352"/>
          </a:xfrm>
        </p:spPr>
        <p:txBody>
          <a:bodyPr>
            <a:normAutofit fontScale="25000" lnSpcReduction="20000"/>
          </a:bodyPr>
          <a:lstStyle/>
          <a:p>
            <a:pPr algn="just">
              <a:buFont typeface="Wingdings" panose="05000000000000000000" pitchFamily="2" charset="2"/>
              <a:buChar char="Ø"/>
            </a:pPr>
            <a:endParaRPr lang="es-UY" sz="11200" dirty="0" smtClean="0"/>
          </a:p>
          <a:p>
            <a:pPr marL="64008" indent="0" algn="ctr">
              <a:buNone/>
            </a:pPr>
            <a:r>
              <a:rPr lang="es-UY" sz="11200" b="1" dirty="0" smtClean="0"/>
              <a:t>ENUNCIACIONES EXIGIDAS EN EL CONTRATO SOCIAL: OBJETO SOCIAL</a:t>
            </a:r>
          </a:p>
          <a:p>
            <a:pPr marL="64008" indent="0" algn="ctr">
              <a:buNone/>
            </a:pPr>
            <a:endParaRPr lang="es-UY" sz="5500" dirty="0"/>
          </a:p>
          <a:p>
            <a:pPr marL="406908" indent="-342900" algn="just">
              <a:buFont typeface="Wingdings" panose="05000000000000000000" pitchFamily="2" charset="2"/>
              <a:buChar char="Ø"/>
            </a:pPr>
            <a:r>
              <a:rPr lang="es-UY" sz="10400" dirty="0" smtClean="0"/>
              <a:t>El </a:t>
            </a:r>
            <a:r>
              <a:rPr lang="es-UY" sz="10400" dirty="0"/>
              <a:t>art. 6 </a:t>
            </a:r>
            <a:r>
              <a:rPr lang="es-UY" sz="10400" dirty="0" smtClean="0"/>
              <a:t>LSC se </a:t>
            </a:r>
            <a:r>
              <a:rPr lang="es-UY" sz="10400" dirty="0"/>
              <a:t>asimila objeto con actividad que la sociedad se proponga realizar</a:t>
            </a:r>
            <a:r>
              <a:rPr lang="es-UY" sz="10400" dirty="0" smtClean="0"/>
              <a:t>.</a:t>
            </a:r>
          </a:p>
          <a:p>
            <a:pPr marL="406908" indent="-342900" algn="just">
              <a:buFont typeface="Wingdings" panose="05000000000000000000" pitchFamily="2" charset="2"/>
              <a:buChar char="Ø"/>
            </a:pPr>
            <a:endParaRPr lang="es-UY" sz="10400" dirty="0"/>
          </a:p>
          <a:p>
            <a:pPr marL="406908" indent="-342900" algn="just">
              <a:buFont typeface="Wingdings" panose="05000000000000000000" pitchFamily="2" charset="2"/>
              <a:buChar char="Ø"/>
            </a:pPr>
            <a:r>
              <a:rPr lang="es-UY" sz="10400" dirty="0"/>
              <a:t>La actividad puede ser de carácter permanente o transitorio</a:t>
            </a:r>
            <a:r>
              <a:rPr lang="es-UY" sz="10400" dirty="0" smtClean="0"/>
              <a:t>.</a:t>
            </a:r>
          </a:p>
          <a:p>
            <a:pPr marL="406908" indent="-342900" algn="just">
              <a:buFont typeface="Wingdings" panose="05000000000000000000" pitchFamily="2" charset="2"/>
              <a:buChar char="Ø"/>
            </a:pPr>
            <a:endParaRPr lang="es-UY" sz="10400" dirty="0"/>
          </a:p>
          <a:p>
            <a:pPr marL="406908" indent="-342900" algn="just">
              <a:buFont typeface="Wingdings" panose="05000000000000000000" pitchFamily="2" charset="2"/>
              <a:buChar char="Ø"/>
            </a:pPr>
            <a:r>
              <a:rPr lang="es-UY" sz="10400" dirty="0"/>
              <a:t>Causales de disolución: si se cumple con el objeto o es imposible lograrlo (159, inc. 4), si se realiza una actividad ilícita o prohibida (art. 159 inc. 10</a:t>
            </a:r>
            <a:r>
              <a:rPr lang="es-UY" sz="10400" dirty="0" smtClean="0"/>
              <a:t>).</a:t>
            </a:r>
          </a:p>
          <a:p>
            <a:pPr marL="406908" indent="-342900" algn="just">
              <a:buFont typeface="Wingdings" panose="05000000000000000000" pitchFamily="2" charset="2"/>
              <a:buChar char="Ø"/>
            </a:pPr>
            <a:endParaRPr lang="es-UY" sz="10400" dirty="0"/>
          </a:p>
          <a:p>
            <a:pPr marL="406908" indent="-342900" algn="just">
              <a:buFont typeface="Wingdings" panose="05000000000000000000" pitchFamily="2" charset="2"/>
              <a:buChar char="Ø"/>
            </a:pPr>
            <a:r>
              <a:rPr lang="es-UY" sz="10400" dirty="0"/>
              <a:t>El objeto debe estar determinado. Hay quienes opinan que la multiplicidad de actividades constituye una indeterminación del </a:t>
            </a:r>
            <a:r>
              <a:rPr lang="es-UY" sz="10400" dirty="0" smtClean="0"/>
              <a:t>objeto (objeto ómnibus).</a:t>
            </a:r>
          </a:p>
        </p:txBody>
      </p:sp>
    </p:spTree>
    <p:extLst>
      <p:ext uri="{BB962C8B-B14F-4D97-AF65-F5344CB8AC3E}">
        <p14:creationId xmlns:p14="http://schemas.microsoft.com/office/powerpoint/2010/main" val="409305772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60648"/>
            <a:ext cx="8229600" cy="6597352"/>
          </a:xfrm>
        </p:spPr>
        <p:txBody>
          <a:bodyPr>
            <a:normAutofit fontScale="25000" lnSpcReduction="20000"/>
          </a:bodyPr>
          <a:lstStyle/>
          <a:p>
            <a:pPr algn="just">
              <a:buFont typeface="Wingdings" panose="05000000000000000000" pitchFamily="2" charset="2"/>
              <a:buChar char="Ø"/>
            </a:pPr>
            <a:endParaRPr lang="es-UY" sz="9600" dirty="0" smtClean="0"/>
          </a:p>
          <a:p>
            <a:pPr marL="64008" indent="0" algn="ctr">
              <a:buNone/>
            </a:pPr>
            <a:r>
              <a:rPr lang="es-UY" sz="11200" b="1" dirty="0" smtClean="0"/>
              <a:t>ENUNCIACIONES EXIGIDAS EN EL CONTRATO SOCIAL: OBJETO SOCIAL</a:t>
            </a:r>
          </a:p>
          <a:p>
            <a:pPr marL="64008" indent="0" algn="ctr">
              <a:buNone/>
            </a:pPr>
            <a:endParaRPr lang="es-UY" sz="5500" dirty="0"/>
          </a:p>
          <a:p>
            <a:pPr marL="406908" indent="-342900" algn="just">
              <a:buFont typeface="Wingdings" panose="05000000000000000000" pitchFamily="2" charset="2"/>
              <a:buChar char="Ø"/>
            </a:pPr>
            <a:endParaRPr lang="es-UY" sz="8000" dirty="0"/>
          </a:p>
          <a:p>
            <a:pPr marL="406908" indent="-342900" algn="just">
              <a:buFont typeface="Wingdings" panose="05000000000000000000" pitchFamily="2" charset="2"/>
              <a:buChar char="Ø"/>
            </a:pPr>
            <a:r>
              <a:rPr lang="es-UY" sz="10400" dirty="0"/>
              <a:t>La sociedad que prevea en su contrato una actividad ilícita o prohibida será nula (art. 23).</a:t>
            </a:r>
          </a:p>
          <a:p>
            <a:pPr marL="406908" indent="-342900" algn="just">
              <a:buFont typeface="Wingdings" panose="05000000000000000000" pitchFamily="2" charset="2"/>
              <a:buChar char="Ø"/>
            </a:pPr>
            <a:endParaRPr lang="es-UY" sz="10400" dirty="0"/>
          </a:p>
          <a:p>
            <a:pPr marL="406908" indent="-342900" algn="just">
              <a:buFont typeface="Wingdings" panose="05000000000000000000" pitchFamily="2" charset="2"/>
              <a:buChar char="Ø"/>
            </a:pPr>
            <a:r>
              <a:rPr lang="es-UY" sz="10400" dirty="0" smtClean="0"/>
              <a:t>Prohibición </a:t>
            </a:r>
            <a:r>
              <a:rPr lang="es-UY" sz="10400" dirty="0"/>
              <a:t>de objeto de las </a:t>
            </a:r>
            <a:r>
              <a:rPr lang="es-UY" sz="10400" dirty="0" smtClean="0"/>
              <a:t>SRL</a:t>
            </a:r>
            <a:r>
              <a:rPr lang="es-UY" sz="10400" dirty="0"/>
              <a:t>.: art. 518 Ley: actividades </a:t>
            </a:r>
            <a:r>
              <a:rPr lang="es-UY" sz="10400" dirty="0" smtClean="0"/>
              <a:t>de intermediación </a:t>
            </a:r>
            <a:r>
              <a:rPr lang="es-UY" sz="10400" dirty="0"/>
              <a:t>financiera o de seguros</a:t>
            </a:r>
            <a:r>
              <a:rPr lang="es-UY" sz="10400" dirty="0" smtClean="0"/>
              <a:t>.</a:t>
            </a:r>
            <a:endParaRPr lang="es-UY" sz="10400" dirty="0"/>
          </a:p>
          <a:p>
            <a:pPr marL="406908" indent="-342900" algn="just">
              <a:buFont typeface="Wingdings" panose="05000000000000000000" pitchFamily="2" charset="2"/>
              <a:buChar char="Ø"/>
            </a:pPr>
            <a:endParaRPr lang="es-UY" sz="10400" dirty="0"/>
          </a:p>
          <a:p>
            <a:pPr marL="406908" indent="-342900" algn="just">
              <a:buFont typeface="Wingdings" panose="05000000000000000000" pitchFamily="2" charset="2"/>
              <a:buChar char="Ø"/>
            </a:pPr>
            <a:r>
              <a:rPr lang="es-UY" sz="10400" dirty="0" smtClean="0"/>
              <a:t>SAS </a:t>
            </a:r>
            <a:r>
              <a:rPr lang="es-UY" sz="10400" dirty="0"/>
              <a:t>art. 12 literal E: enunciación clara y completa de las actividades comprendidas en el objeto social, salvo que se establezca que puede realizar cualquier actividad comercial o civil lícita. Si nada se expresa, la sociedad puede realizar cualquier actividad lícita.</a:t>
            </a:r>
            <a:endParaRPr lang="es-UY" sz="10400" dirty="0" smtClean="0"/>
          </a:p>
        </p:txBody>
      </p:sp>
    </p:spTree>
    <p:extLst>
      <p:ext uri="{BB962C8B-B14F-4D97-AF65-F5344CB8AC3E}">
        <p14:creationId xmlns:p14="http://schemas.microsoft.com/office/powerpoint/2010/main" val="426206627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60648"/>
            <a:ext cx="8229600" cy="6597352"/>
          </a:xfrm>
        </p:spPr>
        <p:txBody>
          <a:bodyPr>
            <a:normAutofit fontScale="25000" lnSpcReduction="20000"/>
          </a:bodyPr>
          <a:lstStyle/>
          <a:p>
            <a:pPr algn="just">
              <a:buFont typeface="Wingdings" panose="05000000000000000000" pitchFamily="2" charset="2"/>
              <a:buChar char="Ø"/>
            </a:pPr>
            <a:endParaRPr lang="es-UY" sz="9600" dirty="0" smtClean="0"/>
          </a:p>
          <a:p>
            <a:pPr marL="64008" indent="0" algn="ctr">
              <a:buNone/>
            </a:pPr>
            <a:r>
              <a:rPr lang="es-UY" sz="11200" b="1" dirty="0" smtClean="0"/>
              <a:t>ENUNCIACIONES EXIGIDAS EN EL CONTRATO SOCIAL: CAPITAL</a:t>
            </a:r>
          </a:p>
          <a:p>
            <a:pPr marL="64008" indent="0" algn="ctr">
              <a:buNone/>
            </a:pPr>
            <a:endParaRPr lang="es-UY" sz="5500" dirty="0"/>
          </a:p>
          <a:p>
            <a:pPr marL="406908" indent="-342900" algn="just">
              <a:buFont typeface="Wingdings" panose="05000000000000000000" pitchFamily="2" charset="2"/>
              <a:buChar char="Ø"/>
            </a:pPr>
            <a:endParaRPr lang="es-UY" sz="8000" dirty="0"/>
          </a:p>
          <a:p>
            <a:pPr marL="406908" indent="-342900" algn="just">
              <a:buFont typeface="Wingdings" panose="05000000000000000000" pitchFamily="2" charset="2"/>
              <a:buChar char="Ø"/>
            </a:pPr>
            <a:r>
              <a:rPr lang="es-UY" sz="10400" dirty="0" smtClean="0"/>
              <a:t>Diferenciar: K contractual, social o autorizado; suscripto e </a:t>
            </a:r>
            <a:r>
              <a:rPr lang="es-UY" sz="10400" dirty="0"/>
              <a:t>integrado</a:t>
            </a:r>
            <a:r>
              <a:rPr lang="es-UY" sz="10400" dirty="0" smtClean="0"/>
              <a:t>.</a:t>
            </a:r>
          </a:p>
          <a:p>
            <a:pPr marL="406908" indent="-342900" algn="just">
              <a:buFont typeface="Wingdings" panose="05000000000000000000" pitchFamily="2" charset="2"/>
              <a:buChar char="Ø"/>
            </a:pPr>
            <a:endParaRPr lang="es-UY" sz="10400" dirty="0"/>
          </a:p>
          <a:p>
            <a:pPr marL="406908" indent="-342900" algn="just">
              <a:buFont typeface="Wingdings" panose="05000000000000000000" pitchFamily="2" charset="2"/>
              <a:buChar char="Ø"/>
            </a:pPr>
            <a:r>
              <a:rPr lang="es-UY" sz="10400" dirty="0"/>
              <a:t>Monto máximo de capital para </a:t>
            </a:r>
            <a:r>
              <a:rPr lang="es-UY" sz="10400" dirty="0" smtClean="0"/>
              <a:t>SRL: art</a:t>
            </a:r>
            <a:r>
              <a:rPr lang="es-UY" sz="10400" dirty="0"/>
              <a:t>. 224 </a:t>
            </a:r>
            <a:r>
              <a:rPr lang="es-UY" sz="10400" dirty="0" smtClean="0"/>
              <a:t>LSC derogado </a:t>
            </a:r>
            <a:r>
              <a:rPr lang="es-UY" sz="10400" dirty="0"/>
              <a:t>por art. 101 de la Ley </a:t>
            </a:r>
            <a:r>
              <a:rPr lang="es-UY" sz="10400" dirty="0" smtClean="0"/>
              <a:t>18.083.</a:t>
            </a:r>
          </a:p>
          <a:p>
            <a:pPr marL="406908" indent="-342900" algn="just">
              <a:buFont typeface="Wingdings" panose="05000000000000000000" pitchFamily="2" charset="2"/>
              <a:buChar char="Ø"/>
            </a:pPr>
            <a:endParaRPr lang="es-UY" sz="10400" dirty="0"/>
          </a:p>
          <a:p>
            <a:pPr marL="406908" indent="-342900" algn="just">
              <a:buFont typeface="Wingdings" panose="05000000000000000000" pitchFamily="2" charset="2"/>
              <a:buChar char="Ø"/>
            </a:pPr>
            <a:r>
              <a:rPr lang="es-UY" sz="10400" dirty="0"/>
              <a:t>Monto mínimo de capital para </a:t>
            </a:r>
            <a:r>
              <a:rPr lang="es-UY" sz="10400" dirty="0" smtClean="0"/>
              <a:t>SA: art</a:t>
            </a:r>
            <a:r>
              <a:rPr lang="es-UY" sz="10400" dirty="0"/>
              <a:t>. </a:t>
            </a:r>
            <a:r>
              <a:rPr lang="es-UY" sz="10400" dirty="0" smtClean="0"/>
              <a:t>279 LSC modificado </a:t>
            </a:r>
            <a:r>
              <a:rPr lang="es-UY" sz="10400" dirty="0"/>
              <a:t>por art. 100 ley </a:t>
            </a:r>
            <a:r>
              <a:rPr lang="es-UY" sz="10400" dirty="0" smtClean="0"/>
              <a:t>18.083</a:t>
            </a:r>
            <a:r>
              <a:rPr lang="es-UY" sz="10400" dirty="0"/>
              <a:t>.</a:t>
            </a:r>
          </a:p>
          <a:p>
            <a:pPr marL="406908" indent="-342900" algn="just">
              <a:buFont typeface="Wingdings" panose="05000000000000000000" pitchFamily="2" charset="2"/>
              <a:buChar char="Ø"/>
            </a:pPr>
            <a:endParaRPr lang="es-UY" sz="10400" dirty="0" smtClean="0"/>
          </a:p>
          <a:p>
            <a:pPr marL="406908" indent="-342900" algn="just">
              <a:buFont typeface="Wingdings" panose="05000000000000000000" pitchFamily="2" charset="2"/>
              <a:buChar char="Ø"/>
            </a:pPr>
            <a:r>
              <a:rPr lang="es-UY" sz="10400" dirty="0" smtClean="0"/>
              <a:t>Moneda </a:t>
            </a:r>
            <a:r>
              <a:rPr lang="es-UY" sz="10400" dirty="0"/>
              <a:t>en que debe expresarse </a:t>
            </a:r>
            <a:r>
              <a:rPr lang="es-UY" sz="10400" dirty="0" smtClean="0"/>
              <a:t>(art</a:t>
            </a:r>
            <a:r>
              <a:rPr lang="es-UY" sz="10400" dirty="0"/>
              <a:t>. 279 Ley 16.060 redacción actual</a:t>
            </a:r>
            <a:r>
              <a:rPr lang="es-UY" sz="10400" dirty="0" smtClean="0"/>
              <a:t>).</a:t>
            </a:r>
          </a:p>
          <a:p>
            <a:pPr marL="64008" indent="0" algn="just">
              <a:buNone/>
            </a:pPr>
            <a:r>
              <a:rPr lang="es-UY" sz="10400" dirty="0" smtClean="0"/>
              <a:t> </a:t>
            </a:r>
            <a:endParaRPr lang="es-UY" sz="10400" dirty="0"/>
          </a:p>
          <a:p>
            <a:pPr marL="406908" indent="-342900" algn="just">
              <a:buFont typeface="Wingdings" panose="05000000000000000000" pitchFamily="2" charset="2"/>
              <a:buChar char="Ø"/>
            </a:pPr>
            <a:r>
              <a:rPr lang="es-UY" sz="10400" dirty="0"/>
              <a:t>Literal F del art. 12 de la Ley 19.820 para las </a:t>
            </a:r>
            <a:r>
              <a:rPr lang="es-UY" sz="10400" dirty="0" smtClean="0"/>
              <a:t>SAS</a:t>
            </a:r>
            <a:r>
              <a:rPr lang="es-UY" sz="10400" dirty="0"/>
              <a:t>.</a:t>
            </a:r>
            <a:endParaRPr lang="es-UY" sz="10400" dirty="0" smtClean="0"/>
          </a:p>
        </p:txBody>
      </p:sp>
    </p:spTree>
    <p:extLst>
      <p:ext uri="{BB962C8B-B14F-4D97-AF65-F5344CB8AC3E}">
        <p14:creationId xmlns:p14="http://schemas.microsoft.com/office/powerpoint/2010/main" val="232260845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60648"/>
            <a:ext cx="8229600" cy="6192688"/>
          </a:xfrm>
        </p:spPr>
        <p:txBody>
          <a:bodyPr>
            <a:normAutofit fontScale="25000" lnSpcReduction="20000"/>
          </a:bodyPr>
          <a:lstStyle/>
          <a:p>
            <a:pPr algn="just">
              <a:buFont typeface="Wingdings" panose="05000000000000000000" pitchFamily="2" charset="2"/>
              <a:buChar char="Ø"/>
            </a:pPr>
            <a:endParaRPr lang="es-UY" sz="9600" dirty="0" smtClean="0"/>
          </a:p>
          <a:p>
            <a:pPr marL="64008" indent="0" algn="ctr">
              <a:buNone/>
            </a:pPr>
            <a:r>
              <a:rPr lang="es-UY" sz="11200" b="1" dirty="0" smtClean="0"/>
              <a:t>ENUNCIACIONES EXIGIDAS EN EL CONTRATO SOCIAL: APORTES</a:t>
            </a:r>
          </a:p>
          <a:p>
            <a:pPr marL="406908" indent="-342900" algn="just">
              <a:buFont typeface="Wingdings" panose="05000000000000000000" pitchFamily="2" charset="2"/>
              <a:buChar char="Ø"/>
            </a:pPr>
            <a:endParaRPr lang="es-UY" sz="8000" dirty="0"/>
          </a:p>
          <a:p>
            <a:pPr marL="406908" indent="-342900" algn="just">
              <a:buFont typeface="Wingdings" panose="05000000000000000000" pitchFamily="2" charset="2"/>
              <a:buChar char="Ø"/>
            </a:pPr>
            <a:r>
              <a:rPr lang="es-UY" sz="8800" dirty="0" smtClean="0"/>
              <a:t>Obligación principal </a:t>
            </a:r>
            <a:r>
              <a:rPr lang="es-UY" sz="8800" dirty="0"/>
              <a:t>de los socios</a:t>
            </a:r>
            <a:r>
              <a:rPr lang="es-UY" sz="8800" dirty="0" smtClean="0"/>
              <a:t>. No </a:t>
            </a:r>
            <a:r>
              <a:rPr lang="es-UY" sz="8800" dirty="0"/>
              <a:t>se le puede exigir un aporte </a:t>
            </a:r>
            <a:r>
              <a:rPr lang="es-UY" sz="8800" dirty="0" smtClean="0"/>
              <a:t>mayor al obligado.</a:t>
            </a:r>
          </a:p>
          <a:p>
            <a:pPr marL="64008" indent="0" algn="just">
              <a:buNone/>
            </a:pPr>
            <a:endParaRPr lang="es-UY" sz="8800" dirty="0"/>
          </a:p>
          <a:p>
            <a:pPr marL="406908" indent="-342900" algn="just">
              <a:buFont typeface="Wingdings" panose="05000000000000000000" pitchFamily="2" charset="2"/>
              <a:buChar char="Ø"/>
            </a:pPr>
            <a:r>
              <a:rPr lang="es-UY" sz="8800" dirty="0"/>
              <a:t>Se traduce en obligaciones de dar o de hacer.</a:t>
            </a:r>
          </a:p>
          <a:p>
            <a:pPr marL="406908" indent="-342900" algn="just">
              <a:buFont typeface="Wingdings" panose="05000000000000000000" pitchFamily="2" charset="2"/>
              <a:buChar char="Ø"/>
            </a:pPr>
            <a:endParaRPr lang="es-UY" sz="8800" dirty="0" smtClean="0"/>
          </a:p>
          <a:p>
            <a:pPr marL="406908" indent="-342900" algn="just">
              <a:buFont typeface="Wingdings" panose="05000000000000000000" pitchFamily="2" charset="2"/>
              <a:buChar char="Ø"/>
            </a:pPr>
            <a:r>
              <a:rPr lang="es-UY" sz="8800" dirty="0" smtClean="0"/>
              <a:t>SRL, SA </a:t>
            </a:r>
            <a:r>
              <a:rPr lang="es-UY" sz="8800" dirty="0"/>
              <a:t>y en </a:t>
            </a:r>
            <a:r>
              <a:rPr lang="es-UY" sz="8800" dirty="0" smtClean="0"/>
              <a:t>Comandita </a:t>
            </a:r>
            <a:r>
              <a:rPr lang="es-UY" sz="8800" dirty="0"/>
              <a:t>por acciones respecto del capital comanditario se traduce en obligaciones de dar. </a:t>
            </a:r>
            <a:endParaRPr lang="es-UY" sz="8800" dirty="0" smtClean="0"/>
          </a:p>
          <a:p>
            <a:pPr marL="406908" indent="-342900" algn="just">
              <a:buFont typeface="Wingdings" panose="05000000000000000000" pitchFamily="2" charset="2"/>
              <a:buChar char="Ø"/>
            </a:pPr>
            <a:endParaRPr lang="es-UY" sz="8800" dirty="0"/>
          </a:p>
          <a:p>
            <a:pPr marL="406908" indent="-342900" algn="just">
              <a:buFont typeface="Wingdings" panose="05000000000000000000" pitchFamily="2" charset="2"/>
              <a:buChar char="Ø"/>
            </a:pPr>
            <a:r>
              <a:rPr lang="es-UY" sz="8800" dirty="0"/>
              <a:t>En el caso de obligaciones de dar se presume que el aporte es en propiedad</a:t>
            </a:r>
            <a:r>
              <a:rPr lang="es-UY" sz="8800" dirty="0" smtClean="0"/>
              <a:t>. SA, SRL: bienes en especie deben ser susceptibles de ejecución forzada, SAS se discute.</a:t>
            </a:r>
            <a:endParaRPr lang="es-UY" sz="8800" dirty="0"/>
          </a:p>
          <a:p>
            <a:pPr marL="406908" indent="-342900" algn="just">
              <a:buFont typeface="Wingdings" panose="05000000000000000000" pitchFamily="2" charset="2"/>
              <a:buChar char="Ø"/>
            </a:pPr>
            <a:endParaRPr lang="es-UY" sz="8800" dirty="0" smtClean="0"/>
          </a:p>
          <a:p>
            <a:pPr marL="406908" indent="-342900" algn="just">
              <a:buFont typeface="Wingdings" panose="05000000000000000000" pitchFamily="2" charset="2"/>
              <a:buChar char="Ø"/>
            </a:pPr>
            <a:r>
              <a:rPr lang="es-UY" sz="8800" dirty="0" smtClean="0"/>
              <a:t>El </a:t>
            </a:r>
            <a:r>
              <a:rPr lang="es-UY" sz="8800" dirty="0"/>
              <a:t>contrato de sociedad es título hábil sin perjuicio de las solemnidades que se requiera cumplir con respecto a algunos bienes en particular. </a:t>
            </a:r>
            <a:endParaRPr lang="es-UY" sz="8800" dirty="0" smtClean="0"/>
          </a:p>
        </p:txBody>
      </p:sp>
    </p:spTree>
    <p:extLst>
      <p:ext uri="{BB962C8B-B14F-4D97-AF65-F5344CB8AC3E}">
        <p14:creationId xmlns:p14="http://schemas.microsoft.com/office/powerpoint/2010/main" val="65703713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60648"/>
            <a:ext cx="8229600" cy="6120680"/>
          </a:xfrm>
        </p:spPr>
        <p:txBody>
          <a:bodyPr>
            <a:normAutofit fontScale="25000" lnSpcReduction="20000"/>
          </a:bodyPr>
          <a:lstStyle/>
          <a:p>
            <a:pPr algn="just">
              <a:buFont typeface="Wingdings" panose="05000000000000000000" pitchFamily="2" charset="2"/>
              <a:buChar char="Ø"/>
            </a:pPr>
            <a:endParaRPr lang="es-UY" sz="9600" dirty="0" smtClean="0"/>
          </a:p>
          <a:p>
            <a:pPr marL="64008" indent="0" algn="ctr">
              <a:buNone/>
            </a:pPr>
            <a:r>
              <a:rPr lang="es-UY" sz="11200" b="1" dirty="0" smtClean="0"/>
              <a:t>ENUNCIACIONES EXIGIDAS EN EL CONTRATO SOCIAL: FORMA EN QUE SE DISTRIBUIRÁN LAS GANANCIAS Y SOPORTARÁN LAS PÉRDIDAS</a:t>
            </a:r>
          </a:p>
          <a:p>
            <a:pPr marL="64008" indent="0" algn="ctr">
              <a:buNone/>
            </a:pPr>
            <a:endParaRPr lang="es-UY" sz="5500" dirty="0"/>
          </a:p>
          <a:p>
            <a:pPr marL="406908" indent="-342900" algn="just">
              <a:buFont typeface="Wingdings" panose="05000000000000000000" pitchFamily="2" charset="2"/>
              <a:buChar char="Ø"/>
            </a:pPr>
            <a:r>
              <a:rPr lang="es-UY" sz="8800" dirty="0" smtClean="0"/>
              <a:t>Art. 16: en </a:t>
            </a:r>
            <a:r>
              <a:rPr lang="es-UY" sz="8800" dirty="0"/>
              <a:t>principio se dividen en proporción al aporte de cada socio, salvo otro tipo de estipulación contractual</a:t>
            </a:r>
            <a:r>
              <a:rPr lang="es-UY" sz="8800" dirty="0" smtClean="0"/>
              <a:t>.</a:t>
            </a:r>
          </a:p>
          <a:p>
            <a:pPr marL="406908" indent="-342900" algn="just">
              <a:buFont typeface="Wingdings" panose="05000000000000000000" pitchFamily="2" charset="2"/>
              <a:buChar char="Ø"/>
            </a:pPr>
            <a:endParaRPr lang="es-UY" sz="8800" dirty="0"/>
          </a:p>
          <a:p>
            <a:pPr marL="406908" indent="-342900" algn="just">
              <a:buFont typeface="Wingdings" panose="05000000000000000000" pitchFamily="2" charset="2"/>
              <a:buChar char="Ø"/>
            </a:pPr>
            <a:r>
              <a:rPr lang="es-UY" sz="8800" dirty="0"/>
              <a:t>En caso de que sólo se haya </a:t>
            </a:r>
            <a:r>
              <a:rPr lang="es-UY" sz="8800" dirty="0" smtClean="0"/>
              <a:t>pactado en el contrato </a:t>
            </a:r>
            <a:r>
              <a:rPr lang="es-UY" sz="8800" dirty="0"/>
              <a:t>la distribución de las ganancias se aplicará lo mismo a las pérdidas y viceversa</a:t>
            </a:r>
            <a:r>
              <a:rPr lang="es-UY" sz="8800" dirty="0" smtClean="0"/>
              <a:t>.</a:t>
            </a:r>
          </a:p>
          <a:p>
            <a:pPr marL="406908" indent="-342900" algn="just">
              <a:buFont typeface="Wingdings" panose="05000000000000000000" pitchFamily="2" charset="2"/>
              <a:buChar char="Ø"/>
            </a:pPr>
            <a:endParaRPr lang="es-UY" sz="8800" dirty="0"/>
          </a:p>
          <a:p>
            <a:pPr marL="406908" indent="-342900" algn="just">
              <a:buFont typeface="Wingdings" panose="05000000000000000000" pitchFamily="2" charset="2"/>
              <a:buChar char="Ø"/>
            </a:pPr>
            <a:r>
              <a:rPr lang="es-UY" sz="8800" dirty="0"/>
              <a:t>Cláusula nula: art. 25.2: </a:t>
            </a:r>
            <a:r>
              <a:rPr lang="es-UY" sz="8800" i="1" dirty="0"/>
              <a:t>Las que dispongan que alguno o algunos de los socios reciban </a:t>
            </a:r>
            <a:r>
              <a:rPr lang="es-UY" sz="8800" i="1" dirty="0" smtClean="0"/>
              <a:t>todas las </a:t>
            </a:r>
            <a:r>
              <a:rPr lang="es-UY" sz="8800" i="1" dirty="0"/>
              <a:t>ganancias o se les excluya de ellas o sean liberados </a:t>
            </a:r>
            <a:r>
              <a:rPr lang="es-UY" sz="8800" i="1" dirty="0" smtClean="0"/>
              <a:t>de contribuir </a:t>
            </a:r>
            <a:r>
              <a:rPr lang="es-UY" sz="8800" i="1" dirty="0"/>
              <a:t>a las pérdidas o que su participación en las ganancias </a:t>
            </a:r>
            <a:r>
              <a:rPr lang="es-UY" sz="8800" i="1" dirty="0" smtClean="0"/>
              <a:t>o en </a:t>
            </a:r>
            <a:r>
              <a:rPr lang="es-UY" sz="8800" i="1" dirty="0"/>
              <a:t>las pérdidas sea claramente desproporcionada con relación a </a:t>
            </a:r>
            <a:r>
              <a:rPr lang="es-UY" sz="8800" i="1" dirty="0" smtClean="0"/>
              <a:t>sus aportes </a:t>
            </a:r>
            <a:r>
              <a:rPr lang="es-UY" sz="8800" i="1" dirty="0"/>
              <a:t>o prestaciones </a:t>
            </a:r>
            <a:r>
              <a:rPr lang="es-UY" sz="8800" i="1" dirty="0" smtClean="0"/>
              <a:t>accesorias </a:t>
            </a:r>
            <a:r>
              <a:rPr lang="es-UY" sz="8800" dirty="0" smtClean="0"/>
              <a:t>¿Por qué?</a:t>
            </a:r>
          </a:p>
        </p:txBody>
      </p:sp>
    </p:spTree>
    <p:extLst>
      <p:ext uri="{BB962C8B-B14F-4D97-AF65-F5344CB8AC3E}">
        <p14:creationId xmlns:p14="http://schemas.microsoft.com/office/powerpoint/2010/main" val="40986204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60648"/>
            <a:ext cx="8229600" cy="6597352"/>
          </a:xfrm>
        </p:spPr>
        <p:txBody>
          <a:bodyPr>
            <a:normAutofit fontScale="25000" lnSpcReduction="20000"/>
          </a:bodyPr>
          <a:lstStyle/>
          <a:p>
            <a:pPr algn="just">
              <a:buFont typeface="Wingdings" panose="05000000000000000000" pitchFamily="2" charset="2"/>
              <a:buChar char="Ø"/>
            </a:pPr>
            <a:endParaRPr lang="es-UY" sz="9600" dirty="0" smtClean="0"/>
          </a:p>
          <a:p>
            <a:pPr marL="64008" indent="0" algn="ctr">
              <a:buNone/>
            </a:pPr>
            <a:r>
              <a:rPr lang="es-UY" sz="11200" b="1" dirty="0" smtClean="0"/>
              <a:t>ENUNCIACIONES EXIGIDAS EN EL CONTRATO SOCIAL: ADMINISTRACIÓN Y REPRESENTACIÓN</a:t>
            </a:r>
          </a:p>
          <a:p>
            <a:pPr marL="64008" indent="0" algn="ctr">
              <a:buNone/>
            </a:pPr>
            <a:endParaRPr lang="es-UY" sz="5500" dirty="0"/>
          </a:p>
          <a:p>
            <a:pPr marL="406908" indent="-342900" algn="just">
              <a:buFont typeface="Wingdings" panose="05000000000000000000" pitchFamily="2" charset="2"/>
              <a:buChar char="Ø"/>
            </a:pPr>
            <a:endParaRPr lang="es-UY" sz="8000" dirty="0"/>
          </a:p>
          <a:p>
            <a:pPr marL="406908" indent="-342900" algn="just">
              <a:buFont typeface="Wingdings" panose="05000000000000000000" pitchFamily="2" charset="2"/>
              <a:buChar char="Ø"/>
            </a:pPr>
            <a:r>
              <a:rPr lang="es-UY" sz="10400" dirty="0" smtClean="0"/>
              <a:t>Se debe establecer en una cláusula </a:t>
            </a:r>
            <a:r>
              <a:rPr lang="es-UY" sz="10400" dirty="0"/>
              <a:t>del contrato </a:t>
            </a:r>
            <a:r>
              <a:rPr lang="es-UY" sz="10400" dirty="0" smtClean="0"/>
              <a:t>social o estatuto la forma de administración y representación:</a:t>
            </a:r>
            <a:endParaRPr lang="es-UY" sz="10400" dirty="0"/>
          </a:p>
          <a:p>
            <a:pPr marL="681228" lvl="1" indent="-342900" algn="just">
              <a:buFont typeface="Wingdings" panose="05000000000000000000" pitchFamily="2" charset="2"/>
              <a:buChar char="Ø"/>
            </a:pPr>
            <a:r>
              <a:rPr lang="es-UY" sz="8800" dirty="0" smtClean="0"/>
              <a:t>Art</a:t>
            </a:r>
            <a:r>
              <a:rPr lang="es-UY" sz="8800" dirty="0"/>
              <a:t>. 200 Sociedades Colectivas.</a:t>
            </a:r>
          </a:p>
          <a:p>
            <a:pPr marL="681228" lvl="1" indent="-342900" algn="just">
              <a:buFont typeface="Wingdings" panose="05000000000000000000" pitchFamily="2" charset="2"/>
              <a:buChar char="Ø"/>
            </a:pPr>
            <a:r>
              <a:rPr lang="es-UY" sz="8800" dirty="0"/>
              <a:t>Art. 215 Sociedades en Comandita Simple.</a:t>
            </a:r>
          </a:p>
          <a:p>
            <a:pPr marL="681228" lvl="1" indent="-342900" algn="just">
              <a:buFont typeface="Wingdings" panose="05000000000000000000" pitchFamily="2" charset="2"/>
              <a:buChar char="Ø"/>
            </a:pPr>
            <a:r>
              <a:rPr lang="es-UY" sz="8800" dirty="0"/>
              <a:t>Art. 221 Sociedades de Capital e Industria.</a:t>
            </a:r>
          </a:p>
          <a:p>
            <a:pPr marL="681228" lvl="1" indent="-342900" algn="just">
              <a:buFont typeface="Wingdings" panose="05000000000000000000" pitchFamily="2" charset="2"/>
              <a:buChar char="Ø"/>
            </a:pPr>
            <a:r>
              <a:rPr lang="es-UY" sz="8800" dirty="0"/>
              <a:t>Art. 237 Sociedades de Responsabilidad Limitada.</a:t>
            </a:r>
          </a:p>
          <a:p>
            <a:pPr marL="681228" lvl="1" indent="-342900" algn="just">
              <a:buFont typeface="Wingdings" panose="05000000000000000000" pitchFamily="2" charset="2"/>
              <a:buChar char="Ø"/>
            </a:pPr>
            <a:r>
              <a:rPr lang="es-UY" sz="8800" dirty="0"/>
              <a:t>Art. 375  y siguientes Sociedades Anónimas.</a:t>
            </a:r>
          </a:p>
          <a:p>
            <a:pPr marL="681228" lvl="1" indent="-342900" algn="just">
              <a:buFont typeface="Wingdings" panose="05000000000000000000" pitchFamily="2" charset="2"/>
              <a:buChar char="Ø"/>
            </a:pPr>
            <a:r>
              <a:rPr lang="es-UY" sz="8800" dirty="0" smtClean="0"/>
              <a:t>Literal </a:t>
            </a:r>
            <a:r>
              <a:rPr lang="es-UY" sz="8800" dirty="0"/>
              <a:t>G del art. 12 de la Ley 19.820 para las </a:t>
            </a:r>
            <a:r>
              <a:rPr lang="es-UY" sz="8800" dirty="0" smtClean="0"/>
              <a:t>SAS.</a:t>
            </a:r>
          </a:p>
        </p:txBody>
      </p:sp>
    </p:spTree>
    <p:extLst>
      <p:ext uri="{BB962C8B-B14F-4D97-AF65-F5344CB8AC3E}">
        <p14:creationId xmlns:p14="http://schemas.microsoft.com/office/powerpoint/2010/main" val="30394791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980728"/>
            <a:ext cx="8229600" cy="5400600"/>
          </a:xfrm>
        </p:spPr>
        <p:txBody>
          <a:bodyPr>
            <a:normAutofit lnSpcReduction="10000"/>
          </a:bodyPr>
          <a:lstStyle/>
          <a:p>
            <a:pPr marL="0" indent="0" algn="ctr">
              <a:buNone/>
            </a:pPr>
            <a:r>
              <a:rPr lang="es-UY" sz="3200" b="1" dirty="0" smtClean="0"/>
              <a:t>ELEMENTOS DE LA DEFINICIÓN</a:t>
            </a:r>
            <a:endParaRPr lang="es-UY" sz="3200" b="1" dirty="0"/>
          </a:p>
          <a:p>
            <a:pPr>
              <a:buFont typeface="Wingdings" panose="05000000000000000000" pitchFamily="2" charset="2"/>
              <a:buChar char="Ø"/>
            </a:pPr>
            <a:endParaRPr lang="es-UY" dirty="0" smtClean="0"/>
          </a:p>
          <a:p>
            <a:pPr algn="just">
              <a:buFont typeface="Wingdings" panose="05000000000000000000" pitchFamily="2" charset="2"/>
              <a:buChar char="Ø"/>
            </a:pPr>
            <a:r>
              <a:rPr lang="es-UY" dirty="0" smtClean="0"/>
              <a:t>¿Pluralidad </a:t>
            </a:r>
            <a:r>
              <a:rPr lang="es-UY" dirty="0"/>
              <a:t>de </a:t>
            </a:r>
            <a:r>
              <a:rPr lang="es-UY" dirty="0" smtClean="0"/>
              <a:t>personas o </a:t>
            </a:r>
            <a:r>
              <a:rPr lang="es-UY" dirty="0" err="1" smtClean="0"/>
              <a:t>unipersonalidad</a:t>
            </a:r>
            <a:r>
              <a:rPr lang="es-UY" dirty="0" smtClean="0"/>
              <a:t>? Tomar en cuenta art</a:t>
            </a:r>
            <a:r>
              <a:rPr lang="es-UY" dirty="0"/>
              <a:t>. 11 Ley </a:t>
            </a:r>
            <a:r>
              <a:rPr lang="es-UY" dirty="0" smtClean="0"/>
              <a:t>19.820 (Ley de </a:t>
            </a:r>
            <a:r>
              <a:rPr lang="es-UY" dirty="0" err="1" smtClean="0"/>
              <a:t>Emprendedurismo</a:t>
            </a:r>
            <a:r>
              <a:rPr lang="es-UY" dirty="0" smtClean="0"/>
              <a:t>, SAS).</a:t>
            </a:r>
          </a:p>
          <a:p>
            <a:pPr algn="just">
              <a:buFont typeface="Wingdings" panose="05000000000000000000" pitchFamily="2" charset="2"/>
              <a:buChar char="Ø"/>
            </a:pPr>
            <a:endParaRPr lang="es-UY" dirty="0"/>
          </a:p>
          <a:p>
            <a:pPr>
              <a:buFont typeface="Wingdings" panose="05000000000000000000" pitchFamily="2" charset="2"/>
              <a:buChar char="Ø"/>
            </a:pPr>
            <a:r>
              <a:rPr lang="es-UY" dirty="0"/>
              <a:t>Obligación de realizar aportes</a:t>
            </a:r>
            <a:r>
              <a:rPr lang="es-UY" dirty="0" smtClean="0"/>
              <a:t>.</a:t>
            </a:r>
          </a:p>
          <a:p>
            <a:pPr>
              <a:buFont typeface="Wingdings" panose="05000000000000000000" pitchFamily="2" charset="2"/>
              <a:buChar char="Ø"/>
            </a:pPr>
            <a:endParaRPr lang="es-UY" dirty="0"/>
          </a:p>
          <a:p>
            <a:pPr>
              <a:buFont typeface="Wingdings" panose="05000000000000000000" pitchFamily="2" charset="2"/>
              <a:buChar char="Ø"/>
            </a:pPr>
            <a:r>
              <a:rPr lang="es-UY" dirty="0"/>
              <a:t>Ejercicio de una actividad económica organizada.</a:t>
            </a:r>
          </a:p>
          <a:p>
            <a:pPr>
              <a:buFont typeface="Wingdings" panose="05000000000000000000" pitchFamily="2" charset="2"/>
              <a:buChar char="Ø"/>
            </a:pPr>
            <a:endParaRPr lang="es-UY" dirty="0" smtClean="0"/>
          </a:p>
          <a:p>
            <a:pPr>
              <a:buFont typeface="Wingdings" panose="05000000000000000000" pitchFamily="2" charset="2"/>
              <a:buChar char="Ø"/>
            </a:pPr>
            <a:r>
              <a:rPr lang="es-UY" dirty="0" smtClean="0"/>
              <a:t>Finalidad </a:t>
            </a:r>
            <a:r>
              <a:rPr lang="es-UY" dirty="0"/>
              <a:t>perseguida</a:t>
            </a:r>
            <a:r>
              <a:rPr lang="es-UY" dirty="0" smtClean="0"/>
              <a:t>:</a:t>
            </a:r>
          </a:p>
          <a:p>
            <a:pPr lvl="1">
              <a:buFont typeface="Wingdings" panose="05000000000000000000" pitchFamily="2" charset="2"/>
              <a:buChar char="Ø"/>
            </a:pPr>
            <a:r>
              <a:rPr lang="es-UY" dirty="0" smtClean="0"/>
              <a:t>a</a:t>
            </a:r>
            <a:r>
              <a:rPr lang="es-UY" dirty="0"/>
              <a:t>) participar en las </a:t>
            </a:r>
            <a:r>
              <a:rPr lang="es-UY" dirty="0" smtClean="0"/>
              <a:t>ganancias,</a:t>
            </a:r>
          </a:p>
          <a:p>
            <a:pPr lvl="1">
              <a:buFont typeface="Wingdings" panose="05000000000000000000" pitchFamily="2" charset="2"/>
              <a:buChar char="Ø"/>
            </a:pPr>
            <a:r>
              <a:rPr lang="es-UY" dirty="0" smtClean="0"/>
              <a:t>b</a:t>
            </a:r>
            <a:r>
              <a:rPr lang="es-UY" dirty="0"/>
              <a:t>) soportar las pérdidas.</a:t>
            </a:r>
          </a:p>
        </p:txBody>
      </p:sp>
    </p:spTree>
    <p:extLst>
      <p:ext uri="{BB962C8B-B14F-4D97-AF65-F5344CB8AC3E}">
        <p14:creationId xmlns:p14="http://schemas.microsoft.com/office/powerpoint/2010/main" val="30740445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60648"/>
            <a:ext cx="8229600" cy="6192688"/>
          </a:xfrm>
        </p:spPr>
        <p:txBody>
          <a:bodyPr>
            <a:normAutofit fontScale="25000" lnSpcReduction="20000"/>
          </a:bodyPr>
          <a:lstStyle/>
          <a:p>
            <a:pPr algn="just">
              <a:buFont typeface="Wingdings" panose="05000000000000000000" pitchFamily="2" charset="2"/>
              <a:buChar char="Ø"/>
            </a:pPr>
            <a:endParaRPr lang="es-UY" sz="9600" dirty="0" smtClean="0"/>
          </a:p>
          <a:p>
            <a:pPr marL="64008" indent="0" algn="ctr">
              <a:buNone/>
            </a:pPr>
            <a:r>
              <a:rPr lang="es-UY" sz="11200" b="1" dirty="0" smtClean="0"/>
              <a:t>ENUNCIACIONES EXIGIDAS EN EL CONTRATO SOCIAL: PLAZO</a:t>
            </a:r>
          </a:p>
          <a:p>
            <a:pPr marL="64008" indent="0" algn="ctr">
              <a:buNone/>
            </a:pPr>
            <a:endParaRPr lang="es-UY" sz="5500" dirty="0"/>
          </a:p>
          <a:p>
            <a:pPr marL="406908" indent="-342900" algn="just">
              <a:buFont typeface="Wingdings" panose="05000000000000000000" pitchFamily="2" charset="2"/>
              <a:buChar char="Ø"/>
            </a:pPr>
            <a:r>
              <a:rPr lang="es-UY" sz="8800" dirty="0" smtClean="0"/>
              <a:t>El </a:t>
            </a:r>
            <a:r>
              <a:rPr lang="es-UY" sz="8800" dirty="0"/>
              <a:t>art. 6 establece el plazo como una de las enunciaciones del contrato social</a:t>
            </a:r>
            <a:r>
              <a:rPr lang="es-UY" sz="8800" dirty="0" smtClean="0"/>
              <a:t>.</a:t>
            </a:r>
          </a:p>
          <a:p>
            <a:pPr marL="406908" indent="-342900" algn="just">
              <a:buFont typeface="Wingdings" panose="05000000000000000000" pitchFamily="2" charset="2"/>
              <a:buChar char="Ø"/>
            </a:pPr>
            <a:endParaRPr lang="es-UY" sz="8800" dirty="0"/>
          </a:p>
          <a:p>
            <a:pPr marL="406908" indent="-342900" algn="just">
              <a:buFont typeface="Wingdings" panose="05000000000000000000" pitchFamily="2" charset="2"/>
              <a:buChar char="Ø"/>
            </a:pPr>
            <a:r>
              <a:rPr lang="es-UY" sz="8800" dirty="0"/>
              <a:t>Art. 15: las sociedades comerciales no pueden ser pactadas por un plazo mayor a 30 años</a:t>
            </a:r>
            <a:r>
              <a:rPr lang="es-UY" sz="8800" dirty="0" smtClean="0"/>
              <a:t>.</a:t>
            </a:r>
          </a:p>
          <a:p>
            <a:pPr marL="64008" indent="0" algn="just">
              <a:buNone/>
            </a:pPr>
            <a:r>
              <a:rPr lang="es-UY" sz="8800" dirty="0" smtClean="0"/>
              <a:t> </a:t>
            </a:r>
            <a:endParaRPr lang="es-UY" sz="8800" dirty="0"/>
          </a:p>
          <a:p>
            <a:pPr marL="406908" indent="-342900" algn="just">
              <a:buFont typeface="Wingdings" panose="05000000000000000000" pitchFamily="2" charset="2"/>
              <a:buChar char="Ø"/>
            </a:pPr>
            <a:r>
              <a:rPr lang="es-UY" sz="8800" dirty="0"/>
              <a:t>Se pueden pactar prórrogas automáticas</a:t>
            </a:r>
            <a:r>
              <a:rPr lang="es-UY" sz="8800" dirty="0" smtClean="0"/>
              <a:t>.</a:t>
            </a:r>
          </a:p>
          <a:p>
            <a:pPr marL="406908" indent="-342900" algn="just">
              <a:buFont typeface="Wingdings" panose="05000000000000000000" pitchFamily="2" charset="2"/>
              <a:buChar char="Ø"/>
            </a:pPr>
            <a:endParaRPr lang="es-UY" sz="8800" dirty="0" smtClean="0"/>
          </a:p>
          <a:p>
            <a:pPr marL="406908" indent="-342900" algn="just">
              <a:buFont typeface="Wingdings" panose="05000000000000000000" pitchFamily="2" charset="2"/>
              <a:buChar char="Ø"/>
            </a:pPr>
            <a:r>
              <a:rPr lang="es-UY" sz="8800" dirty="0" smtClean="0"/>
              <a:t>Para </a:t>
            </a:r>
            <a:r>
              <a:rPr lang="es-UY" sz="8800" dirty="0"/>
              <a:t>las sociedades anónimas no rige el plazo máximo establecido (art. 251). Tampoco rige la limitación para las </a:t>
            </a:r>
            <a:r>
              <a:rPr lang="es-UY" sz="8800" dirty="0" smtClean="0"/>
              <a:t>SAS </a:t>
            </a:r>
            <a:r>
              <a:rPr lang="es-UY" sz="8800" dirty="0"/>
              <a:t>(literal D art. 12 Ley 19.820</a:t>
            </a:r>
            <a:r>
              <a:rPr lang="es-UY" sz="8800" dirty="0" smtClean="0"/>
              <a:t>), pero debe indicarse un plazo.</a:t>
            </a:r>
          </a:p>
          <a:p>
            <a:pPr marL="406908" indent="-342900" algn="just">
              <a:buFont typeface="Wingdings" panose="05000000000000000000" pitchFamily="2" charset="2"/>
              <a:buChar char="Ø"/>
            </a:pPr>
            <a:endParaRPr lang="es-UY" sz="8800" dirty="0"/>
          </a:p>
          <a:p>
            <a:pPr marL="406908" indent="-342900" algn="just">
              <a:buFont typeface="Wingdings" panose="05000000000000000000" pitchFamily="2" charset="2"/>
              <a:buChar char="Ø"/>
            </a:pPr>
            <a:r>
              <a:rPr lang="es-UY" sz="8800" dirty="0"/>
              <a:t>La expiración del plazo es causal de </a:t>
            </a:r>
            <a:r>
              <a:rPr lang="es-UY" sz="8800" dirty="0" smtClean="0"/>
              <a:t>disolución.</a:t>
            </a:r>
          </a:p>
        </p:txBody>
      </p:sp>
    </p:spTree>
    <p:extLst>
      <p:ext uri="{BB962C8B-B14F-4D97-AF65-F5344CB8AC3E}">
        <p14:creationId xmlns:p14="http://schemas.microsoft.com/office/powerpoint/2010/main" val="113925773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60648"/>
            <a:ext cx="8229600" cy="6192688"/>
          </a:xfrm>
        </p:spPr>
        <p:txBody>
          <a:bodyPr>
            <a:normAutofit fontScale="25000" lnSpcReduction="20000"/>
          </a:bodyPr>
          <a:lstStyle/>
          <a:p>
            <a:pPr algn="just">
              <a:buFont typeface="Wingdings" panose="05000000000000000000" pitchFamily="2" charset="2"/>
              <a:buChar char="Ø"/>
            </a:pPr>
            <a:endParaRPr lang="es-UY" sz="9600" dirty="0" smtClean="0"/>
          </a:p>
          <a:p>
            <a:pPr marL="64008" indent="0" algn="ctr">
              <a:buNone/>
            </a:pPr>
            <a:r>
              <a:rPr lang="es-UY" sz="11200" b="1" dirty="0" smtClean="0"/>
              <a:t>ITER CONSTITUTIVO DE LAS SOCIEDADES COMERCIALES</a:t>
            </a:r>
          </a:p>
          <a:p>
            <a:pPr marL="64008" indent="0" algn="ctr">
              <a:buNone/>
            </a:pPr>
            <a:endParaRPr lang="es-UY" sz="9600" dirty="0"/>
          </a:p>
          <a:p>
            <a:pPr marL="406908" indent="-342900" algn="just">
              <a:buFont typeface="Wingdings" panose="05000000000000000000" pitchFamily="2" charset="2"/>
              <a:buChar char="Ø"/>
            </a:pPr>
            <a:r>
              <a:rPr lang="es-UY" sz="9600" dirty="0" smtClean="0"/>
              <a:t>Colectivas</a:t>
            </a:r>
            <a:r>
              <a:rPr lang="es-UY" sz="9600" dirty="0"/>
              <a:t>, Capital e Industria, en Comandita y </a:t>
            </a:r>
            <a:r>
              <a:rPr lang="es-UY" sz="9600" dirty="0" smtClean="0"/>
              <a:t>SAS: </a:t>
            </a:r>
          </a:p>
          <a:p>
            <a:pPr marL="955548" lvl="2" indent="-342900" algn="just">
              <a:buFont typeface="Wingdings" panose="05000000000000000000" pitchFamily="2" charset="2"/>
              <a:buChar char="Ø"/>
            </a:pPr>
            <a:r>
              <a:rPr lang="es-UY" sz="8400" dirty="0" smtClean="0"/>
              <a:t>acuerdo </a:t>
            </a:r>
            <a:r>
              <a:rPr lang="es-UY" sz="8400" dirty="0"/>
              <a:t>de voluntades (art. 6 LSC y 11 Ley </a:t>
            </a:r>
            <a:r>
              <a:rPr lang="es-UY" sz="8400" dirty="0" smtClean="0"/>
              <a:t>19.820), </a:t>
            </a:r>
          </a:p>
          <a:p>
            <a:pPr marL="955548" lvl="2" indent="-342900" algn="just">
              <a:buFont typeface="Wingdings" panose="05000000000000000000" pitchFamily="2" charset="2"/>
              <a:buChar char="Ø"/>
            </a:pPr>
            <a:r>
              <a:rPr lang="es-UY" sz="8400" dirty="0" smtClean="0"/>
              <a:t>inscripción RNC </a:t>
            </a:r>
            <a:r>
              <a:rPr lang="es-UY" sz="8400" dirty="0"/>
              <a:t>(30 días</a:t>
            </a:r>
            <a:r>
              <a:rPr lang="es-UY" sz="8400" dirty="0" smtClean="0"/>
              <a:t>).</a:t>
            </a:r>
            <a:endParaRPr lang="es-UY" sz="8400" dirty="0"/>
          </a:p>
          <a:p>
            <a:pPr marL="406908" indent="-342900" algn="just">
              <a:buFont typeface="Wingdings" panose="05000000000000000000" pitchFamily="2" charset="2"/>
              <a:buChar char="Ø"/>
            </a:pPr>
            <a:endParaRPr lang="es-UY" sz="9600" dirty="0"/>
          </a:p>
          <a:p>
            <a:pPr marL="406908" indent="-342900" algn="just">
              <a:buFont typeface="Wingdings" panose="05000000000000000000" pitchFamily="2" charset="2"/>
              <a:buChar char="Ø"/>
            </a:pPr>
            <a:r>
              <a:rPr lang="es-UY" sz="9600" dirty="0" smtClean="0"/>
              <a:t>SRL: </a:t>
            </a:r>
          </a:p>
          <a:p>
            <a:pPr marL="955548" lvl="2" indent="-342900" algn="just">
              <a:buFont typeface="Wingdings" panose="05000000000000000000" pitchFamily="2" charset="2"/>
              <a:buChar char="Ø"/>
            </a:pPr>
            <a:r>
              <a:rPr lang="es-UY" sz="8400" dirty="0" smtClean="0"/>
              <a:t>acuerdo </a:t>
            </a:r>
            <a:r>
              <a:rPr lang="es-UY" sz="8400" dirty="0"/>
              <a:t>de voluntades (art. 6 LSC</a:t>
            </a:r>
            <a:r>
              <a:rPr lang="es-UY" sz="8400" dirty="0" smtClean="0"/>
              <a:t>),</a:t>
            </a:r>
          </a:p>
          <a:p>
            <a:pPr marL="955548" lvl="2" indent="-342900" algn="just">
              <a:buFont typeface="Wingdings" panose="05000000000000000000" pitchFamily="2" charset="2"/>
              <a:buChar char="Ø"/>
            </a:pPr>
            <a:r>
              <a:rPr lang="es-UY" sz="8400" dirty="0" smtClean="0"/>
              <a:t>inscripción RNC </a:t>
            </a:r>
            <a:r>
              <a:rPr lang="es-UY" sz="8400" dirty="0"/>
              <a:t>(30 días</a:t>
            </a:r>
            <a:r>
              <a:rPr lang="es-UY" sz="8400" dirty="0" smtClean="0"/>
              <a:t>),</a:t>
            </a:r>
          </a:p>
          <a:p>
            <a:pPr marL="955548" lvl="2" indent="-342900" algn="just">
              <a:buFont typeface="Wingdings" panose="05000000000000000000" pitchFamily="2" charset="2"/>
              <a:buChar char="Ø"/>
            </a:pPr>
            <a:r>
              <a:rPr lang="es-UY" sz="8400" dirty="0" smtClean="0"/>
              <a:t>publicación Diario </a:t>
            </a:r>
            <a:r>
              <a:rPr lang="es-UY" sz="8400" dirty="0"/>
              <a:t>Oficial y otro diario (60 días).</a:t>
            </a:r>
          </a:p>
          <a:p>
            <a:pPr marL="406908" indent="-342900" algn="just">
              <a:buFont typeface="Wingdings" panose="05000000000000000000" pitchFamily="2" charset="2"/>
              <a:buChar char="Ø"/>
            </a:pPr>
            <a:endParaRPr lang="es-UY" sz="9600" dirty="0"/>
          </a:p>
          <a:p>
            <a:pPr marL="406908" indent="-342900" algn="just">
              <a:buFont typeface="Wingdings" panose="05000000000000000000" pitchFamily="2" charset="2"/>
              <a:buChar char="Ø"/>
            </a:pPr>
            <a:r>
              <a:rPr lang="es-UY" sz="9600" dirty="0" smtClean="0"/>
              <a:t>SA: </a:t>
            </a:r>
            <a:endParaRPr lang="es-UY" sz="8400" dirty="0" smtClean="0"/>
          </a:p>
          <a:p>
            <a:pPr marL="955548" lvl="2" indent="-342900" algn="just">
              <a:buFont typeface="Wingdings" panose="05000000000000000000" pitchFamily="2" charset="2"/>
              <a:buChar char="Ø"/>
            </a:pPr>
            <a:r>
              <a:rPr lang="es-UY" sz="8400" dirty="0" smtClean="0"/>
              <a:t>acuerdo </a:t>
            </a:r>
            <a:r>
              <a:rPr lang="es-UY" sz="8400" dirty="0"/>
              <a:t>de voluntades (art. 6 LSC</a:t>
            </a:r>
            <a:r>
              <a:rPr lang="es-UY" sz="8400" dirty="0" smtClean="0"/>
              <a:t>),</a:t>
            </a:r>
          </a:p>
          <a:p>
            <a:pPr marL="955548" lvl="2" indent="-342900" algn="just">
              <a:buFont typeface="Wingdings" panose="05000000000000000000" pitchFamily="2" charset="2"/>
              <a:buChar char="Ø"/>
            </a:pPr>
            <a:r>
              <a:rPr lang="es-UY" sz="8400" dirty="0" smtClean="0"/>
              <a:t>AIN </a:t>
            </a:r>
            <a:r>
              <a:rPr lang="es-UY" sz="8400" dirty="0"/>
              <a:t>(luego de la celebración del contrato</a:t>
            </a:r>
            <a:r>
              <a:rPr lang="es-UY" sz="8400" dirty="0" smtClean="0"/>
              <a:t>).</a:t>
            </a:r>
          </a:p>
          <a:p>
            <a:pPr marL="955548" lvl="2" indent="-342900" algn="just">
              <a:buFont typeface="Wingdings" panose="05000000000000000000" pitchFamily="2" charset="2"/>
              <a:buChar char="Ø"/>
            </a:pPr>
            <a:r>
              <a:rPr lang="es-UY" sz="8400" dirty="0" smtClean="0"/>
              <a:t>inscripción RNC </a:t>
            </a:r>
            <a:r>
              <a:rPr lang="es-UY" sz="8400" dirty="0"/>
              <a:t>(30 días</a:t>
            </a:r>
            <a:r>
              <a:rPr lang="es-UY" sz="8400" dirty="0" smtClean="0"/>
              <a:t>),</a:t>
            </a:r>
          </a:p>
          <a:p>
            <a:pPr marL="955548" lvl="2" indent="-342900" algn="just">
              <a:buFont typeface="Wingdings" panose="05000000000000000000" pitchFamily="2" charset="2"/>
              <a:buChar char="Ø"/>
            </a:pPr>
            <a:r>
              <a:rPr lang="es-UY" sz="8400" dirty="0" smtClean="0"/>
              <a:t>publicación Diario </a:t>
            </a:r>
            <a:r>
              <a:rPr lang="es-UY" sz="8400" dirty="0"/>
              <a:t>Oficial y otro diario (60 días</a:t>
            </a:r>
            <a:r>
              <a:rPr lang="es-UY" sz="8400" dirty="0" smtClean="0"/>
              <a:t>).</a:t>
            </a:r>
          </a:p>
        </p:txBody>
      </p:sp>
    </p:spTree>
    <p:extLst>
      <p:ext uri="{BB962C8B-B14F-4D97-AF65-F5344CB8AC3E}">
        <p14:creationId xmlns:p14="http://schemas.microsoft.com/office/powerpoint/2010/main" val="185554327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60648"/>
            <a:ext cx="8229600" cy="5976664"/>
          </a:xfrm>
        </p:spPr>
        <p:txBody>
          <a:bodyPr>
            <a:normAutofit fontScale="25000" lnSpcReduction="20000"/>
          </a:bodyPr>
          <a:lstStyle/>
          <a:p>
            <a:pPr algn="just">
              <a:buFont typeface="Wingdings" panose="05000000000000000000" pitchFamily="2" charset="2"/>
              <a:buChar char="Ø"/>
            </a:pPr>
            <a:endParaRPr lang="es-UY" sz="9600" dirty="0" smtClean="0"/>
          </a:p>
          <a:p>
            <a:pPr marL="64008" indent="0" algn="ctr">
              <a:buNone/>
            </a:pPr>
            <a:r>
              <a:rPr lang="es-UY" sz="11200" b="1" dirty="0" smtClean="0"/>
              <a:t>ITER CONSTITUTIVO DE LAS SOCIEDADES COMERCIALES</a:t>
            </a:r>
          </a:p>
          <a:p>
            <a:pPr marL="64008" indent="0" algn="ctr">
              <a:buNone/>
            </a:pPr>
            <a:endParaRPr lang="es-UY" sz="8800" dirty="0"/>
          </a:p>
          <a:p>
            <a:pPr marL="406908" indent="-342900" algn="just">
              <a:buFont typeface="Wingdings" panose="05000000000000000000" pitchFamily="2" charset="2"/>
              <a:buChar char="Ø"/>
            </a:pPr>
            <a:r>
              <a:rPr lang="es-UY" sz="8800" dirty="0" smtClean="0"/>
              <a:t>Modificaciones </a:t>
            </a:r>
            <a:r>
              <a:rPr lang="es-UY" sz="8800" dirty="0"/>
              <a:t>al contrato: art. 10 LSC (iguales requisitos que para la constitución) y 11 Ley 19.820</a:t>
            </a:r>
            <a:r>
              <a:rPr lang="es-UY" sz="8800" dirty="0" smtClean="0"/>
              <a:t>.</a:t>
            </a:r>
          </a:p>
          <a:p>
            <a:pPr marL="406908" indent="-342900" algn="just">
              <a:buFont typeface="Wingdings" panose="05000000000000000000" pitchFamily="2" charset="2"/>
              <a:buChar char="Ø"/>
            </a:pPr>
            <a:endParaRPr lang="es-UY" sz="8800" dirty="0"/>
          </a:p>
          <a:p>
            <a:pPr marL="406908" indent="-342900" algn="just">
              <a:buFont typeface="Wingdings" panose="05000000000000000000" pitchFamily="2" charset="2"/>
              <a:buChar char="Ø"/>
            </a:pPr>
            <a:r>
              <a:rPr lang="es-UY" sz="8800" dirty="0"/>
              <a:t>Efectos de la inscripción (art. 8 Ley 16.060 y art. 11 Ley 19.820): sociedad regularmente constituida. </a:t>
            </a:r>
          </a:p>
          <a:p>
            <a:pPr marL="406908" indent="-342900" algn="just">
              <a:buFont typeface="Wingdings" panose="05000000000000000000" pitchFamily="2" charset="2"/>
              <a:buChar char="Ø"/>
            </a:pPr>
            <a:endParaRPr lang="es-UY" sz="8800" dirty="0"/>
          </a:p>
          <a:p>
            <a:pPr marL="406908" indent="-342900" algn="just">
              <a:buFont typeface="Wingdings" panose="05000000000000000000" pitchFamily="2" charset="2"/>
              <a:buChar char="Ø"/>
            </a:pPr>
            <a:r>
              <a:rPr lang="es-UY" sz="8800" dirty="0"/>
              <a:t>Posibilidad de recurrir a un estatuto estándar (</a:t>
            </a:r>
            <a:r>
              <a:rPr lang="es-UY" sz="8800" dirty="0" smtClean="0"/>
              <a:t>AIN </a:t>
            </a:r>
            <a:r>
              <a:rPr lang="es-UY" sz="8800" dirty="0"/>
              <a:t>pone a disposición </a:t>
            </a:r>
            <a:r>
              <a:rPr lang="es-UY" sz="8800" dirty="0" smtClean="0"/>
              <a:t>estatutos </a:t>
            </a:r>
            <a:r>
              <a:rPr lang="es-UY" sz="8800" dirty="0"/>
              <a:t>estándar) o modelo de contrato tanto para las </a:t>
            </a:r>
            <a:r>
              <a:rPr lang="es-UY" sz="8800" dirty="0" smtClean="0"/>
              <a:t>SA </a:t>
            </a:r>
            <a:r>
              <a:rPr lang="es-UY" sz="8800" dirty="0"/>
              <a:t>así como para las </a:t>
            </a:r>
            <a:r>
              <a:rPr lang="es-UY" sz="8800" dirty="0" smtClean="0"/>
              <a:t>SAS </a:t>
            </a:r>
            <a:r>
              <a:rPr lang="es-UY" sz="8800" dirty="0"/>
              <a:t>(que permite la calificación del contrato en un plazo breve).</a:t>
            </a:r>
          </a:p>
          <a:p>
            <a:pPr marL="406908" indent="-342900" algn="just">
              <a:buFont typeface="Wingdings" panose="05000000000000000000" pitchFamily="2" charset="2"/>
              <a:buChar char="Ø"/>
            </a:pPr>
            <a:endParaRPr lang="es-UY" sz="8800" dirty="0"/>
          </a:p>
          <a:p>
            <a:pPr marL="406908" indent="-342900" algn="just">
              <a:buFont typeface="Wingdings" panose="05000000000000000000" pitchFamily="2" charset="2"/>
              <a:buChar char="Ø"/>
            </a:pPr>
            <a:r>
              <a:rPr lang="es-UY" sz="8800" dirty="0"/>
              <a:t>Ley 19.820 prevé la posibilidad de constitución de las </a:t>
            </a:r>
            <a:r>
              <a:rPr lang="es-UY" sz="8800" dirty="0" smtClean="0"/>
              <a:t>SAS </a:t>
            </a:r>
            <a:r>
              <a:rPr lang="es-UY" sz="8800" dirty="0"/>
              <a:t>por medios digitales y con firma electrónica avanzada. La AGESIC es la responsable del Proyecto </a:t>
            </a:r>
            <a:r>
              <a:rPr lang="es-UY" sz="8800" dirty="0" smtClean="0"/>
              <a:t>SAS digital</a:t>
            </a:r>
            <a:r>
              <a:rPr lang="es-UY" sz="8800" dirty="0"/>
              <a:t>. </a:t>
            </a:r>
            <a:endParaRPr lang="es-UY" sz="8800" dirty="0" smtClean="0"/>
          </a:p>
        </p:txBody>
      </p:sp>
    </p:spTree>
    <p:extLst>
      <p:ext uri="{BB962C8B-B14F-4D97-AF65-F5344CB8AC3E}">
        <p14:creationId xmlns:p14="http://schemas.microsoft.com/office/powerpoint/2010/main" val="168711533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260648"/>
            <a:ext cx="8229600" cy="6120680"/>
          </a:xfrm>
        </p:spPr>
        <p:txBody>
          <a:bodyPr>
            <a:normAutofit fontScale="25000" lnSpcReduction="20000"/>
          </a:bodyPr>
          <a:lstStyle/>
          <a:p>
            <a:pPr algn="just">
              <a:buFont typeface="Wingdings" panose="05000000000000000000" pitchFamily="2" charset="2"/>
              <a:buChar char="Ø"/>
            </a:pPr>
            <a:endParaRPr lang="es-UY" sz="9600" dirty="0" smtClean="0"/>
          </a:p>
          <a:p>
            <a:pPr marL="64008" indent="0" algn="ctr">
              <a:buNone/>
            </a:pPr>
            <a:r>
              <a:rPr lang="es-UY" sz="11200" b="1" dirty="0" smtClean="0"/>
              <a:t>ITER CONSTITUTIVO DE LAS SOCIEDADES COMERCIALES</a:t>
            </a:r>
          </a:p>
          <a:p>
            <a:pPr marL="406908" indent="-342900" algn="just">
              <a:buFont typeface="Wingdings" panose="05000000000000000000" pitchFamily="2" charset="2"/>
              <a:buChar char="Ø"/>
            </a:pPr>
            <a:endParaRPr lang="es-UY" sz="8800" dirty="0"/>
          </a:p>
          <a:p>
            <a:pPr marL="406908" indent="-342900" algn="just">
              <a:buFont typeface="Wingdings" panose="05000000000000000000" pitchFamily="2" charset="2"/>
              <a:buChar char="Ø"/>
            </a:pPr>
            <a:r>
              <a:rPr lang="es-UY" sz="8800" dirty="0" smtClean="0"/>
              <a:t>Constitución SAS digital: una </a:t>
            </a:r>
            <a:r>
              <a:rPr lang="es-UY" sz="8800" dirty="0"/>
              <a:t>vez completada toda la información del </a:t>
            </a:r>
            <a:r>
              <a:rPr lang="es-UY" sz="8800" dirty="0" smtClean="0"/>
              <a:t>estatuto (hay modelo predeterminado), </a:t>
            </a:r>
            <a:r>
              <a:rPr lang="es-UY" sz="8800" dirty="0"/>
              <a:t>se descarga y se firma en forma </a:t>
            </a:r>
            <a:r>
              <a:rPr lang="es-UY" sz="8800" dirty="0" smtClean="0"/>
              <a:t>digital </a:t>
            </a:r>
            <a:r>
              <a:rPr lang="es-UY" sz="8800" dirty="0"/>
              <a:t>con firma electrónica avanzada por los socios y los representantes </a:t>
            </a:r>
            <a:r>
              <a:rPr lang="es-UY" sz="8800" dirty="0" smtClean="0"/>
              <a:t>y </a:t>
            </a:r>
            <a:r>
              <a:rPr lang="es-UY" sz="8800" dirty="0" smtClean="0"/>
              <a:t>administradores, </a:t>
            </a:r>
            <a:r>
              <a:rPr lang="es-UY" sz="8800" dirty="0"/>
              <a:t>si son personas diferentes a los </a:t>
            </a:r>
            <a:r>
              <a:rPr lang="es-UY" sz="8800" dirty="0" smtClean="0"/>
              <a:t>socios, </a:t>
            </a:r>
            <a:r>
              <a:rPr lang="es-UY" sz="8800" dirty="0"/>
              <a:t>y se sube el archivo. </a:t>
            </a:r>
            <a:endParaRPr lang="es-UY" sz="8800" dirty="0" smtClean="0"/>
          </a:p>
          <a:p>
            <a:pPr marL="406908" indent="-342900" algn="just">
              <a:buFont typeface="Wingdings" panose="05000000000000000000" pitchFamily="2" charset="2"/>
              <a:buChar char="Ø"/>
            </a:pPr>
            <a:endParaRPr lang="es-UY" sz="8800" dirty="0" smtClean="0"/>
          </a:p>
          <a:p>
            <a:pPr marL="406908" indent="-342900" algn="just">
              <a:buFont typeface="Wingdings" panose="05000000000000000000" pitchFamily="2" charset="2"/>
              <a:buChar char="Ø"/>
            </a:pPr>
            <a:r>
              <a:rPr lang="es-UY" sz="8800" dirty="0" smtClean="0"/>
              <a:t>Trámite unificado DGR, DGI, BPS.</a:t>
            </a:r>
          </a:p>
          <a:p>
            <a:pPr marL="406908" indent="-342900" algn="just">
              <a:buFont typeface="Wingdings" panose="05000000000000000000" pitchFamily="2" charset="2"/>
              <a:buChar char="Ø"/>
            </a:pPr>
            <a:endParaRPr lang="es-UY" sz="8800" dirty="0"/>
          </a:p>
          <a:p>
            <a:pPr marL="406908" indent="-342900" algn="just">
              <a:buFont typeface="Wingdings" panose="05000000000000000000" pitchFamily="2" charset="2"/>
              <a:buChar char="Ø"/>
            </a:pPr>
            <a:r>
              <a:rPr lang="es-UY" sz="8800" dirty="0"/>
              <a:t>Las actividades agropecuarias no se encuentran dentro de las actividades a ser desarrolladas </a:t>
            </a:r>
            <a:r>
              <a:rPr lang="es-UY" sz="8800" dirty="0" smtClean="0"/>
              <a:t>por la SAS digital.</a:t>
            </a:r>
          </a:p>
          <a:p>
            <a:pPr marL="406908" indent="-342900" algn="just">
              <a:buFont typeface="Wingdings" panose="05000000000000000000" pitchFamily="2" charset="2"/>
              <a:buChar char="Ø"/>
            </a:pPr>
            <a:endParaRPr lang="es-UY" sz="8800" dirty="0"/>
          </a:p>
          <a:p>
            <a:pPr marL="406908" indent="-342900" algn="just">
              <a:buFont typeface="Wingdings" panose="05000000000000000000" pitchFamily="2" charset="2"/>
              <a:buChar char="Ø"/>
            </a:pPr>
            <a:r>
              <a:rPr lang="es-UY" sz="8800" dirty="0" err="1" smtClean="0"/>
              <a:t>Dec</a:t>
            </a:r>
            <a:r>
              <a:rPr lang="es-UY" sz="8800" dirty="0" smtClean="0"/>
              <a:t>. 399/019.</a:t>
            </a:r>
          </a:p>
        </p:txBody>
      </p:sp>
    </p:spTree>
    <p:extLst>
      <p:ext uri="{BB962C8B-B14F-4D97-AF65-F5344CB8AC3E}">
        <p14:creationId xmlns:p14="http://schemas.microsoft.com/office/powerpoint/2010/main" val="118246076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9552" y="548680"/>
            <a:ext cx="8062912" cy="4968552"/>
          </a:xfrm>
        </p:spPr>
        <p:txBody>
          <a:bodyPr>
            <a:noAutofit/>
          </a:bodyPr>
          <a:lstStyle/>
          <a:p>
            <a:pPr algn="ct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smtClean="0">
                <a:solidFill>
                  <a:schemeClr val="tx1"/>
                </a:solidFill>
              </a:rPr>
              <a:t>sociedades </a:t>
            </a:r>
            <a:r>
              <a:rPr lang="es-UY" sz="4800" b="1" dirty="0">
                <a:solidFill>
                  <a:schemeClr val="tx1"/>
                </a:solidFill>
              </a:rPr>
              <a:t>CONSTITUIDAS </a:t>
            </a:r>
            <a:br>
              <a:rPr lang="es-UY" sz="4800" b="1" dirty="0">
                <a:solidFill>
                  <a:schemeClr val="tx1"/>
                </a:solidFill>
              </a:rPr>
            </a:br>
            <a:r>
              <a:rPr lang="es-UY" sz="4800" b="1" dirty="0">
                <a:solidFill>
                  <a:schemeClr val="tx1"/>
                </a:solidFill>
              </a:rPr>
              <a:t>EN EL EXTRANJERO</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endParaRPr lang="es-VE" sz="4800" b="1" dirty="0">
              <a:solidFill>
                <a:schemeClr val="tx1"/>
              </a:solidFill>
            </a:endParaRPr>
          </a:p>
        </p:txBody>
      </p:sp>
      <p:sp>
        <p:nvSpPr>
          <p:cNvPr id="3" name="2 Subtítulo"/>
          <p:cNvSpPr>
            <a:spLocks noGrp="1"/>
          </p:cNvSpPr>
          <p:nvPr>
            <p:ph type="subTitle" idx="1"/>
          </p:nvPr>
        </p:nvSpPr>
        <p:spPr>
          <a:xfrm>
            <a:off x="539552" y="4149080"/>
            <a:ext cx="8062912" cy="1610768"/>
          </a:xfrm>
        </p:spPr>
        <p:txBody>
          <a:bodyPr>
            <a:normAutofit/>
          </a:bodyPr>
          <a:lstStyle/>
          <a:p>
            <a:endParaRPr lang="es-UY" dirty="0" smtClean="0"/>
          </a:p>
          <a:p>
            <a:endParaRPr lang="es-UY" dirty="0"/>
          </a:p>
          <a:p>
            <a:endParaRPr lang="es-UY" dirty="0" smtClean="0"/>
          </a:p>
          <a:p>
            <a:endParaRPr lang="es-UY" dirty="0" smtClean="0"/>
          </a:p>
          <a:p>
            <a:pPr algn="ctr"/>
            <a:endParaRPr lang="es-UY" sz="4800" b="1" cap="all" spc="-100" dirty="0">
              <a:solidFill>
                <a:schemeClr val="tx1"/>
              </a:solidFill>
              <a:latin typeface="+mj-lt"/>
              <a:ea typeface="+mj-ea"/>
              <a:cs typeface="+mj-cs"/>
            </a:endParaRPr>
          </a:p>
          <a:p>
            <a:pPr algn="ctr"/>
            <a:endParaRPr lang="es-UY" sz="3400" dirty="0" smtClean="0"/>
          </a:p>
        </p:txBody>
      </p:sp>
    </p:spTree>
    <p:extLst>
      <p:ext uri="{BB962C8B-B14F-4D97-AF65-F5344CB8AC3E}">
        <p14:creationId xmlns:p14="http://schemas.microsoft.com/office/powerpoint/2010/main" val="248173459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836712"/>
            <a:ext cx="8229600" cy="5616624"/>
          </a:xfrm>
        </p:spPr>
        <p:txBody>
          <a:bodyPr>
            <a:normAutofit fontScale="85000" lnSpcReduction="10000"/>
          </a:bodyPr>
          <a:lstStyle/>
          <a:p>
            <a:pPr algn="just">
              <a:buFont typeface="Wingdings" panose="05000000000000000000" pitchFamily="2" charset="2"/>
              <a:buChar char="Ø"/>
            </a:pPr>
            <a:r>
              <a:rPr lang="es-UY" sz="2600" dirty="0" smtClean="0"/>
              <a:t>Artículos 192 a 198 LSC.</a:t>
            </a:r>
          </a:p>
          <a:p>
            <a:pPr algn="just">
              <a:buFont typeface="Wingdings" panose="05000000000000000000" pitchFamily="2" charset="2"/>
              <a:buChar char="Ø"/>
            </a:pPr>
            <a:endParaRPr lang="es-UY" sz="2600" dirty="0" smtClean="0"/>
          </a:p>
          <a:p>
            <a:pPr algn="just">
              <a:buFont typeface="Wingdings" panose="05000000000000000000" pitchFamily="2" charset="2"/>
              <a:buChar char="Ø"/>
            </a:pPr>
            <a:r>
              <a:rPr lang="es-UY" sz="2600" dirty="0" smtClean="0"/>
              <a:t>La actuación extraterritorial de sociedades comerciales es un fenómeno común. Podemos encontrar sucursales de sociedades constituidas en el exterior, agencias o representantes.</a:t>
            </a:r>
          </a:p>
          <a:p>
            <a:pPr algn="just">
              <a:buFont typeface="Wingdings" panose="05000000000000000000" pitchFamily="2" charset="2"/>
              <a:buChar char="Ø"/>
            </a:pPr>
            <a:endParaRPr lang="es-UY" sz="2600" dirty="0"/>
          </a:p>
          <a:p>
            <a:pPr algn="just">
              <a:buFont typeface="Wingdings" panose="05000000000000000000" pitchFamily="2" charset="2"/>
              <a:buChar char="Ø"/>
            </a:pPr>
            <a:r>
              <a:rPr lang="es-UY" sz="2600" dirty="0" smtClean="0"/>
              <a:t>En definitiva, se trata de sociedades que se constituyen en un país y actúan en otro, pero siempre quien asume las obligaciones es la sociedad extranjera.</a:t>
            </a:r>
          </a:p>
          <a:p>
            <a:pPr algn="just">
              <a:buFont typeface="Wingdings" panose="05000000000000000000" pitchFamily="2" charset="2"/>
              <a:buChar char="Ø"/>
            </a:pPr>
            <a:endParaRPr lang="es-UY" sz="2600" dirty="0"/>
          </a:p>
          <a:p>
            <a:pPr algn="just">
              <a:buFont typeface="Wingdings" panose="05000000000000000000" pitchFamily="2" charset="2"/>
              <a:buChar char="Ø"/>
            </a:pPr>
            <a:r>
              <a:rPr lang="es-UY" sz="2600" dirty="0" smtClean="0"/>
              <a:t>En esos casos ¿cuál es la ley aplicable a esas sociedades? </a:t>
            </a:r>
          </a:p>
          <a:p>
            <a:pPr lvl="2" algn="just">
              <a:buFont typeface="Wingdings" panose="05000000000000000000" pitchFamily="2" charset="2"/>
              <a:buChar char="Ø"/>
            </a:pPr>
            <a:r>
              <a:rPr lang="es-UY" sz="2400" dirty="0" smtClean="0"/>
              <a:t>Si Uruguay tiene un tratado vigente con el país de constitución de la sociedad, que regule dichos aspectos, se aplica el mismo. </a:t>
            </a:r>
          </a:p>
          <a:p>
            <a:pPr lvl="2" algn="just">
              <a:buFont typeface="Wingdings" panose="05000000000000000000" pitchFamily="2" charset="2"/>
              <a:buChar char="Ø"/>
            </a:pPr>
            <a:r>
              <a:rPr lang="es-UY" sz="2400" dirty="0" smtClean="0"/>
              <a:t>Si no existe tratado, se aplican los arts. 192 a 198 de la LSC.</a:t>
            </a:r>
          </a:p>
          <a:p>
            <a:pPr algn="just">
              <a:buFont typeface="Wingdings" panose="05000000000000000000" pitchFamily="2" charset="2"/>
              <a:buChar char="Ø"/>
            </a:pPr>
            <a:endParaRPr lang="es-UY" sz="2200" dirty="0"/>
          </a:p>
          <a:p>
            <a:pPr algn="just">
              <a:buFont typeface="Wingdings" panose="05000000000000000000" pitchFamily="2" charset="2"/>
              <a:buChar char="Ø"/>
            </a:pPr>
            <a:endParaRPr lang="es-UY" sz="2400" dirty="0" smtClean="0"/>
          </a:p>
          <a:p>
            <a:pPr marL="64008" indent="0">
              <a:buNone/>
            </a:pPr>
            <a:endParaRPr lang="es-VE" dirty="0"/>
          </a:p>
        </p:txBody>
      </p:sp>
    </p:spTree>
    <p:extLst>
      <p:ext uri="{BB962C8B-B14F-4D97-AF65-F5344CB8AC3E}">
        <p14:creationId xmlns:p14="http://schemas.microsoft.com/office/powerpoint/2010/main" val="277311391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836712"/>
            <a:ext cx="8229600" cy="5760640"/>
          </a:xfrm>
        </p:spPr>
        <p:txBody>
          <a:bodyPr>
            <a:normAutofit fontScale="92500"/>
          </a:bodyPr>
          <a:lstStyle/>
          <a:p>
            <a:pPr algn="just">
              <a:buFont typeface="Wingdings" panose="05000000000000000000" pitchFamily="2" charset="2"/>
              <a:buChar char="Ø"/>
            </a:pPr>
            <a:r>
              <a:rPr lang="es-UY" sz="2200" dirty="0" smtClean="0"/>
              <a:t>Las sociedades constituidas en el exterior se rigen en cuanto a su existencia, capacidad, funcionamiento y disolución, por la ley del lugar de su constitución (lugar donde se cumplieron los requisitos de fondo y forma exigidos para su creación), salvo que contraríe el orden público internacional (art. 192).</a:t>
            </a:r>
          </a:p>
          <a:p>
            <a:pPr algn="just">
              <a:buFont typeface="Wingdings" panose="05000000000000000000" pitchFamily="2" charset="2"/>
              <a:buChar char="Ø"/>
            </a:pPr>
            <a:endParaRPr lang="es-UY" sz="2200" dirty="0"/>
          </a:p>
          <a:p>
            <a:pPr algn="just">
              <a:buFont typeface="Wingdings" panose="05000000000000000000" pitchFamily="2" charset="2"/>
              <a:buChar char="Ø"/>
            </a:pPr>
            <a:r>
              <a:rPr lang="es-UY" sz="2200" dirty="0" smtClean="0"/>
              <a:t>La capacidad que se le admite en Uruguay a estas sociedades no puede ser mayor a la de las sociedades creadas en el país, es decir que en relación a la capacidad, las sociedades constituidas en el extranjero tienen como límite las disposiciones del derecho uruguayo.</a:t>
            </a:r>
          </a:p>
          <a:p>
            <a:pPr marL="0" indent="0" algn="just">
              <a:buNone/>
            </a:pPr>
            <a:endParaRPr lang="es-UY" sz="2200" dirty="0" smtClean="0"/>
          </a:p>
          <a:p>
            <a:pPr marL="0" indent="0" algn="just">
              <a:buNone/>
            </a:pPr>
            <a:r>
              <a:rPr lang="es-UY" sz="2200" b="1" dirty="0" smtClean="0"/>
              <a:t>ACTOS AISLADOS</a:t>
            </a:r>
            <a:endParaRPr lang="es-UY" sz="2200" b="1" dirty="0"/>
          </a:p>
          <a:p>
            <a:pPr algn="just">
              <a:buFont typeface="Wingdings" panose="05000000000000000000" pitchFamily="2" charset="2"/>
              <a:buChar char="Ø"/>
            </a:pPr>
            <a:r>
              <a:rPr lang="es-UY" sz="2200" dirty="0" smtClean="0"/>
              <a:t>Nuestro derecho reconoce la personalidad jurídica de las sociedades debidamente constituidas en el extranjero. Para ello es suficiente con probar su existencia (contrato social o estatuto o acto constitutivo, debidamente legalizado o apostillado). Si es persona jurídica en el lugar de creación, también lo será en Uruguay.</a:t>
            </a:r>
          </a:p>
          <a:p>
            <a:pPr algn="just">
              <a:buFont typeface="Wingdings" panose="05000000000000000000" pitchFamily="2" charset="2"/>
              <a:buChar char="Ø"/>
            </a:pPr>
            <a:endParaRPr lang="es-UY" sz="2200" dirty="0"/>
          </a:p>
          <a:p>
            <a:pPr algn="just">
              <a:buFont typeface="Wingdings" panose="05000000000000000000" pitchFamily="2" charset="2"/>
              <a:buChar char="Ø"/>
            </a:pPr>
            <a:endParaRPr lang="es-UY" sz="2400" dirty="0" smtClean="0"/>
          </a:p>
          <a:p>
            <a:pPr marL="64008" indent="0">
              <a:buNone/>
            </a:pPr>
            <a:endParaRPr lang="es-VE" dirty="0"/>
          </a:p>
        </p:txBody>
      </p:sp>
    </p:spTree>
    <p:extLst>
      <p:ext uri="{BB962C8B-B14F-4D97-AF65-F5344CB8AC3E}">
        <p14:creationId xmlns:p14="http://schemas.microsoft.com/office/powerpoint/2010/main" val="338417455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908720"/>
            <a:ext cx="8229600" cy="5949280"/>
          </a:xfrm>
        </p:spPr>
        <p:txBody>
          <a:bodyPr>
            <a:normAutofit lnSpcReduction="10000"/>
          </a:bodyPr>
          <a:lstStyle/>
          <a:p>
            <a:pPr algn="just">
              <a:buFont typeface="Wingdings" panose="05000000000000000000" pitchFamily="2" charset="2"/>
              <a:buChar char="Ø"/>
            </a:pPr>
            <a:r>
              <a:rPr lang="es-UY" sz="2200" dirty="0"/>
              <a:t>Este reconocimiento le permite a la sociedad realizar actos aislados y comparecer en juicio (art. 193</a:t>
            </a:r>
            <a:r>
              <a:rPr lang="es-UY" sz="2200" dirty="0" smtClean="0"/>
              <a:t>).</a:t>
            </a:r>
          </a:p>
          <a:p>
            <a:pPr algn="just">
              <a:buFont typeface="Wingdings" panose="05000000000000000000" pitchFamily="2" charset="2"/>
              <a:buChar char="Ø"/>
            </a:pPr>
            <a:endParaRPr lang="es-UY" sz="2200" dirty="0"/>
          </a:p>
          <a:p>
            <a:pPr marL="0" indent="0" algn="just">
              <a:buNone/>
            </a:pPr>
            <a:r>
              <a:rPr lang="es-UY" sz="2200" b="1" dirty="0" smtClean="0"/>
              <a:t>SUCURSAL O REPRESENTACIÓN PERMANENTE</a:t>
            </a:r>
          </a:p>
          <a:p>
            <a:pPr algn="just">
              <a:buFont typeface="Wingdings" panose="05000000000000000000" pitchFamily="2" charset="2"/>
              <a:buChar char="Ø"/>
            </a:pPr>
            <a:r>
              <a:rPr lang="es-UY" sz="2200" dirty="0" smtClean="0"/>
              <a:t>Si la sociedad constituida en el exterior pretende realizar actos que se encuentran dentro de su objeto, mediante establecimiento de sucursal o representación permanente, deberá inscribirse en el Registro General de Comercio y publicarse, si correspondiere según el tipo social.</a:t>
            </a:r>
          </a:p>
          <a:p>
            <a:pPr algn="just">
              <a:buFont typeface="Wingdings" panose="05000000000000000000" pitchFamily="2" charset="2"/>
              <a:buChar char="Ø"/>
            </a:pPr>
            <a:endParaRPr lang="es-UY" sz="2200" dirty="0"/>
          </a:p>
          <a:p>
            <a:pPr algn="just">
              <a:buFont typeface="Wingdings" panose="05000000000000000000" pitchFamily="2" charset="2"/>
              <a:buChar char="Ø"/>
            </a:pPr>
            <a:r>
              <a:rPr lang="es-UY" sz="2200" dirty="0" smtClean="0"/>
              <a:t>Para que nazca la obligación de inscribirse y publicar, la sociedad debe cumplir dos requisitos:</a:t>
            </a:r>
          </a:p>
          <a:p>
            <a:pPr lvl="1" algn="just">
              <a:buFont typeface="Wingdings" panose="05000000000000000000" pitchFamily="2" charset="2"/>
              <a:buChar char="Ø"/>
            </a:pPr>
            <a:r>
              <a:rPr lang="es-UY" sz="2000" dirty="0" smtClean="0"/>
              <a:t>Sucursal u otro tipo de representación permanente;</a:t>
            </a:r>
          </a:p>
          <a:p>
            <a:pPr lvl="1" algn="just">
              <a:buFont typeface="Wingdings" panose="05000000000000000000" pitchFamily="2" charset="2"/>
              <a:buChar char="Ø"/>
            </a:pPr>
            <a:r>
              <a:rPr lang="es-UY" dirty="0" smtClean="0"/>
              <a:t>Realizar en forma habitual actos comprendidos en su objeto social.</a:t>
            </a:r>
          </a:p>
          <a:p>
            <a:pPr lvl="1" algn="just">
              <a:buFont typeface="Wingdings" panose="05000000000000000000" pitchFamily="2" charset="2"/>
              <a:buChar char="Ø"/>
            </a:pPr>
            <a:endParaRPr lang="es-UY" sz="2200" dirty="0" smtClean="0"/>
          </a:p>
          <a:p>
            <a:pPr algn="just">
              <a:buFont typeface="Wingdings" panose="05000000000000000000" pitchFamily="2" charset="2"/>
              <a:buChar char="Ø"/>
            </a:pPr>
            <a:r>
              <a:rPr lang="es-UY" sz="2200" dirty="0" smtClean="0"/>
              <a:t>Asimismo, deberá llevar contabilidad en español y someterse a los controles administrativos que correspondan</a:t>
            </a:r>
          </a:p>
          <a:p>
            <a:pPr marL="64008" indent="0">
              <a:buNone/>
            </a:pPr>
            <a:endParaRPr lang="es-VE" dirty="0"/>
          </a:p>
        </p:txBody>
      </p:sp>
    </p:spTree>
    <p:extLst>
      <p:ext uri="{BB962C8B-B14F-4D97-AF65-F5344CB8AC3E}">
        <p14:creationId xmlns:p14="http://schemas.microsoft.com/office/powerpoint/2010/main" val="18457579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836712"/>
            <a:ext cx="8229600" cy="5618096"/>
          </a:xfrm>
        </p:spPr>
        <p:txBody>
          <a:bodyPr>
            <a:normAutofit fontScale="25000" lnSpcReduction="20000"/>
          </a:bodyPr>
          <a:lstStyle/>
          <a:p>
            <a:pPr algn="just">
              <a:buFont typeface="Wingdings" panose="05000000000000000000" pitchFamily="2" charset="2"/>
              <a:buChar char="Ø"/>
            </a:pPr>
            <a:r>
              <a:rPr lang="es-UY" sz="8800" dirty="0" smtClean="0"/>
              <a:t>¿Qué consecuencias tiene si la sociedad constituida en el extranjero cumple con ambos requisitos y no se inscribe tal como dispone la LSC?</a:t>
            </a:r>
          </a:p>
          <a:p>
            <a:pPr algn="just">
              <a:buFont typeface="Wingdings" panose="05000000000000000000" pitchFamily="2" charset="2"/>
              <a:buChar char="Ø"/>
            </a:pPr>
            <a:endParaRPr lang="es-UY" sz="8800" dirty="0" smtClean="0"/>
          </a:p>
          <a:p>
            <a:pPr algn="just">
              <a:buFont typeface="Wingdings" panose="05000000000000000000" pitchFamily="2" charset="2"/>
              <a:buChar char="Ø"/>
            </a:pPr>
            <a:r>
              <a:rPr lang="es-UY" sz="8800" dirty="0" smtClean="0"/>
              <a:t>Dos posiciones:</a:t>
            </a:r>
          </a:p>
          <a:p>
            <a:pPr lvl="1" algn="just">
              <a:buFont typeface="Wingdings" panose="05000000000000000000" pitchFamily="2" charset="2"/>
              <a:buChar char="Ø"/>
            </a:pPr>
            <a:r>
              <a:rPr lang="es-UY" sz="8800" dirty="0" smtClean="0"/>
              <a:t>Se aplica el régimen de las sociedades irregulares.</a:t>
            </a:r>
          </a:p>
          <a:p>
            <a:pPr lvl="1" algn="just">
              <a:buFont typeface="Wingdings" panose="05000000000000000000" pitchFamily="2" charset="2"/>
              <a:buChar char="Ø"/>
            </a:pPr>
            <a:r>
              <a:rPr lang="es-UY" sz="8800" dirty="0" smtClean="0"/>
              <a:t>Si la sociedad no es irregular en el país de creación, luego, no puede devenir irregular en Uruguay, estos requisitos no son de regularidad sino de actuación. Entonces, no podrían actuar en nuestro país, si lo hicieran, sus representantes podrían ser responsabilizados por los daños ocasionados por este incumplimiento. </a:t>
            </a:r>
          </a:p>
          <a:p>
            <a:pPr lvl="1" algn="just">
              <a:buFont typeface="Wingdings" panose="05000000000000000000" pitchFamily="2" charset="2"/>
              <a:buChar char="Ø"/>
            </a:pPr>
            <a:endParaRPr lang="es-UY" sz="8800" dirty="0" smtClean="0"/>
          </a:p>
          <a:p>
            <a:pPr algn="just">
              <a:buFont typeface="Wingdings" panose="05000000000000000000" pitchFamily="2" charset="2"/>
              <a:buChar char="Ø"/>
            </a:pPr>
            <a:r>
              <a:rPr lang="es-UY" sz="8800" dirty="0" smtClean="0"/>
              <a:t>La responsabilidad de los administradores y representantes de las sociedades constituidas en el exterior, es igual a la de los administradores y representantes de las sociedades constituidas en nuestros país.</a:t>
            </a:r>
          </a:p>
          <a:p>
            <a:pPr algn="just">
              <a:buFont typeface="Wingdings" panose="05000000000000000000" pitchFamily="2" charset="2"/>
              <a:buChar char="Ø"/>
            </a:pPr>
            <a:endParaRPr lang="es-UY" sz="8800" dirty="0" smtClean="0"/>
          </a:p>
          <a:p>
            <a:pPr algn="just">
              <a:buFont typeface="Wingdings" panose="05000000000000000000" pitchFamily="2" charset="2"/>
              <a:buChar char="Ø"/>
            </a:pPr>
            <a:endParaRPr lang="es-UY" sz="4600" dirty="0" smtClean="0"/>
          </a:p>
        </p:txBody>
      </p:sp>
    </p:spTree>
    <p:extLst>
      <p:ext uri="{BB962C8B-B14F-4D97-AF65-F5344CB8AC3E}">
        <p14:creationId xmlns:p14="http://schemas.microsoft.com/office/powerpoint/2010/main" val="92177569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20688"/>
            <a:ext cx="8229600" cy="5834120"/>
          </a:xfrm>
        </p:spPr>
        <p:txBody>
          <a:bodyPr>
            <a:noAutofit/>
          </a:bodyPr>
          <a:lstStyle/>
          <a:p>
            <a:pPr algn="just">
              <a:buFont typeface="Wingdings" panose="05000000000000000000" pitchFamily="2" charset="2"/>
              <a:buChar char="Ø"/>
            </a:pPr>
            <a:r>
              <a:rPr lang="es-UY" sz="2000" dirty="0"/>
              <a:t>Si el estatuto o contrato social es contrario al orden público internacional debe modificarse.</a:t>
            </a:r>
          </a:p>
          <a:p>
            <a:pPr algn="just">
              <a:buFont typeface="Wingdings" panose="05000000000000000000" pitchFamily="2" charset="2"/>
              <a:buChar char="Ø"/>
            </a:pPr>
            <a:endParaRPr lang="es-UY" sz="2000" dirty="0"/>
          </a:p>
          <a:p>
            <a:pPr algn="just">
              <a:buFont typeface="Wingdings" panose="05000000000000000000" pitchFamily="2" charset="2"/>
              <a:buChar char="Ø"/>
            </a:pPr>
            <a:r>
              <a:rPr lang="es-UY" sz="2000" dirty="0" smtClean="0"/>
              <a:t>Si la sociedad constituida en el extranjero tiene sede principal en nuestro país estará sujeta a todas las normas nacionales (art. 198). Ello pretende evitar el fraude.</a:t>
            </a:r>
          </a:p>
          <a:p>
            <a:pPr algn="just">
              <a:buFont typeface="Wingdings" panose="05000000000000000000" pitchFamily="2" charset="2"/>
              <a:buChar char="Ø"/>
            </a:pPr>
            <a:endParaRPr lang="es-UY" sz="2000" dirty="0" smtClean="0"/>
          </a:p>
          <a:p>
            <a:pPr algn="just">
              <a:buFont typeface="Wingdings" panose="05000000000000000000" pitchFamily="2" charset="2"/>
              <a:buChar char="Ø"/>
            </a:pPr>
            <a:r>
              <a:rPr lang="es-UY" sz="2000" dirty="0" smtClean="0"/>
              <a:t>Si la sociedad tiene un tipo social desconocido y establece sucursal o representación permanente, se regirá por las normas de las SA en cuanto a inscripción, publicación, responsabilidad de administradores y controles administrativos.</a:t>
            </a:r>
          </a:p>
          <a:p>
            <a:pPr algn="just">
              <a:buFont typeface="Wingdings" panose="05000000000000000000" pitchFamily="2" charset="2"/>
              <a:buChar char="Ø"/>
            </a:pPr>
            <a:endParaRPr lang="es-UY" sz="2000" dirty="0"/>
          </a:p>
          <a:p>
            <a:pPr algn="just">
              <a:buFont typeface="Wingdings" panose="05000000000000000000" pitchFamily="2" charset="2"/>
              <a:buChar char="Ø"/>
            </a:pPr>
            <a:r>
              <a:rPr lang="es-UY" sz="2000" dirty="0" smtClean="0"/>
              <a:t>Si la sociedad estableció sucursal o representación permanente los emplazamientos judiciales deben hacerse en la persona del o los administradores designados. Si la sociedad hizo actos aislados se emplaza a quien la representó en dicho acto o contrato que motivó el litigio (art 197).</a:t>
            </a:r>
          </a:p>
          <a:p>
            <a:pPr algn="just">
              <a:buFont typeface="Wingdings" panose="05000000000000000000" pitchFamily="2" charset="2"/>
              <a:buChar char="Ø"/>
            </a:pPr>
            <a:endParaRPr lang="es-UY" sz="2200" dirty="0"/>
          </a:p>
          <a:p>
            <a:pPr algn="just">
              <a:buFont typeface="Wingdings" panose="05000000000000000000" pitchFamily="2" charset="2"/>
              <a:buChar char="Ø"/>
            </a:pPr>
            <a:endParaRPr lang="es-UY" sz="2200" dirty="0" smtClean="0"/>
          </a:p>
          <a:p>
            <a:pPr marL="64008" indent="0">
              <a:buNone/>
            </a:pPr>
            <a:endParaRPr lang="es-VE" sz="2200" dirty="0"/>
          </a:p>
        </p:txBody>
      </p:sp>
    </p:spTree>
    <p:extLst>
      <p:ext uri="{BB962C8B-B14F-4D97-AF65-F5344CB8AC3E}">
        <p14:creationId xmlns:p14="http://schemas.microsoft.com/office/powerpoint/2010/main" val="15317022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188640"/>
            <a:ext cx="8229600" cy="5976664"/>
          </a:xfrm>
        </p:spPr>
        <p:txBody>
          <a:bodyPr>
            <a:normAutofit/>
          </a:bodyPr>
          <a:lstStyle/>
          <a:p>
            <a:pPr algn="just">
              <a:buFont typeface="Wingdings" panose="05000000000000000000" pitchFamily="2" charset="2"/>
              <a:buChar char="Ø"/>
            </a:pPr>
            <a:endParaRPr lang="es-UY" sz="2400" dirty="0" smtClean="0"/>
          </a:p>
          <a:p>
            <a:pPr marL="64008" indent="0" algn="ctr">
              <a:buNone/>
            </a:pPr>
            <a:r>
              <a:rPr lang="es-UY" sz="2800" b="1" dirty="0" smtClean="0"/>
              <a:t>LA SOCIEDAD COMERCIAL COMO CONTRATO</a:t>
            </a:r>
          </a:p>
          <a:p>
            <a:pPr marL="64008" indent="0" algn="just">
              <a:buNone/>
            </a:pPr>
            <a:endParaRPr lang="es-UY" dirty="0"/>
          </a:p>
          <a:p>
            <a:pPr marL="406908" indent="-342900" algn="just">
              <a:buFont typeface="Wingdings" panose="05000000000000000000" pitchFamily="2" charset="2"/>
              <a:buChar char="Ø"/>
            </a:pPr>
            <a:r>
              <a:rPr lang="es-UY" dirty="0" smtClean="0"/>
              <a:t>El </a:t>
            </a:r>
            <a:r>
              <a:rPr lang="es-UY" dirty="0"/>
              <a:t>art. 1 no define a la sociedad comercial como contrato</a:t>
            </a:r>
            <a:r>
              <a:rPr lang="es-UY" dirty="0" smtClean="0"/>
              <a:t>.</a:t>
            </a:r>
          </a:p>
          <a:p>
            <a:pPr marL="406908" indent="-342900" algn="just">
              <a:buFont typeface="Wingdings" panose="05000000000000000000" pitchFamily="2" charset="2"/>
              <a:buChar char="Ø"/>
            </a:pPr>
            <a:endParaRPr lang="es-UY" dirty="0"/>
          </a:p>
          <a:p>
            <a:pPr marL="406908" indent="-342900" algn="just">
              <a:buFont typeface="Wingdings" panose="05000000000000000000" pitchFamily="2" charset="2"/>
              <a:buChar char="Ø"/>
            </a:pPr>
            <a:r>
              <a:rPr lang="es-UY" dirty="0"/>
              <a:t>Varias disposiciones de la Ley se refieren a la sociedad comercial como contrato. Entre otras, art. </a:t>
            </a:r>
            <a:r>
              <a:rPr lang="es-UY" dirty="0" smtClean="0"/>
              <a:t>5 </a:t>
            </a:r>
            <a:r>
              <a:rPr lang="es-UY" dirty="0"/>
              <a:t>se le aplicarán todas las normas y principios generales en material contractual en cuanto no sea modificado por la Ley.</a:t>
            </a:r>
          </a:p>
          <a:p>
            <a:pPr marL="406908" indent="-342900" algn="just">
              <a:buFont typeface="Wingdings" panose="05000000000000000000" pitchFamily="2" charset="2"/>
              <a:buChar char="Ø"/>
            </a:pPr>
            <a:endParaRPr lang="es-UY" dirty="0"/>
          </a:p>
          <a:p>
            <a:pPr marL="406908" indent="-342900" algn="just">
              <a:buFont typeface="Wingdings" panose="05000000000000000000" pitchFamily="2" charset="2"/>
              <a:buChar char="Ø"/>
            </a:pPr>
            <a:r>
              <a:rPr lang="es-UY" dirty="0"/>
              <a:t>Otras disposiciones recogen la influencia </a:t>
            </a:r>
            <a:r>
              <a:rPr lang="es-UY" dirty="0" smtClean="0"/>
              <a:t>institucionalista </a:t>
            </a:r>
            <a:endParaRPr lang="es-UY" dirty="0"/>
          </a:p>
          <a:p>
            <a:pPr marL="64008" indent="0">
              <a:buNone/>
            </a:pPr>
            <a:endParaRPr lang="es-UY" sz="2400" dirty="0"/>
          </a:p>
          <a:p>
            <a:pPr marL="64008" indent="0">
              <a:buNone/>
            </a:pPr>
            <a:endParaRPr lang="es-VE" sz="2400" dirty="0"/>
          </a:p>
        </p:txBody>
      </p:sp>
    </p:spTree>
    <p:extLst>
      <p:ext uri="{BB962C8B-B14F-4D97-AF65-F5344CB8AC3E}">
        <p14:creationId xmlns:p14="http://schemas.microsoft.com/office/powerpoint/2010/main" val="297324982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978136"/>
          </a:xfrm>
        </p:spPr>
        <p:txBody>
          <a:bodyPr/>
          <a:lstStyle/>
          <a:p>
            <a:pPr marL="64008" indent="0">
              <a:buNone/>
            </a:pPr>
            <a:endParaRPr lang="es-UY" dirty="0" smtClean="0"/>
          </a:p>
          <a:p>
            <a:pPr marL="64008" indent="0">
              <a:buNone/>
            </a:pPr>
            <a:endParaRPr lang="es-UY" dirty="0"/>
          </a:p>
          <a:p>
            <a:pPr marL="64008" indent="0" algn="ctr">
              <a:buNone/>
            </a:pPr>
            <a:endParaRPr lang="es-UY" sz="4000" dirty="0" smtClean="0"/>
          </a:p>
          <a:p>
            <a:pPr marL="64008" indent="0" algn="ctr">
              <a:buNone/>
            </a:pPr>
            <a:endParaRPr lang="es-UY" sz="4000" dirty="0" smtClean="0"/>
          </a:p>
          <a:p>
            <a:pPr marL="64008" indent="0" algn="ctr">
              <a:buNone/>
            </a:pPr>
            <a:r>
              <a:rPr lang="es-UY" sz="4000" dirty="0" smtClean="0"/>
              <a:t>¡¡Muchas gracias!!</a:t>
            </a:r>
          </a:p>
          <a:p>
            <a:pPr marL="64008" indent="0" algn="ctr">
              <a:buNone/>
            </a:pPr>
            <a:endParaRPr lang="es-UY" sz="4000" dirty="0" smtClean="0"/>
          </a:p>
        </p:txBody>
      </p:sp>
    </p:spTree>
    <p:extLst>
      <p:ext uri="{BB962C8B-B14F-4D97-AF65-F5344CB8AC3E}">
        <p14:creationId xmlns:p14="http://schemas.microsoft.com/office/powerpoint/2010/main" val="33202001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188640"/>
            <a:ext cx="8229600" cy="5976664"/>
          </a:xfrm>
        </p:spPr>
        <p:txBody>
          <a:bodyPr>
            <a:normAutofit fontScale="92500" lnSpcReduction="10000"/>
          </a:bodyPr>
          <a:lstStyle/>
          <a:p>
            <a:pPr algn="just">
              <a:buFont typeface="Wingdings" panose="05000000000000000000" pitchFamily="2" charset="2"/>
              <a:buChar char="Ø"/>
            </a:pPr>
            <a:endParaRPr lang="es-UY" sz="2400" dirty="0" smtClean="0"/>
          </a:p>
          <a:p>
            <a:pPr marL="64008" indent="0" algn="ctr">
              <a:buNone/>
            </a:pPr>
            <a:r>
              <a:rPr lang="es-UY" sz="2800" b="1" dirty="0" smtClean="0"/>
              <a:t>LA SOCIEDAD COMERCIAL COMO CONTRATO: CARÁCTERES</a:t>
            </a:r>
          </a:p>
          <a:p>
            <a:pPr marL="64008" indent="0" algn="just">
              <a:buNone/>
            </a:pPr>
            <a:endParaRPr lang="es-UY" dirty="0"/>
          </a:p>
          <a:p>
            <a:pPr marL="406908" indent="-342900" algn="just">
              <a:buFont typeface="Wingdings" panose="05000000000000000000" pitchFamily="2" charset="2"/>
              <a:buChar char="Ø"/>
            </a:pPr>
            <a:r>
              <a:rPr lang="es-UY" dirty="0"/>
              <a:t>Plurilateral: por celebrarse por dos o más personas</a:t>
            </a:r>
            <a:r>
              <a:rPr lang="es-UY" dirty="0" smtClean="0"/>
              <a:t>.</a:t>
            </a:r>
          </a:p>
          <a:p>
            <a:pPr marL="64008" indent="0" algn="just">
              <a:buNone/>
            </a:pPr>
            <a:r>
              <a:rPr lang="es-UY" dirty="0" smtClean="0"/>
              <a:t>    </a:t>
            </a:r>
          </a:p>
          <a:p>
            <a:pPr marL="406908" indent="-342900" algn="just">
              <a:buFont typeface="Wingdings" panose="05000000000000000000" pitchFamily="2" charset="2"/>
              <a:buChar char="Ø"/>
            </a:pPr>
            <a:r>
              <a:rPr lang="es-UY" dirty="0" err="1" smtClean="0"/>
              <a:t>Unipersonalidad</a:t>
            </a:r>
            <a:r>
              <a:rPr lang="es-UY" dirty="0" smtClean="0"/>
              <a:t> </a:t>
            </a:r>
            <a:r>
              <a:rPr lang="es-UY" dirty="0"/>
              <a:t>genética adoptada para las </a:t>
            </a:r>
            <a:r>
              <a:rPr lang="es-UY" dirty="0" smtClean="0"/>
              <a:t>SAS (art</a:t>
            </a:r>
            <a:r>
              <a:rPr lang="es-UY" dirty="0"/>
              <a:t>. 11 de la Ley 19.820</a:t>
            </a:r>
            <a:r>
              <a:rPr lang="es-UY" dirty="0" smtClean="0"/>
              <a:t>). Ver artículo 10 </a:t>
            </a:r>
            <a:r>
              <a:rPr lang="es-UY" dirty="0" err="1" smtClean="0"/>
              <a:t>Dec</a:t>
            </a:r>
            <a:r>
              <a:rPr lang="es-UY" dirty="0" smtClean="0"/>
              <a:t>. 335/990 y art. 156 y </a:t>
            </a:r>
            <a:r>
              <a:rPr lang="es-UY" dirty="0" err="1" smtClean="0"/>
              <a:t>num</a:t>
            </a:r>
            <a:r>
              <a:rPr lang="es-UY" dirty="0" smtClean="0"/>
              <a:t>. 8 art. 159 LSC (un solo socio por un año).</a:t>
            </a:r>
          </a:p>
          <a:p>
            <a:pPr marL="406908" indent="-342900" algn="just">
              <a:buFont typeface="Wingdings" panose="05000000000000000000" pitchFamily="2" charset="2"/>
              <a:buChar char="Ø"/>
            </a:pPr>
            <a:endParaRPr lang="es-UY" dirty="0"/>
          </a:p>
          <a:p>
            <a:pPr marL="406908" indent="-342900" algn="just">
              <a:buFont typeface="Wingdings" panose="05000000000000000000" pitchFamily="2" charset="2"/>
              <a:buChar char="Ø"/>
            </a:pPr>
            <a:r>
              <a:rPr lang="es-UY" dirty="0"/>
              <a:t>De organización: celebrado con el ánimo de realizar una actividad comercial organizada</a:t>
            </a:r>
            <a:r>
              <a:rPr lang="es-UY" dirty="0" smtClean="0"/>
              <a:t>.</a:t>
            </a:r>
          </a:p>
          <a:p>
            <a:pPr marL="406908" indent="-342900" algn="just">
              <a:buFont typeface="Wingdings" panose="05000000000000000000" pitchFamily="2" charset="2"/>
              <a:buChar char="Ø"/>
            </a:pPr>
            <a:endParaRPr lang="es-UY" dirty="0"/>
          </a:p>
          <a:p>
            <a:pPr marL="406908" indent="-342900" algn="just">
              <a:buFont typeface="Wingdings" panose="05000000000000000000" pitchFamily="2" charset="2"/>
              <a:buChar char="Ø"/>
            </a:pPr>
            <a:r>
              <a:rPr lang="es-UY" dirty="0"/>
              <a:t>Consensual: en su celebración no se requieren solemnidades cuya inobservancia afecte la validez del contrato</a:t>
            </a:r>
            <a:r>
              <a:rPr lang="es-UY" dirty="0" smtClean="0"/>
              <a:t>. La persona jurídica nace con el acuerdo de voluntades (art. 2 LSC).</a:t>
            </a:r>
          </a:p>
        </p:txBody>
      </p:sp>
    </p:spTree>
    <p:extLst>
      <p:ext uri="{BB962C8B-B14F-4D97-AF65-F5344CB8AC3E}">
        <p14:creationId xmlns:p14="http://schemas.microsoft.com/office/powerpoint/2010/main" val="39122161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188640"/>
            <a:ext cx="8229600" cy="5976664"/>
          </a:xfrm>
        </p:spPr>
        <p:txBody>
          <a:bodyPr>
            <a:normAutofit lnSpcReduction="10000"/>
          </a:bodyPr>
          <a:lstStyle/>
          <a:p>
            <a:pPr algn="just">
              <a:buFont typeface="Wingdings" panose="05000000000000000000" pitchFamily="2" charset="2"/>
              <a:buChar char="Ø"/>
            </a:pPr>
            <a:endParaRPr lang="es-UY" sz="2400" dirty="0" smtClean="0"/>
          </a:p>
          <a:p>
            <a:pPr marL="64008" indent="0" algn="ctr">
              <a:buNone/>
            </a:pPr>
            <a:r>
              <a:rPr lang="es-UY" sz="2800" b="1" dirty="0" smtClean="0"/>
              <a:t>LA SOCIEDAD COMERCIAL COMO CONTRATO: CARÁCTERES</a:t>
            </a:r>
          </a:p>
          <a:p>
            <a:pPr marL="406908" indent="-342900" algn="just">
              <a:buFont typeface="Wingdings" panose="05000000000000000000" pitchFamily="2" charset="2"/>
              <a:buChar char="Ø"/>
            </a:pPr>
            <a:endParaRPr lang="es-UY" dirty="0" smtClean="0"/>
          </a:p>
          <a:p>
            <a:pPr marL="406908" indent="-342900" algn="just">
              <a:buFont typeface="Wingdings" panose="05000000000000000000" pitchFamily="2" charset="2"/>
              <a:buChar char="Ø"/>
            </a:pPr>
            <a:r>
              <a:rPr lang="es-UY" dirty="0" smtClean="0"/>
              <a:t>Oneroso</a:t>
            </a:r>
            <a:r>
              <a:rPr lang="es-UY" dirty="0"/>
              <a:t>: cada socio se obliga en beneficio propio y en el de los demás</a:t>
            </a:r>
            <a:r>
              <a:rPr lang="es-UY" dirty="0" smtClean="0"/>
              <a:t>.</a:t>
            </a:r>
          </a:p>
          <a:p>
            <a:pPr marL="406908" indent="-342900" algn="just">
              <a:buFont typeface="Wingdings" panose="05000000000000000000" pitchFamily="2" charset="2"/>
              <a:buChar char="Ø"/>
            </a:pPr>
            <a:endParaRPr lang="es-UY" dirty="0"/>
          </a:p>
          <a:p>
            <a:pPr marL="406908" indent="-342900" algn="just">
              <a:buFont typeface="Wingdings" panose="05000000000000000000" pitchFamily="2" charset="2"/>
              <a:buChar char="Ø"/>
            </a:pPr>
            <a:r>
              <a:rPr lang="es-UY" dirty="0"/>
              <a:t>De duración: perdura en el tiempo</a:t>
            </a:r>
            <a:r>
              <a:rPr lang="es-UY" dirty="0" smtClean="0"/>
              <a:t>.</a:t>
            </a:r>
          </a:p>
          <a:p>
            <a:pPr marL="406908" indent="-342900" algn="just">
              <a:buFont typeface="Wingdings" panose="05000000000000000000" pitchFamily="2" charset="2"/>
              <a:buChar char="Ø"/>
            </a:pPr>
            <a:endParaRPr lang="es-UY" sz="2400" dirty="0"/>
          </a:p>
          <a:p>
            <a:pPr marL="406908" indent="-342900" algn="just">
              <a:buFont typeface="Wingdings" panose="05000000000000000000" pitchFamily="2" charset="2"/>
              <a:buChar char="Ø"/>
            </a:pPr>
            <a:r>
              <a:rPr lang="es-UY" dirty="0" smtClean="0"/>
              <a:t>Da nacimiento a un nuevo sujeto de derecho, diferente a los sujetos que lo conforman: nace la persona jurídica con el acuerdo de voluntades </a:t>
            </a:r>
            <a:r>
              <a:rPr lang="es-UY" sz="2400" dirty="0" smtClean="0"/>
              <a:t>¿Ello que quiere decir?</a:t>
            </a:r>
          </a:p>
          <a:p>
            <a:pPr marL="681228" lvl="1" indent="-342900" algn="just">
              <a:buFont typeface="Wingdings" panose="05000000000000000000" pitchFamily="2" charset="2"/>
              <a:buChar char="Ø"/>
            </a:pPr>
            <a:r>
              <a:rPr lang="es-UY" sz="2000" dirty="0" smtClean="0"/>
              <a:t>Patrimonio propio e independiente del de sus socios. </a:t>
            </a:r>
          </a:p>
          <a:p>
            <a:pPr marL="681228" lvl="1" indent="-342900" algn="just">
              <a:buFont typeface="Wingdings" panose="05000000000000000000" pitchFamily="2" charset="2"/>
              <a:buChar char="Ø"/>
            </a:pPr>
            <a:r>
              <a:rPr lang="es-UY" dirty="0" smtClean="0"/>
              <a:t>Tiene denominación y domicilio propio.</a:t>
            </a:r>
          </a:p>
          <a:p>
            <a:pPr marL="681228" lvl="1" indent="-342900" algn="just">
              <a:buFont typeface="Wingdings" panose="05000000000000000000" pitchFamily="2" charset="2"/>
              <a:buChar char="Ø"/>
            </a:pPr>
            <a:r>
              <a:rPr lang="es-UY" sz="2000" dirty="0" smtClean="0"/>
              <a:t>El aporte del socio forma el patrimonio social, va para el </a:t>
            </a:r>
            <a:r>
              <a:rPr lang="es-UY" sz="2000" dirty="0" err="1" smtClean="0"/>
              <a:t>capita</a:t>
            </a:r>
            <a:r>
              <a:rPr lang="es-UY" sz="2000" dirty="0" smtClean="0"/>
              <a:t>.</a:t>
            </a:r>
            <a:endParaRPr lang="es-UY" sz="2000" dirty="0"/>
          </a:p>
          <a:p>
            <a:pPr marL="64008" indent="0">
              <a:buNone/>
            </a:pPr>
            <a:endParaRPr lang="es-VE" sz="2400" dirty="0"/>
          </a:p>
        </p:txBody>
      </p:sp>
    </p:spTree>
    <p:extLst>
      <p:ext uri="{BB962C8B-B14F-4D97-AF65-F5344CB8AC3E}">
        <p14:creationId xmlns:p14="http://schemas.microsoft.com/office/powerpoint/2010/main" val="7113188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188640"/>
            <a:ext cx="8229600" cy="5976664"/>
          </a:xfrm>
        </p:spPr>
        <p:txBody>
          <a:bodyPr>
            <a:normAutofit/>
          </a:bodyPr>
          <a:lstStyle/>
          <a:p>
            <a:pPr algn="just">
              <a:buFont typeface="Wingdings" panose="05000000000000000000" pitchFamily="2" charset="2"/>
              <a:buChar char="Ø"/>
            </a:pPr>
            <a:endParaRPr lang="es-UY" sz="2400" dirty="0" smtClean="0"/>
          </a:p>
          <a:p>
            <a:pPr marL="64008" indent="0" algn="ctr">
              <a:buNone/>
            </a:pPr>
            <a:r>
              <a:rPr lang="es-UY" sz="2800" b="1" dirty="0" smtClean="0"/>
              <a:t>ELEMENTOS DE VALIDEZ DEL CONTRATO DE SOCIEDAD COMERCIAL</a:t>
            </a:r>
          </a:p>
          <a:p>
            <a:pPr marL="406908" indent="-342900" algn="just">
              <a:buFont typeface="Wingdings" panose="05000000000000000000" pitchFamily="2" charset="2"/>
              <a:buChar char="Ø"/>
            </a:pPr>
            <a:endParaRPr lang="es-UY" dirty="0" smtClean="0"/>
          </a:p>
          <a:p>
            <a:pPr marL="406908" indent="-342900" algn="just">
              <a:buFont typeface="Wingdings" panose="05000000000000000000" pitchFamily="2" charset="2"/>
              <a:buChar char="Ø"/>
            </a:pPr>
            <a:r>
              <a:rPr lang="es-UY" dirty="0"/>
              <a:t>Como todo contrato, para su validez,  debe contener los elementos </a:t>
            </a:r>
            <a:r>
              <a:rPr lang="es-UY" dirty="0" smtClean="0"/>
              <a:t>esenciales y sin vicios (art</a:t>
            </a:r>
            <a:r>
              <a:rPr lang="es-UY" dirty="0"/>
              <a:t>. 1261 del Código </a:t>
            </a:r>
            <a:r>
              <a:rPr lang="es-UY" dirty="0" smtClean="0"/>
              <a:t>Civil):</a:t>
            </a:r>
          </a:p>
          <a:p>
            <a:pPr marL="955548" lvl="2" indent="-342900" algn="just">
              <a:buFont typeface="Wingdings" panose="05000000000000000000" pitchFamily="2" charset="2"/>
              <a:buChar char="Ø"/>
            </a:pPr>
            <a:r>
              <a:rPr lang="es-UY" sz="2000" dirty="0" smtClean="0"/>
              <a:t>Capacidad;</a:t>
            </a:r>
          </a:p>
          <a:p>
            <a:pPr marL="955548" lvl="2" indent="-342900" algn="just">
              <a:buFont typeface="Wingdings" panose="05000000000000000000" pitchFamily="2" charset="2"/>
              <a:buChar char="Ø"/>
            </a:pPr>
            <a:r>
              <a:rPr lang="es-UY" sz="2000" dirty="0" smtClean="0"/>
              <a:t>Consentimiento;</a:t>
            </a:r>
          </a:p>
          <a:p>
            <a:pPr marL="955548" lvl="2" indent="-342900" algn="just">
              <a:buFont typeface="Wingdings" panose="05000000000000000000" pitchFamily="2" charset="2"/>
              <a:buChar char="Ø"/>
            </a:pPr>
            <a:r>
              <a:rPr lang="es-UY" sz="2000" dirty="0" smtClean="0"/>
              <a:t>Objeto;</a:t>
            </a:r>
          </a:p>
          <a:p>
            <a:pPr marL="955548" lvl="2" indent="-342900" algn="just">
              <a:buFont typeface="Wingdings" panose="05000000000000000000" pitchFamily="2" charset="2"/>
              <a:buChar char="Ø"/>
            </a:pPr>
            <a:r>
              <a:rPr lang="es-UY" sz="2000" dirty="0" smtClean="0"/>
              <a:t>Causa.</a:t>
            </a:r>
            <a:endParaRPr lang="es-VE" sz="2000" dirty="0"/>
          </a:p>
        </p:txBody>
      </p:sp>
    </p:spTree>
    <p:extLst>
      <p:ext uri="{BB962C8B-B14F-4D97-AF65-F5344CB8AC3E}">
        <p14:creationId xmlns:p14="http://schemas.microsoft.com/office/powerpoint/2010/main" val="25792044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188640"/>
            <a:ext cx="8229600" cy="5976664"/>
          </a:xfrm>
        </p:spPr>
        <p:txBody>
          <a:bodyPr>
            <a:normAutofit fontScale="92500" lnSpcReduction="10000"/>
          </a:bodyPr>
          <a:lstStyle/>
          <a:p>
            <a:pPr algn="just">
              <a:buFont typeface="Wingdings" panose="05000000000000000000" pitchFamily="2" charset="2"/>
              <a:buChar char="Ø"/>
            </a:pPr>
            <a:endParaRPr lang="es-UY" sz="2400" dirty="0" smtClean="0"/>
          </a:p>
          <a:p>
            <a:pPr marL="64008" indent="0" algn="ctr">
              <a:buNone/>
            </a:pPr>
            <a:r>
              <a:rPr lang="es-UY" sz="2800" b="1" dirty="0" smtClean="0"/>
              <a:t>ELEMENTOS DE VALIDEZ DEL CONTRATO DE SOCIEDAD COMERCIAL: CAPACIDAD</a:t>
            </a:r>
          </a:p>
          <a:p>
            <a:pPr marL="406908" indent="-342900" algn="just">
              <a:buFont typeface="Wingdings" panose="05000000000000000000" pitchFamily="2" charset="2"/>
              <a:buChar char="Ø"/>
            </a:pPr>
            <a:endParaRPr lang="es-UY" dirty="0" smtClean="0"/>
          </a:p>
          <a:p>
            <a:pPr marL="406908" indent="-342900" algn="just">
              <a:buFont typeface="Wingdings" panose="05000000000000000000" pitchFamily="2" charset="2"/>
              <a:buChar char="Ø"/>
            </a:pPr>
            <a:r>
              <a:rPr lang="es-UY" dirty="0"/>
              <a:t>Capacidad para ejercer el comercio (art. 44</a:t>
            </a:r>
            <a:r>
              <a:rPr lang="es-UY" dirty="0" smtClean="0"/>
              <a:t>).</a:t>
            </a:r>
          </a:p>
          <a:p>
            <a:pPr marL="406908" indent="-342900" algn="just">
              <a:buFont typeface="Wingdings" panose="05000000000000000000" pitchFamily="2" charset="2"/>
              <a:buChar char="Ø"/>
            </a:pPr>
            <a:endParaRPr lang="es-UY" dirty="0"/>
          </a:p>
          <a:p>
            <a:pPr marL="406908" indent="-342900" algn="just">
              <a:buFont typeface="Wingdings" panose="05000000000000000000" pitchFamily="2" charset="2"/>
              <a:buChar char="Ø"/>
            </a:pPr>
            <a:r>
              <a:rPr lang="es-UY" dirty="0"/>
              <a:t>Art. 1 </a:t>
            </a:r>
            <a:r>
              <a:rPr lang="es-UY" dirty="0" err="1" smtClean="0"/>
              <a:t>CCom</a:t>
            </a:r>
            <a:r>
              <a:rPr lang="es-UY" dirty="0"/>
              <a:t>.: </a:t>
            </a:r>
            <a:r>
              <a:rPr lang="es-UY" dirty="0" smtClean="0"/>
              <a:t>capacidad </a:t>
            </a:r>
            <a:r>
              <a:rPr lang="es-UY" dirty="0"/>
              <a:t>legal para </a:t>
            </a:r>
            <a:r>
              <a:rPr lang="es-UY" dirty="0" smtClean="0"/>
              <a:t>contratar. </a:t>
            </a:r>
            <a:r>
              <a:rPr lang="es-UY" dirty="0"/>
              <a:t>Remisión a las disposiciones del </a:t>
            </a:r>
            <a:r>
              <a:rPr lang="es-UY" dirty="0" smtClean="0"/>
              <a:t>CC, </a:t>
            </a:r>
            <a:r>
              <a:rPr lang="es-UY" dirty="0"/>
              <a:t>art. 191 del </a:t>
            </a:r>
            <a:r>
              <a:rPr lang="es-UY" dirty="0" err="1" smtClean="0"/>
              <a:t>CCom</a:t>
            </a:r>
            <a:r>
              <a:rPr lang="es-UY" dirty="0" smtClean="0"/>
              <a:t>.</a:t>
            </a:r>
          </a:p>
          <a:p>
            <a:pPr marL="406908" indent="-342900" algn="just">
              <a:buFont typeface="Wingdings" panose="05000000000000000000" pitchFamily="2" charset="2"/>
              <a:buChar char="Ø"/>
            </a:pPr>
            <a:endParaRPr lang="es-UY" dirty="0"/>
          </a:p>
          <a:p>
            <a:pPr marL="406908" indent="-342900" algn="just">
              <a:buFont typeface="Wingdings" panose="05000000000000000000" pitchFamily="2" charset="2"/>
              <a:buChar char="Ø"/>
            </a:pPr>
            <a:r>
              <a:rPr lang="es-UY" dirty="0"/>
              <a:t>Capacidad: mayores de 18 años, que no sean dementes o sordomudos que no se puedan </a:t>
            </a:r>
            <a:r>
              <a:rPr lang="es-UY" dirty="0" smtClean="0"/>
              <a:t>darse </a:t>
            </a:r>
            <a:r>
              <a:rPr lang="es-UY" dirty="0"/>
              <a:t>a entender por escrito o lenguaje de señas</a:t>
            </a:r>
            <a:r>
              <a:rPr lang="es-UY" dirty="0" smtClean="0"/>
              <a:t>.</a:t>
            </a:r>
          </a:p>
          <a:p>
            <a:pPr marL="406908" indent="-342900" algn="just">
              <a:buFont typeface="Wingdings" panose="05000000000000000000" pitchFamily="2" charset="2"/>
              <a:buChar char="Ø"/>
            </a:pPr>
            <a:endParaRPr lang="es-UY" dirty="0"/>
          </a:p>
          <a:p>
            <a:pPr marL="406908" indent="-342900" algn="just">
              <a:buFont typeface="Wingdings" panose="05000000000000000000" pitchFamily="2" charset="2"/>
              <a:buChar char="Ø"/>
            </a:pPr>
            <a:r>
              <a:rPr lang="es-UY" dirty="0"/>
              <a:t>Excepciones legales: art. 44 inc. 2, 45 y </a:t>
            </a:r>
            <a:r>
              <a:rPr lang="es-UY" dirty="0" smtClean="0"/>
              <a:t>46. </a:t>
            </a:r>
            <a:r>
              <a:rPr lang="es-UY" dirty="0"/>
              <a:t>Los menores pueden ser socios de sociedades comerciales siempre que sean de responsabilidad limitada. </a:t>
            </a:r>
            <a:endParaRPr lang="es-VE" dirty="0"/>
          </a:p>
        </p:txBody>
      </p:sp>
    </p:spTree>
    <p:extLst>
      <p:ext uri="{BB962C8B-B14F-4D97-AF65-F5344CB8AC3E}">
        <p14:creationId xmlns:p14="http://schemas.microsoft.com/office/powerpoint/2010/main" val="20363742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188640"/>
            <a:ext cx="8229600" cy="5976664"/>
          </a:xfrm>
        </p:spPr>
        <p:txBody>
          <a:bodyPr>
            <a:normAutofit fontScale="92500" lnSpcReduction="20000"/>
          </a:bodyPr>
          <a:lstStyle/>
          <a:p>
            <a:pPr algn="just">
              <a:buFont typeface="Wingdings" panose="05000000000000000000" pitchFamily="2" charset="2"/>
              <a:buChar char="Ø"/>
            </a:pPr>
            <a:endParaRPr lang="es-UY" sz="2400" dirty="0" smtClean="0"/>
          </a:p>
          <a:p>
            <a:pPr marL="64008" indent="0" algn="ctr">
              <a:buNone/>
            </a:pPr>
            <a:r>
              <a:rPr lang="es-UY" sz="2800" b="1" dirty="0" smtClean="0"/>
              <a:t>ELEMENTOS DE VALIDEZ DEL CONTRATO DE SOCIEDAD COMERCIAL: CAPACIDAD</a:t>
            </a:r>
          </a:p>
          <a:p>
            <a:pPr marL="406908" indent="-342900" algn="just">
              <a:buFont typeface="Wingdings" panose="05000000000000000000" pitchFamily="2" charset="2"/>
              <a:buChar char="Ø"/>
            </a:pPr>
            <a:endParaRPr lang="es-UY" dirty="0" smtClean="0"/>
          </a:p>
          <a:p>
            <a:pPr marL="406908" indent="-342900" algn="just">
              <a:buFont typeface="Wingdings" panose="05000000000000000000" pitchFamily="2" charset="2"/>
              <a:buChar char="Ø"/>
            </a:pPr>
            <a:r>
              <a:rPr lang="es-UY" dirty="0"/>
              <a:t>Los incapaces pueden recibir por herencia, </a:t>
            </a:r>
            <a:r>
              <a:rPr lang="es-UY" dirty="0" smtClean="0"/>
              <a:t>legado o </a:t>
            </a:r>
            <a:r>
              <a:rPr lang="es-UY" dirty="0"/>
              <a:t>donación participaciones sociales o cuotas. </a:t>
            </a:r>
            <a:r>
              <a:rPr lang="es-UY" dirty="0" smtClean="0"/>
              <a:t>El </a:t>
            </a:r>
            <a:r>
              <a:rPr lang="es-UY" dirty="0"/>
              <a:t>representante podrá aceptarla con autorización </a:t>
            </a:r>
            <a:r>
              <a:rPr lang="es-UY" dirty="0" smtClean="0"/>
              <a:t>del </a:t>
            </a:r>
            <a:r>
              <a:rPr lang="es-UY" dirty="0"/>
              <a:t>juez competente, quien la acordará si lo estima </a:t>
            </a:r>
            <a:r>
              <a:rPr lang="es-UY" dirty="0" smtClean="0"/>
              <a:t>conveniente </a:t>
            </a:r>
            <a:r>
              <a:rPr lang="es-UY" dirty="0"/>
              <a:t>para el menor. Si la calidad del </a:t>
            </a:r>
            <a:r>
              <a:rPr lang="es-UY" dirty="0" smtClean="0"/>
              <a:t>mismo es </a:t>
            </a:r>
            <a:r>
              <a:rPr lang="es-UY" dirty="0"/>
              <a:t>de ilimitadamente responsable, se condicionará </a:t>
            </a:r>
            <a:r>
              <a:rPr lang="es-UY" dirty="0" smtClean="0"/>
              <a:t>la autorización </a:t>
            </a:r>
            <a:r>
              <a:rPr lang="es-UY" dirty="0"/>
              <a:t>a la modificación del contrato o </a:t>
            </a:r>
            <a:r>
              <a:rPr lang="es-UY" dirty="0" smtClean="0"/>
              <a:t>transformación </a:t>
            </a:r>
            <a:r>
              <a:rPr lang="es-UY" dirty="0"/>
              <a:t>de la sociedad (art. 55</a:t>
            </a:r>
            <a:r>
              <a:rPr lang="es-UY" dirty="0" smtClean="0"/>
              <a:t>).</a:t>
            </a:r>
          </a:p>
          <a:p>
            <a:pPr marL="406908" indent="-342900" algn="just">
              <a:buFont typeface="Wingdings" panose="05000000000000000000" pitchFamily="2" charset="2"/>
              <a:buChar char="Ø"/>
            </a:pPr>
            <a:endParaRPr lang="es-UY" dirty="0"/>
          </a:p>
          <a:p>
            <a:pPr marL="406908" indent="-342900" algn="just">
              <a:buFont typeface="Wingdings" panose="05000000000000000000" pitchFamily="2" charset="2"/>
              <a:buChar char="Ø"/>
            </a:pPr>
            <a:r>
              <a:rPr lang="es-UY" dirty="0"/>
              <a:t>No se requiere autorización judicial en caso de </a:t>
            </a:r>
            <a:r>
              <a:rPr lang="es-UY" dirty="0" smtClean="0"/>
              <a:t>recibir </a:t>
            </a:r>
            <a:r>
              <a:rPr lang="es-UY" dirty="0"/>
              <a:t>por herencia, legado o donación acciones</a:t>
            </a:r>
            <a:r>
              <a:rPr lang="es-UY" dirty="0" smtClean="0"/>
              <a:t>.</a:t>
            </a:r>
          </a:p>
          <a:p>
            <a:pPr marL="406908" indent="-342900" algn="just">
              <a:buFont typeface="Wingdings" panose="05000000000000000000" pitchFamily="2" charset="2"/>
              <a:buChar char="Ø"/>
            </a:pPr>
            <a:endParaRPr lang="es-UY" dirty="0"/>
          </a:p>
          <a:p>
            <a:pPr marL="406908" indent="-342900" algn="just">
              <a:buFont typeface="Wingdings" panose="05000000000000000000" pitchFamily="2" charset="2"/>
              <a:buChar char="Ø"/>
            </a:pPr>
            <a:r>
              <a:rPr lang="es-UY" dirty="0" smtClean="0"/>
              <a:t>Padres </a:t>
            </a:r>
            <a:r>
              <a:rPr lang="es-UY" dirty="0"/>
              <a:t>y menores pueden ser socios entre sí con previa autorización judicial y designación de curador </a:t>
            </a:r>
            <a:r>
              <a:rPr lang="es-UY" dirty="0" smtClean="0"/>
              <a:t>especial, el menor debe ser limitadamente responsable. </a:t>
            </a:r>
            <a:r>
              <a:rPr lang="es-UY" dirty="0"/>
              <a:t>Los tutores y curadores no pueden ser socios de sus </a:t>
            </a:r>
            <a:r>
              <a:rPr lang="es-UY" dirty="0" smtClean="0"/>
              <a:t>representados.</a:t>
            </a:r>
          </a:p>
        </p:txBody>
      </p:sp>
    </p:spTree>
    <p:extLst>
      <p:ext uri="{BB962C8B-B14F-4D97-AF65-F5344CB8AC3E}">
        <p14:creationId xmlns:p14="http://schemas.microsoft.com/office/powerpoint/2010/main" val="324204969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dad">
  <a:themeElements>
    <a:clrScheme name="Claridad">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Clásico de Offic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dad">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2788</TotalTime>
  <Words>3706</Words>
  <Application>Microsoft Office PowerPoint</Application>
  <PresentationFormat>Presentación en pantalla (4:3)</PresentationFormat>
  <Paragraphs>382</Paragraphs>
  <Slides>40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40</vt:i4>
      </vt:variant>
    </vt:vector>
  </HeadingPairs>
  <TitlesOfParts>
    <vt:vector size="44" baseType="lpstr">
      <vt:lpstr>Arial</vt:lpstr>
      <vt:lpstr>Calibri</vt:lpstr>
      <vt:lpstr>Wingdings</vt:lpstr>
      <vt:lpstr>Claridad</vt:lpstr>
      <vt:lpstr>                                             SOCIEDADES COMERCIALES INTRODUCCIÓN DEFINICIÓN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                               sociedades CONSTITUIDAS  EN EL EXTRANJERO   </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CALIFICACIÓN DEL CONCURSO</dc:title>
  <dc:creator>Virginia</dc:creator>
  <cp:lastModifiedBy>Virginia Machado Martinez</cp:lastModifiedBy>
  <cp:revision>154</cp:revision>
  <dcterms:created xsi:type="dcterms:W3CDTF">2017-06-07T22:24:11Z</dcterms:created>
  <dcterms:modified xsi:type="dcterms:W3CDTF">2025-09-01T04:13:09Z</dcterms:modified>
</cp:coreProperties>
</file>