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3"/>
  </p:notesMasterIdLst>
  <p:sldIdLst>
    <p:sldId id="256" r:id="rId2"/>
    <p:sldId id="260" r:id="rId3"/>
    <p:sldId id="298" r:id="rId4"/>
    <p:sldId id="290" r:id="rId5"/>
    <p:sldId id="306" r:id="rId6"/>
    <p:sldId id="307" r:id="rId7"/>
    <p:sldId id="308" r:id="rId8"/>
    <p:sldId id="309" r:id="rId9"/>
    <p:sldId id="261" r:id="rId10"/>
    <p:sldId id="310" r:id="rId11"/>
    <p:sldId id="300" r:id="rId12"/>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21/8/2025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21/8/2025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21/8/2025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21/8/2025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21/8/2025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8XsBlqIUgh4" TargetMode="External"/><Relationship Id="rId2" Type="http://schemas.openxmlformats.org/officeDocument/2006/relationships/hyperlink" Target="https://www.youtube.com/watch?v=rJUfyHIvA9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3284984"/>
            <a:ext cx="7990904" cy="504056"/>
          </a:xfrm>
        </p:spPr>
        <p:txBody>
          <a:bodyPr>
            <a:noAutofit/>
          </a:bodyPr>
          <a:lstStyle/>
          <a:p>
            <a:pPr algn="ct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COMPETENCIA </a:t>
            </a:r>
            <a:br>
              <a:rPr lang="es-UY" sz="4800" b="1" dirty="0">
                <a:solidFill>
                  <a:schemeClr val="tx1"/>
                </a:solidFill>
              </a:rPr>
            </a:br>
            <a:r>
              <a:rPr lang="es-UY" sz="4800" b="1" dirty="0">
                <a:solidFill>
                  <a:schemeClr val="tx1"/>
                </a:solidFill>
              </a:rPr>
              <a:t>desleal</a:t>
            </a:r>
            <a:br>
              <a:rPr lang="es-UY" sz="4800" b="1" dirty="0">
                <a:solidFill>
                  <a:schemeClr val="tx1"/>
                </a:solidFill>
              </a:rPr>
            </a:br>
            <a:endParaRPr lang="es-VE" sz="3200" b="1" dirty="0">
              <a:solidFill>
                <a:schemeClr val="tx1"/>
              </a:solidFill>
            </a:endParaRPr>
          </a:p>
        </p:txBody>
      </p:sp>
      <p:sp>
        <p:nvSpPr>
          <p:cNvPr id="3" name="2 Subtítulo"/>
          <p:cNvSpPr>
            <a:spLocks noGrp="1"/>
          </p:cNvSpPr>
          <p:nvPr>
            <p:ph type="subTitle" idx="1"/>
          </p:nvPr>
        </p:nvSpPr>
        <p:spPr>
          <a:xfrm>
            <a:off x="395536" y="2780928"/>
            <a:ext cx="8206928" cy="2978920"/>
          </a:xfrm>
        </p:spPr>
        <p:txBody>
          <a:bodyPr>
            <a:normAutofit fontScale="85000" lnSpcReduction="20000"/>
          </a:bodyPr>
          <a:lstStyle/>
          <a:p>
            <a:endParaRPr lang="es-UY" dirty="0"/>
          </a:p>
          <a:p>
            <a:endParaRPr lang="es-UY" dirty="0"/>
          </a:p>
          <a:p>
            <a:endParaRPr lang="es-UY" dirty="0"/>
          </a:p>
          <a:p>
            <a:pPr algn="ctr"/>
            <a:r>
              <a:rPr lang="es-UY" sz="3400" dirty="0"/>
              <a:t>Derecho Comercial 1</a:t>
            </a:r>
          </a:p>
          <a:p>
            <a:pPr algn="ctr"/>
            <a:r>
              <a:rPr lang="es-UY" sz="3400" dirty="0"/>
              <a:t>Faculta de Derecho - </a:t>
            </a:r>
            <a:r>
              <a:rPr lang="es-UY" sz="3400" dirty="0" err="1"/>
              <a:t>UdelaR</a:t>
            </a:r>
            <a:endParaRPr lang="es-UY" sz="3400" dirty="0"/>
          </a:p>
          <a:p>
            <a:pPr algn="ctr"/>
            <a:endParaRPr lang="es-UY" sz="3400" dirty="0"/>
          </a:p>
          <a:p>
            <a:pPr algn="ctr"/>
            <a:r>
              <a:rPr lang="es-UY" sz="3400" dirty="0"/>
              <a:t>Virginia </a:t>
            </a:r>
            <a:r>
              <a:rPr lang="es-UY" sz="3400" dirty="0" smtClean="0"/>
              <a:t>Machado Martinez</a:t>
            </a:r>
            <a:endParaRPr lang="es-UY" sz="3400" dirty="0"/>
          </a:p>
          <a:p>
            <a:pPr algn="ctr"/>
            <a:endParaRPr lang="es-UY" sz="3400" dirty="0"/>
          </a:p>
          <a:p>
            <a:pPr algn="ctr"/>
            <a:endParaRPr lang="es-UY" sz="3400" dirty="0"/>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31540" y="620688"/>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a:p>
          <a:p>
            <a:pPr marL="64008" indent="0">
              <a:buNone/>
            </a:pPr>
            <a:endParaRPr lang="es-UY" sz="2400" dirty="0"/>
          </a:p>
        </p:txBody>
      </p:sp>
      <p:sp>
        <p:nvSpPr>
          <p:cNvPr id="2" name="1 Rectángulo"/>
          <p:cNvSpPr/>
          <p:nvPr/>
        </p:nvSpPr>
        <p:spPr>
          <a:xfrm>
            <a:off x="467544" y="548680"/>
            <a:ext cx="7992888" cy="5401479"/>
          </a:xfrm>
          <a:prstGeom prst="rect">
            <a:avLst/>
          </a:prstGeom>
        </p:spPr>
        <p:txBody>
          <a:bodyPr wrap="square">
            <a:spAutoFit/>
          </a:bodyPr>
          <a:lstStyle/>
          <a:p>
            <a:pPr lvl="0"/>
            <a:endParaRPr lang="es-UY" dirty="0"/>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Considerando todo lo anterior ¿Qué pasa con la publicidad comparativa? ¿Cuál es su rol en este tema? ¿Refiere al consumidos o a los competidores?</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¿Se trata de un acto de competencia desleal que ingresa en alguna de la hipótesis agrupadas por la doctrina?</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Art. 25 de la Ley 17.250</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Caso </a:t>
            </a:r>
            <a:r>
              <a:rPr lang="es-ES" sz="1900" dirty="0" err="1"/>
              <a:t>Orient</a:t>
            </a:r>
            <a:r>
              <a:rPr lang="es-ES" sz="1900" dirty="0"/>
              <a:t> - Rolex en Argentina.</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Caso Pepsi Cola - Coca Cola: “El desafío del sabor” (campaña Uruguay Argentina). </a:t>
            </a:r>
            <a:r>
              <a:rPr lang="es-ES" sz="2000" dirty="0" err="1">
                <a:hlinkClick r:id="rId2"/>
              </a:rPr>
              <a:t>DESAFIO</a:t>
            </a:r>
            <a:r>
              <a:rPr lang="es-ES" sz="2000" dirty="0">
                <a:hlinkClick r:id="rId2"/>
              </a:rPr>
              <a:t> PEPSI, La prueba del sabor 1996 – YouTube</a:t>
            </a:r>
            <a:r>
              <a:rPr lang="es-ES" sz="2000" dirty="0"/>
              <a:t> / </a:t>
            </a:r>
            <a:r>
              <a:rPr lang="es-ES" sz="2000" dirty="0" err="1">
                <a:hlinkClick r:id="rId3"/>
              </a:rPr>
              <a:t>Desafio</a:t>
            </a:r>
            <a:r>
              <a:rPr lang="es-ES" sz="2000" dirty="0">
                <a:hlinkClick r:id="rId3"/>
              </a:rPr>
              <a:t> del sabor Pepsi 1997 con </a:t>
            </a:r>
            <a:r>
              <a:rPr lang="es-ES" sz="2000" dirty="0" err="1">
                <a:hlinkClick r:id="rId3"/>
              </a:rPr>
              <a:t>Julian</a:t>
            </a:r>
            <a:r>
              <a:rPr lang="es-ES" sz="2000" dirty="0">
                <a:hlinkClick r:id="rId3"/>
              </a:rPr>
              <a:t> </a:t>
            </a:r>
            <a:r>
              <a:rPr lang="es-ES" sz="2000" dirty="0" err="1">
                <a:hlinkClick r:id="rId3"/>
              </a:rPr>
              <a:t>Weich</a:t>
            </a:r>
            <a:r>
              <a:rPr lang="es-ES" sz="2000" dirty="0">
                <a:hlinkClick r:id="rId3"/>
              </a:rPr>
              <a:t> - YouTube</a:t>
            </a:r>
            <a:endParaRPr lang="es-ES" sz="2000" dirty="0"/>
          </a:p>
          <a:p>
            <a:pPr marL="285750" lvl="0" indent="-285750" algn="just">
              <a:buFont typeface="Wingdings" pitchFamily="2" charset="2"/>
              <a:buChar char="Ø"/>
            </a:pPr>
            <a:endParaRPr lang="es-ES" sz="2000" dirty="0"/>
          </a:p>
        </p:txBody>
      </p:sp>
    </p:spTree>
    <p:extLst>
      <p:ext uri="{BB962C8B-B14F-4D97-AF65-F5344CB8AC3E}">
        <p14:creationId xmlns:p14="http://schemas.microsoft.com/office/powerpoint/2010/main" val="1500618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a:p>
            <a:pPr marL="64008" indent="0" algn="ctr">
              <a:buNone/>
            </a:pPr>
            <a:r>
              <a:rPr lang="es-UY" sz="4000" dirty="0"/>
              <a:t>Fin</a:t>
            </a:r>
            <a:endParaRPr lang="es-VE" sz="4000" dirty="0"/>
          </a:p>
        </p:txBody>
      </p:sp>
      <p:sp>
        <p:nvSpPr>
          <p:cNvPr id="4" name="3 Marcador de número de diapositiva"/>
          <p:cNvSpPr>
            <a:spLocks noGrp="1"/>
          </p:cNvSpPr>
          <p:nvPr>
            <p:ph type="sldNum" sz="quarter" idx="12"/>
          </p:nvPr>
        </p:nvSpPr>
        <p:spPr/>
        <p:txBody>
          <a:bodyPr/>
          <a:lstStyle/>
          <a:p>
            <a:fld id="{A24CD056-F091-4204-9A17-0B1631C67F85}" type="slidenum">
              <a:rPr lang="es-VE" smtClean="0"/>
              <a:t>11</a:t>
            </a:fld>
            <a:endParaRPr lang="es-VE"/>
          </a:p>
        </p:txBody>
      </p:sp>
    </p:spTree>
    <p:extLst>
      <p:ext uri="{BB962C8B-B14F-4D97-AF65-F5344CB8AC3E}">
        <p14:creationId xmlns:p14="http://schemas.microsoft.com/office/powerpoint/2010/main" val="2815712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6408712"/>
          </a:xfrm>
        </p:spPr>
        <p:txBody>
          <a:bodyPr>
            <a:normAutofit lnSpcReduction="10000"/>
          </a:bodyPr>
          <a:lstStyle/>
          <a:p>
            <a:pPr marL="0" lvl="0" indent="0">
              <a:buNone/>
            </a:pPr>
            <a:endParaRPr lang="es-ES" dirty="0"/>
          </a:p>
          <a:p>
            <a:pPr marL="0" lvl="0" indent="0" algn="ctr">
              <a:buNone/>
            </a:pPr>
            <a:r>
              <a:rPr lang="es-ES" sz="2600" b="1" dirty="0"/>
              <a:t>REGULACIÓN DEL MERCADO</a:t>
            </a:r>
          </a:p>
          <a:p>
            <a:pPr marL="0" lvl="0" indent="0">
              <a:buNone/>
            </a:pPr>
            <a:endParaRPr lang="es-ES" dirty="0"/>
          </a:p>
          <a:p>
            <a:pPr lvl="0" algn="just">
              <a:buFont typeface="Wingdings" panose="05000000000000000000" pitchFamily="2" charset="2"/>
              <a:buChar char="Ø"/>
            </a:pPr>
            <a:r>
              <a:rPr lang="es-ES" dirty="0"/>
              <a:t>Tiene dos caras: </a:t>
            </a:r>
          </a:p>
          <a:p>
            <a:pPr lvl="1" algn="just">
              <a:buFont typeface="Wingdings" panose="05000000000000000000" pitchFamily="2" charset="2"/>
              <a:buChar char="Ø"/>
            </a:pPr>
            <a:r>
              <a:rPr lang="es-ES" dirty="0"/>
              <a:t>(i) la regulación de la actividad del empresario (el que ofrece bienes y servicios); </a:t>
            </a:r>
          </a:p>
          <a:p>
            <a:pPr lvl="1" algn="just">
              <a:buFont typeface="Wingdings" panose="05000000000000000000" pitchFamily="2" charset="2"/>
              <a:buChar char="Ø"/>
            </a:pPr>
            <a:r>
              <a:rPr lang="es-ES" dirty="0"/>
              <a:t>(ii) la normativa relativa a los consumidores.</a:t>
            </a:r>
          </a:p>
          <a:p>
            <a:pPr lvl="1" algn="just">
              <a:buFont typeface="Wingdings" panose="05000000000000000000" pitchFamily="2" charset="2"/>
              <a:buChar char="Ø"/>
            </a:pPr>
            <a:endParaRPr lang="es-ES" dirty="0"/>
          </a:p>
          <a:p>
            <a:pPr lvl="0" algn="just">
              <a:buFont typeface="Wingdings" panose="05000000000000000000" pitchFamily="2" charset="2"/>
              <a:buChar char="Ø"/>
            </a:pPr>
            <a:r>
              <a:rPr lang="es-ES" dirty="0"/>
              <a:t>En esta oportunidad veremos la regulación de la actividad del empresario en el mercado, es decir la regulación de la competencia.</a:t>
            </a:r>
          </a:p>
          <a:p>
            <a:pPr lvl="0" algn="just">
              <a:buFont typeface="Wingdings" panose="05000000000000000000" pitchFamily="2" charset="2"/>
              <a:buChar char="Ø"/>
            </a:pPr>
            <a:endParaRPr lang="es-ES" dirty="0"/>
          </a:p>
          <a:p>
            <a:pPr lvl="0" algn="just">
              <a:buFont typeface="Wingdings" panose="05000000000000000000" pitchFamily="2" charset="2"/>
              <a:buChar char="Ø"/>
            </a:pPr>
            <a:r>
              <a:rPr lang="es-ES" dirty="0"/>
              <a:t>La competencia en el mercado es lícita y así lo dispone el art. 36 de la Constitución de la República, que consagra la libertad de industria y comercio. El principio general tiene a su vez dos limitaciones: la defensa de la competencia y la competencia desleal.</a:t>
            </a:r>
          </a:p>
          <a:p>
            <a:pPr lvl="1" algn="just">
              <a:buFont typeface="Wingdings" panose="05000000000000000000" pitchFamily="2" charset="2"/>
              <a:buChar char="Ø"/>
            </a:pPr>
            <a:endParaRPr lang="es-ES" dirty="0"/>
          </a:p>
          <a:p>
            <a:pPr lvl="0" algn="just">
              <a:buFont typeface="Wingdings" panose="05000000000000000000" pitchFamily="2" charset="2"/>
              <a:buChar char="Ø"/>
            </a:pPr>
            <a:endParaRPr lang="es-ES" dirty="0"/>
          </a:p>
          <a:p>
            <a:pPr lvl="0" algn="just">
              <a:buFont typeface="Wingdings" panose="05000000000000000000" pitchFamily="2" charset="2"/>
              <a:buChar char="Ø"/>
            </a:pPr>
            <a:endParaRPr lang="es-ES" dirty="0"/>
          </a:p>
        </p:txBody>
      </p:sp>
    </p:spTree>
    <p:extLst>
      <p:ext uri="{BB962C8B-B14F-4D97-AF65-F5344CB8AC3E}">
        <p14:creationId xmlns:p14="http://schemas.microsoft.com/office/powerpoint/2010/main" val="2973249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072336"/>
          </a:xfrm>
        </p:spPr>
        <p:txBody>
          <a:bodyPr>
            <a:normAutofit lnSpcReduction="10000"/>
          </a:bodyPr>
          <a:lstStyle/>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a:t>En esta clase nos dedicaremos a la competencia desleal. </a:t>
            </a:r>
          </a:p>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a:t>Considerando que muchas personas pueden dedicarse libremente a la misma actividad económica, la competencia es lícita, pero también puede suceder que haya determinados actos que la distorsionen.</a:t>
            </a:r>
          </a:p>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a:t>Nuestro Derecho regula expresamente las conductas distorsivas, con la finalidad de proteger el normal desarrollo de la actividad económica en el mercado, a través de la Ley 18.159 «Defensa de la libre competencia en el comercio»</a:t>
            </a:r>
          </a:p>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a:t> Por su parte la competencia desleal no tiene una regulación específica, sino que se rige por principios generales y busca evitar que un competidor perjudique a otro por medios desleales.</a:t>
            </a:r>
            <a:endParaRPr lang="es-ES" dirty="0"/>
          </a:p>
          <a:p>
            <a:pPr lvl="0" algn="just">
              <a:buFont typeface="Wingdings" panose="05000000000000000000" pitchFamily="2" charset="2"/>
              <a:buChar char="Ø"/>
            </a:pPr>
            <a:endParaRPr lang="es-ES" dirty="0"/>
          </a:p>
        </p:txBody>
      </p:sp>
    </p:spTree>
    <p:extLst>
      <p:ext uri="{BB962C8B-B14F-4D97-AF65-F5344CB8AC3E}">
        <p14:creationId xmlns:p14="http://schemas.microsoft.com/office/powerpoint/2010/main" val="2159536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92696"/>
            <a:ext cx="8229600" cy="5760640"/>
          </a:xfrm>
        </p:spPr>
        <p:txBody>
          <a:bodyPr>
            <a:normAutofit/>
          </a:bodyPr>
          <a:lstStyle/>
          <a:p>
            <a:pPr marL="0" lvl="0" indent="0" algn="ctr">
              <a:buNone/>
            </a:pPr>
            <a:r>
              <a:rPr lang="es-ES" sz="2200" b="1" dirty="0"/>
              <a:t>COMPETENCIA DESLEAL</a:t>
            </a:r>
          </a:p>
          <a:p>
            <a:pPr lvl="0" algn="just">
              <a:buFont typeface="Wingdings" pitchFamily="2" charset="2"/>
              <a:buChar char="Ø"/>
            </a:pPr>
            <a:endParaRPr lang="es-ES" sz="2200" b="1" dirty="0"/>
          </a:p>
          <a:p>
            <a:pPr lvl="0" algn="just">
              <a:buFont typeface="Wingdings" pitchFamily="2" charset="2"/>
              <a:buChar char="Ø"/>
            </a:pPr>
            <a:r>
              <a:rPr lang="es-ES" sz="2200" dirty="0"/>
              <a:t>El objetivo de la competencia desleal es sancionar al competidor que se vale de medios ilícitos para competir en el mercado perjudicando a otros competidores.</a:t>
            </a:r>
          </a:p>
          <a:p>
            <a:pPr lvl="0" algn="just">
              <a:buFont typeface="Wingdings" pitchFamily="2" charset="2"/>
              <a:buChar char="Ø"/>
            </a:pPr>
            <a:endParaRPr lang="es-ES" sz="2200" dirty="0"/>
          </a:p>
          <a:p>
            <a:pPr lvl="0" algn="just">
              <a:buFont typeface="Wingdings" pitchFamily="2" charset="2"/>
              <a:buChar char="Ø"/>
            </a:pPr>
            <a:r>
              <a:rPr lang="es-ES" sz="2200" dirty="0"/>
              <a:t>La finalidad de la competencia desleal es el desvío de la clientela en perjuicio de la competencia, utilizando medios desleales, calificados como ilícitos.</a:t>
            </a:r>
          </a:p>
          <a:p>
            <a:pPr lvl="0" algn="just">
              <a:buFont typeface="Wingdings" pitchFamily="2" charset="2"/>
              <a:buChar char="Ø"/>
            </a:pPr>
            <a:endParaRPr lang="es-ES" sz="2200" dirty="0"/>
          </a:p>
          <a:p>
            <a:pPr lvl="0" algn="just">
              <a:buFont typeface="Wingdings" pitchFamily="2" charset="2"/>
              <a:buChar char="Ø"/>
            </a:pPr>
            <a:r>
              <a:rPr lang="es-ES" sz="2000" dirty="0"/>
              <a:t>Elementos de la competencia desleal: </a:t>
            </a:r>
          </a:p>
          <a:p>
            <a:pPr marL="617220" lvl="1" indent="-342900" algn="just">
              <a:buFont typeface="+mj-lt"/>
              <a:buAutoNum type="alphaLcParenR"/>
            </a:pPr>
            <a:r>
              <a:rPr lang="es-ES" sz="1600" dirty="0"/>
              <a:t>un acto de competencia o de concurrencia: el autor del acto y el sujeto perjudicado deben tener una actividad igual o similar, existiendo la posibilidad objetiva de que se produzca el desvío de la clientela de uno en perjuicio del otro; </a:t>
            </a:r>
          </a:p>
          <a:p>
            <a:pPr marL="617220" lvl="1" indent="-342900" algn="just">
              <a:buFont typeface="+mj-lt"/>
              <a:buAutoNum type="alphaLcParenR"/>
            </a:pPr>
            <a:r>
              <a:rPr lang="es-ES" sz="1600" dirty="0"/>
              <a:t>una conducta incorrecta de quien realiza el acto, contraria a las reglas de lealtad comercial;</a:t>
            </a:r>
          </a:p>
          <a:p>
            <a:pPr marL="617220" lvl="1" indent="-342900" algn="just">
              <a:buFont typeface="+mj-lt"/>
              <a:buAutoNum type="alphaLcParenR"/>
            </a:pPr>
            <a:r>
              <a:rPr lang="es-ES" sz="1600" dirty="0"/>
              <a:t>que el acto sea susceptible de provocar un perjuicio al competidor.</a:t>
            </a:r>
            <a:endParaRPr lang="es-UY" sz="1800" dirty="0"/>
          </a:p>
          <a:p>
            <a:pPr lvl="0" algn="just">
              <a:buFont typeface="Wingdings" pitchFamily="2" charset="2"/>
              <a:buChar char="Ø"/>
            </a:pPr>
            <a:endParaRPr lang="es-ES" sz="2200" b="1" dirty="0"/>
          </a:p>
          <a:p>
            <a:pPr marL="0" indent="0" algn="ctr">
              <a:buNone/>
            </a:pPr>
            <a:endParaRPr lang="es-UY" sz="3600" b="1" dirty="0"/>
          </a:p>
          <a:p>
            <a:pPr marL="0" indent="0" algn="ctr">
              <a:buNone/>
            </a:pPr>
            <a:endParaRPr lang="es-UY" dirty="0"/>
          </a:p>
        </p:txBody>
      </p:sp>
    </p:spTree>
    <p:extLst>
      <p:ext uri="{BB962C8B-B14F-4D97-AF65-F5344CB8AC3E}">
        <p14:creationId xmlns:p14="http://schemas.microsoft.com/office/powerpoint/2010/main" val="229619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6494085"/>
          </a:xfrm>
          <a:prstGeom prst="rect">
            <a:avLst/>
          </a:prstGeom>
        </p:spPr>
        <p:txBody>
          <a:bodyPr wrap="square">
            <a:spAutoFit/>
          </a:bodyPr>
          <a:lstStyle/>
          <a:p>
            <a:pPr lvl="0" algn="ctr"/>
            <a:r>
              <a:rPr lang="es-UY" sz="2000" b="1" dirty="0"/>
              <a:t>Normativa aplicable: </a:t>
            </a:r>
          </a:p>
          <a:p>
            <a:pPr marL="285750" lvl="0" indent="-285750" algn="just">
              <a:buFont typeface="Wingdings" pitchFamily="2" charset="2"/>
              <a:buChar char="Ø"/>
            </a:pPr>
            <a:endParaRPr lang="es-UY" sz="2000" dirty="0"/>
          </a:p>
          <a:p>
            <a:pPr marL="285750" lvl="0" indent="-285750" algn="just">
              <a:buFont typeface="Wingdings" pitchFamily="2" charset="2"/>
              <a:buChar char="Ø"/>
            </a:pPr>
            <a:r>
              <a:rPr lang="es-UY" sz="2000" dirty="0"/>
              <a:t>En</a:t>
            </a:r>
            <a:r>
              <a:rPr lang="es-ES" sz="2000" dirty="0"/>
              <a:t> Uruguay no existe una ley especial que prescriba expresamente los actos de competencia desleal. </a:t>
            </a:r>
          </a:p>
          <a:p>
            <a:pPr marL="285750" lvl="0" indent="-285750" algn="just">
              <a:buFont typeface="Wingdings" pitchFamily="2" charset="2"/>
              <a:buChar char="Ø"/>
            </a:pPr>
            <a:endParaRPr lang="es-ES" sz="2000" dirty="0"/>
          </a:p>
          <a:p>
            <a:pPr marL="285750" lvl="0" indent="-285750" algn="just">
              <a:buFont typeface="Wingdings" pitchFamily="2" charset="2"/>
              <a:buChar char="Ø"/>
            </a:pPr>
            <a:r>
              <a:rPr lang="es-ES" sz="2000" dirty="0"/>
              <a:t>Sin embargo dichos actos encuentran su fundamento legal en disposiciones concretas que prohíben conductas específicas recogidas por ejemplo en:</a:t>
            </a:r>
          </a:p>
          <a:p>
            <a:pPr marL="285750" lvl="0" indent="-285750" algn="just">
              <a:buFont typeface="Wingdings" pitchFamily="2" charset="2"/>
              <a:buChar char="Ø"/>
            </a:pPr>
            <a:endParaRPr lang="es-ES" sz="2000" dirty="0"/>
          </a:p>
          <a:p>
            <a:pPr marL="742950" lvl="1" indent="-285750" algn="just">
              <a:buFont typeface="Wingdings" pitchFamily="2" charset="2"/>
              <a:buChar char="Ø"/>
            </a:pPr>
            <a:r>
              <a:rPr lang="es-ES" sz="2000" dirty="0"/>
              <a:t>la Ley de Marcas 17.011;</a:t>
            </a:r>
          </a:p>
          <a:p>
            <a:pPr marL="742950" lvl="1" indent="-285750" algn="just">
              <a:buFont typeface="Wingdings" pitchFamily="2" charset="2"/>
              <a:buChar char="Ø"/>
            </a:pPr>
            <a:r>
              <a:rPr lang="es-ES" sz="2000" dirty="0"/>
              <a:t>la Ley de Sociedades Comerciales 16.060;</a:t>
            </a:r>
          </a:p>
          <a:p>
            <a:pPr marL="742950" lvl="1" indent="-285750" algn="just">
              <a:buFont typeface="Wingdings" pitchFamily="2" charset="2"/>
              <a:buChar char="Ø"/>
            </a:pPr>
            <a:r>
              <a:rPr lang="es-ES" sz="2000" dirty="0"/>
              <a:t>el Código de Civil (entre otros artículos 1319 y 1321, responsabilidad extracontractual -ver elementos- y abuso de derecho, respectivamente);</a:t>
            </a:r>
          </a:p>
          <a:p>
            <a:pPr marL="742950" lvl="1" indent="-285750" algn="just">
              <a:buFont typeface="Wingdings" pitchFamily="2" charset="2"/>
              <a:buChar char="Ø"/>
            </a:pPr>
            <a:r>
              <a:rPr lang="es-ES" sz="2000" dirty="0"/>
              <a:t>fuera de las normas nacionales: párrafo primero del artículo 10 bis del Convenio de París para la protección de la Propiedad Industrial ratificado en 1979, por el DL 14.910 (en su versión aprobada por el Acta de Estocolmo de fecha 14 de julio de 1967).</a:t>
            </a:r>
            <a:endParaRPr lang="es-UY" sz="2000" i="1" dirty="0"/>
          </a:p>
          <a:p>
            <a:pPr marL="285750" lvl="0" indent="-285750" algn="just">
              <a:buFont typeface="Wingdings" pitchFamily="2" charset="2"/>
              <a:buChar char="Ø"/>
            </a:pPr>
            <a:endParaRPr lang="es-UY" sz="2000" dirty="0"/>
          </a:p>
          <a:p>
            <a:pPr lvl="0" algn="just"/>
            <a:endParaRPr lang="es-UY" sz="2000" dirty="0"/>
          </a:p>
        </p:txBody>
      </p:sp>
    </p:spTree>
    <p:extLst>
      <p:ext uri="{BB962C8B-B14F-4D97-AF65-F5344CB8AC3E}">
        <p14:creationId xmlns:p14="http://schemas.microsoft.com/office/powerpoint/2010/main" val="121621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2831544"/>
          </a:xfrm>
          <a:prstGeom prst="rect">
            <a:avLst/>
          </a:prstGeom>
        </p:spPr>
        <p:txBody>
          <a:bodyPr wrap="square">
            <a:spAutoFit/>
          </a:bodyPr>
          <a:lstStyle/>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buFont typeface="Wingdings" pitchFamily="2" charset="2"/>
              <a:buChar char="Ø"/>
            </a:pPr>
            <a:endParaRPr lang="es-UY" sz="2000"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p:txBody>
      </p:sp>
      <p:sp>
        <p:nvSpPr>
          <p:cNvPr id="6" name="5 Rectángulo"/>
          <p:cNvSpPr/>
          <p:nvPr/>
        </p:nvSpPr>
        <p:spPr>
          <a:xfrm>
            <a:off x="827584" y="764704"/>
            <a:ext cx="7704856" cy="5601533"/>
          </a:xfrm>
          <a:prstGeom prst="rect">
            <a:avLst/>
          </a:prstGeom>
        </p:spPr>
        <p:txBody>
          <a:bodyPr wrap="square">
            <a:spAutoFit/>
          </a:bodyPr>
          <a:lstStyle/>
          <a:p>
            <a:pPr marL="285750" indent="-285750" algn="just">
              <a:buFont typeface="Wingdings" panose="05000000000000000000" pitchFamily="2" charset="2"/>
              <a:buChar char="Ø"/>
            </a:pPr>
            <a:r>
              <a:rPr lang="es-ES" dirty="0"/>
              <a:t>El convenio de París define a la competencia desleal como una conducta: </a:t>
            </a:r>
            <a:r>
              <a:rPr lang="es-ES" i="1" dirty="0"/>
              <a:t>“contraria a los usos honestos en materia industrial o comercial”.</a:t>
            </a:r>
            <a:r>
              <a:rPr lang="es-UY" dirty="0"/>
              <a:t> </a:t>
            </a:r>
          </a:p>
          <a:p>
            <a:pPr marL="285750" lvl="0" indent="-285750" algn="just">
              <a:buFont typeface="Wingdings" panose="05000000000000000000" pitchFamily="2" charset="2"/>
              <a:buChar char="Ø"/>
            </a:pPr>
            <a:endParaRPr lang="es-UY" dirty="0"/>
          </a:p>
          <a:p>
            <a:pPr marL="285750" lvl="0" indent="-285750" algn="just">
              <a:buFont typeface="Wingdings" panose="05000000000000000000" pitchFamily="2" charset="2"/>
              <a:buChar char="Ø"/>
            </a:pPr>
            <a:r>
              <a:rPr lang="es-UY" dirty="0"/>
              <a:t>El numeral 3) del artículo citado, enumera algunos ejemplos de competencia desleal:</a:t>
            </a:r>
          </a:p>
          <a:p>
            <a:pPr marL="285750" lvl="0" indent="-285750" algn="just">
              <a:buFont typeface="Wingdings" panose="05000000000000000000" pitchFamily="2" charset="2"/>
              <a:buChar char="Ø"/>
            </a:pPr>
            <a:endParaRPr lang="es-UY" dirty="0"/>
          </a:p>
          <a:p>
            <a:pPr lvl="2" algn="just"/>
            <a:r>
              <a:rPr lang="es-VE" i="1" dirty="0"/>
              <a:t>“3) En particular deberán prohibirse: </a:t>
            </a:r>
          </a:p>
          <a:p>
            <a:pPr marL="1257300" lvl="2" indent="-342900" algn="just">
              <a:buAutoNum type="arabicPeriod"/>
            </a:pPr>
            <a:r>
              <a:rPr lang="es-VE" i="1" dirty="0"/>
              <a:t>Cualquier acto capaz de crear una confusión, por cualquier medio que sea, respecto del establecimiento, los productos o la actividad industrial o comercial de un competidor; </a:t>
            </a:r>
          </a:p>
          <a:p>
            <a:pPr marL="1257300" lvl="2" indent="-342900" algn="just">
              <a:buAutoNum type="arabicPeriod"/>
            </a:pPr>
            <a:r>
              <a:rPr lang="es-VE" i="1" dirty="0"/>
              <a:t>Las aseveraciones falsas, en el ejercicio del comercio, capaces de desacreditar el establecimiento, los productos o la actividad industrial o comercial de un competidor; </a:t>
            </a:r>
          </a:p>
          <a:p>
            <a:pPr marL="1257300" lvl="2" indent="-342900" algn="just">
              <a:buAutoNum type="arabicPeriod"/>
            </a:pPr>
            <a:r>
              <a:rPr lang="es-VE" i="1" dirty="0"/>
              <a:t>Las indicaciones o aseveraciones cuyo empleo, en el ejercicio del comercio, pudieren inducir al público a error sobre la naturaleza, el modo de fabricación, las características, la aptitud en el empleo o la cantidad de los productos”. </a:t>
            </a:r>
            <a:br>
              <a:rPr lang="es-VE" i="1" dirty="0"/>
            </a:br>
            <a:endParaRPr lang="es-UY" sz="1600" dirty="0"/>
          </a:p>
        </p:txBody>
      </p:sp>
    </p:spTree>
    <p:extLst>
      <p:ext uri="{BB962C8B-B14F-4D97-AF65-F5344CB8AC3E}">
        <p14:creationId xmlns:p14="http://schemas.microsoft.com/office/powerpoint/2010/main" val="3064460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2831544"/>
          </a:xfrm>
          <a:prstGeom prst="rect">
            <a:avLst/>
          </a:prstGeom>
        </p:spPr>
        <p:txBody>
          <a:bodyPr wrap="square">
            <a:spAutoFit/>
          </a:bodyPr>
          <a:lstStyle/>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buFont typeface="Wingdings" pitchFamily="2" charset="2"/>
              <a:buChar char="Ø"/>
            </a:pPr>
            <a:endParaRPr lang="es-UY" sz="2000"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p:txBody>
      </p:sp>
      <p:sp>
        <p:nvSpPr>
          <p:cNvPr id="6" name="5 Rectángulo"/>
          <p:cNvSpPr/>
          <p:nvPr/>
        </p:nvSpPr>
        <p:spPr>
          <a:xfrm>
            <a:off x="827584" y="764704"/>
            <a:ext cx="7704856" cy="5601533"/>
          </a:xfrm>
          <a:prstGeom prst="rect">
            <a:avLst/>
          </a:prstGeom>
        </p:spPr>
        <p:txBody>
          <a:bodyPr wrap="square">
            <a:spAutoFit/>
          </a:bodyPr>
          <a:lstStyle/>
          <a:p>
            <a:pPr algn="ctr"/>
            <a:r>
              <a:rPr lang="es-ES" sz="2000" b="1" dirty="0"/>
              <a:t>Medios desleales</a:t>
            </a:r>
            <a:r>
              <a:rPr lang="es-ES" sz="2000" dirty="0"/>
              <a:t>: </a:t>
            </a:r>
          </a:p>
          <a:p>
            <a:pPr marL="285750" indent="-285750" algn="just">
              <a:buFont typeface="Wingdings" panose="05000000000000000000" pitchFamily="2" charset="2"/>
              <a:buChar char="Ø"/>
            </a:pPr>
            <a:endParaRPr lang="es-ES" sz="2000" dirty="0"/>
          </a:p>
          <a:p>
            <a:pPr marL="285750" indent="-285750" algn="just">
              <a:buFont typeface="Wingdings" panose="05000000000000000000" pitchFamily="2" charset="2"/>
              <a:buChar char="Ø"/>
            </a:pPr>
            <a:r>
              <a:rPr lang="es-ES" sz="2000" dirty="0"/>
              <a:t>La doctrina enumera y menciona una gran cantidad y diversidad de actos que pueden configurar competencia desleal, entre los que se distinguen diferentes categorías:</a:t>
            </a:r>
          </a:p>
          <a:p>
            <a:pPr marL="285750" indent="-285750" algn="just">
              <a:buFont typeface="Wingdings" panose="05000000000000000000" pitchFamily="2" charset="2"/>
              <a:buChar char="Ø"/>
            </a:pPr>
            <a:endParaRPr lang="es-ES" sz="2000" dirty="0"/>
          </a:p>
          <a:p>
            <a:pPr marL="1200150" lvl="2" indent="-285750" algn="just">
              <a:buFont typeface="Wingdings" panose="05000000000000000000" pitchFamily="2" charset="2"/>
              <a:buChar char="Ø"/>
            </a:pPr>
            <a:r>
              <a:rPr lang="es-ES" sz="2000" dirty="0"/>
              <a:t>actos que provocan o tienden a provocar la desorganización o desarticulación interna del competidor, </a:t>
            </a:r>
          </a:p>
          <a:p>
            <a:pPr marL="1200150" lvl="2" indent="-285750" algn="just">
              <a:buFont typeface="Wingdings" panose="05000000000000000000" pitchFamily="2" charset="2"/>
              <a:buChar char="Ø"/>
            </a:pPr>
            <a:endParaRPr lang="es-ES" sz="2000" dirty="0"/>
          </a:p>
          <a:p>
            <a:pPr marL="1200150" lvl="2" indent="-285750" algn="just">
              <a:buFont typeface="Wingdings" panose="05000000000000000000" pitchFamily="2" charset="2"/>
              <a:buChar char="Ø"/>
            </a:pPr>
            <a:r>
              <a:rPr lang="es-ES" sz="2000" dirty="0"/>
              <a:t>actos o medios de denigración de un competidor, </a:t>
            </a:r>
          </a:p>
          <a:p>
            <a:pPr marL="1200150" lvl="2" indent="-285750" algn="just">
              <a:buFont typeface="Wingdings" panose="05000000000000000000" pitchFamily="2" charset="2"/>
              <a:buChar char="Ø"/>
            </a:pPr>
            <a:endParaRPr lang="es-ES" sz="2000" dirty="0"/>
          </a:p>
          <a:p>
            <a:pPr marL="1200150" lvl="2" indent="-285750" algn="just">
              <a:buFont typeface="Wingdings" panose="05000000000000000000" pitchFamily="2" charset="2"/>
              <a:buChar char="Ø"/>
            </a:pPr>
            <a:r>
              <a:rPr lang="es-ES" sz="2000" dirty="0"/>
              <a:t>actos o medios de confusión entre los productos o servicios de los oferentes en el mercado.</a:t>
            </a:r>
          </a:p>
          <a:p>
            <a:pPr marL="1200150" lvl="2" indent="-285750" algn="just">
              <a:buFont typeface="Wingdings" panose="05000000000000000000" pitchFamily="2" charset="2"/>
              <a:buChar char="Ø"/>
            </a:pPr>
            <a:endParaRPr lang="es-ES" sz="2000" dirty="0"/>
          </a:p>
          <a:p>
            <a:pPr marL="1200150" lvl="2" indent="-285750" algn="just">
              <a:buFont typeface="Wingdings" panose="05000000000000000000" pitchFamily="2" charset="2"/>
              <a:buChar char="Ø"/>
            </a:pPr>
            <a:r>
              <a:rPr lang="es-ES" sz="2000" dirty="0"/>
              <a:t>actos parasitarios, de explotación de la reputación ajena.</a:t>
            </a:r>
          </a:p>
          <a:p>
            <a:pPr marL="285750" indent="-285750" algn="just">
              <a:buFont typeface="Wingdings" panose="05000000000000000000" pitchFamily="2" charset="2"/>
              <a:buChar char="Ø"/>
            </a:pPr>
            <a:endParaRPr lang="es-ES" dirty="0"/>
          </a:p>
        </p:txBody>
      </p:sp>
    </p:spTree>
    <p:extLst>
      <p:ext uri="{BB962C8B-B14F-4D97-AF65-F5344CB8AC3E}">
        <p14:creationId xmlns:p14="http://schemas.microsoft.com/office/powerpoint/2010/main" val="1599370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2831544"/>
          </a:xfrm>
          <a:prstGeom prst="rect">
            <a:avLst/>
          </a:prstGeom>
        </p:spPr>
        <p:txBody>
          <a:bodyPr wrap="square">
            <a:spAutoFit/>
          </a:bodyPr>
          <a:lstStyle/>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buFont typeface="Wingdings" pitchFamily="2" charset="2"/>
              <a:buChar char="Ø"/>
            </a:pPr>
            <a:endParaRPr lang="es-UY" sz="2000"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a:p>
        </p:txBody>
      </p:sp>
      <p:sp>
        <p:nvSpPr>
          <p:cNvPr id="6" name="5 Rectángulo"/>
          <p:cNvSpPr/>
          <p:nvPr/>
        </p:nvSpPr>
        <p:spPr>
          <a:xfrm>
            <a:off x="827584" y="764704"/>
            <a:ext cx="7704856" cy="4524315"/>
          </a:xfrm>
          <a:prstGeom prst="rect">
            <a:avLst/>
          </a:prstGeom>
        </p:spPr>
        <p:txBody>
          <a:bodyPr wrap="square">
            <a:spAutoFit/>
          </a:bodyPr>
          <a:lstStyle/>
          <a:p>
            <a:pPr marL="285750" indent="-285750" algn="just">
              <a:buFont typeface="Wingdings" panose="05000000000000000000" pitchFamily="2" charset="2"/>
              <a:buChar char="Ø"/>
            </a:pPr>
            <a:r>
              <a:rPr lang="es-ES" dirty="0"/>
              <a:t>Según </a:t>
            </a:r>
            <a:r>
              <a:rPr lang="es-ES" cap="small" dirty="0"/>
              <a:t>García Menéndez </a:t>
            </a:r>
            <a:r>
              <a:rPr lang="es-ES" dirty="0"/>
              <a:t>los actos de desorganización del competidor son aquellos que persiguen la desestabilización de los factores productivos y de la estructura logística del competidor, quien precisa que los mecanismos previos a la introducción e identificación del producto o servicio en el mercado (para el inicio de la competencia por la clientela) no sean alterados por conductas desleales.</a:t>
            </a:r>
          </a:p>
          <a:p>
            <a:pPr marL="285750" indent="-285750" algn="just">
              <a:buFont typeface="Wingdings" panose="05000000000000000000" pitchFamily="2" charset="2"/>
              <a:buChar char="Ø"/>
            </a:pPr>
            <a:endParaRPr lang="es-ES" dirty="0"/>
          </a:p>
          <a:p>
            <a:pPr marL="285750" indent="-285750" algn="just">
              <a:buFont typeface="Wingdings" panose="05000000000000000000" pitchFamily="2" charset="2"/>
              <a:buChar char="Ø"/>
            </a:pPr>
            <a:r>
              <a:rPr lang="es-ES" dirty="0"/>
              <a:t>Se trata de actos tales como:</a:t>
            </a:r>
          </a:p>
          <a:p>
            <a:pPr marL="285750" indent="-285750" algn="just">
              <a:buFont typeface="Wingdings" panose="05000000000000000000" pitchFamily="2" charset="2"/>
              <a:buChar char="Ø"/>
            </a:pPr>
            <a:endParaRPr lang="es-ES" dirty="0"/>
          </a:p>
          <a:p>
            <a:pPr marL="742950" lvl="1" indent="-285750" algn="just">
              <a:buFont typeface="Wingdings" panose="05000000000000000000" pitchFamily="2" charset="2"/>
              <a:buChar char="Ø"/>
            </a:pPr>
            <a:r>
              <a:rPr lang="es-ES" dirty="0"/>
              <a:t>la violación de secretos, </a:t>
            </a:r>
          </a:p>
          <a:p>
            <a:pPr marL="742950" lvl="1" indent="-285750" algn="just">
              <a:buFont typeface="Wingdings" panose="05000000000000000000" pitchFamily="2" charset="2"/>
              <a:buChar char="Ø"/>
            </a:pPr>
            <a:r>
              <a:rPr lang="es-ES" dirty="0"/>
              <a:t>la inducción a la violación contractual, </a:t>
            </a:r>
          </a:p>
          <a:p>
            <a:pPr marL="742950" lvl="1" indent="-285750" algn="just">
              <a:buFont typeface="Wingdings" panose="05000000000000000000" pitchFamily="2" charset="2"/>
              <a:buChar char="Ø"/>
            </a:pPr>
            <a:r>
              <a:rPr lang="es-ES" dirty="0"/>
              <a:t>la violación de la no competencia cuando se pacta contractualmente, </a:t>
            </a:r>
          </a:p>
          <a:p>
            <a:pPr marL="742950" lvl="1" indent="-285750" algn="just">
              <a:buFont typeface="Wingdings" panose="05000000000000000000" pitchFamily="2" charset="2"/>
              <a:buChar char="Ø"/>
            </a:pPr>
            <a:r>
              <a:rPr lang="es-ES" dirty="0"/>
              <a:t>los actos de obstaculización, </a:t>
            </a:r>
          </a:p>
          <a:p>
            <a:pPr marL="742950" lvl="1" indent="-285750" algn="just">
              <a:buFont typeface="Wingdings" panose="05000000000000000000" pitchFamily="2" charset="2"/>
              <a:buChar char="Ø"/>
            </a:pPr>
            <a:r>
              <a:rPr lang="es-ES" dirty="0"/>
              <a:t>los actos de agresión, </a:t>
            </a:r>
          </a:p>
          <a:p>
            <a:pPr marL="742950" lvl="1" indent="-285750" algn="just">
              <a:buFont typeface="Wingdings" panose="05000000000000000000" pitchFamily="2" charset="2"/>
              <a:buChar char="Ø"/>
            </a:pPr>
            <a:r>
              <a:rPr lang="es-ES" dirty="0"/>
              <a:t>los actos de aprovechamiento del esfuerzo ajeno (parasitarios). </a:t>
            </a:r>
            <a:endParaRPr lang="es-UY" dirty="0"/>
          </a:p>
        </p:txBody>
      </p:sp>
    </p:spTree>
    <p:extLst>
      <p:ext uri="{BB962C8B-B14F-4D97-AF65-F5344CB8AC3E}">
        <p14:creationId xmlns:p14="http://schemas.microsoft.com/office/powerpoint/2010/main" val="247074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31540" y="620688"/>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a:p>
          <a:p>
            <a:pPr marL="64008" indent="0">
              <a:buNone/>
            </a:pPr>
            <a:endParaRPr lang="es-UY" sz="2400" dirty="0"/>
          </a:p>
        </p:txBody>
      </p:sp>
      <p:sp>
        <p:nvSpPr>
          <p:cNvPr id="2" name="1 Rectángulo"/>
          <p:cNvSpPr/>
          <p:nvPr/>
        </p:nvSpPr>
        <p:spPr>
          <a:xfrm>
            <a:off x="467544" y="548680"/>
            <a:ext cx="7992888" cy="5940088"/>
          </a:xfrm>
          <a:prstGeom prst="rect">
            <a:avLst/>
          </a:prstGeom>
        </p:spPr>
        <p:txBody>
          <a:bodyPr wrap="square">
            <a:spAutoFit/>
          </a:bodyPr>
          <a:lstStyle/>
          <a:p>
            <a:pPr lvl="0"/>
            <a:endParaRPr lang="es-UY" dirty="0"/>
          </a:p>
          <a:p>
            <a:pPr marL="285750" lvl="0" indent="-285750" algn="just">
              <a:buFont typeface="Wingdings" pitchFamily="2" charset="2"/>
              <a:buChar char="Ø"/>
            </a:pPr>
            <a:r>
              <a:rPr lang="es-ES" sz="1900" dirty="0"/>
              <a:t>El mismo autor explica que dentro de los actos contra la competencia en el mercado, se incluyen aquellos actos que pueden afectar la relación del competidor con sus potenciales consumidores, es decir, la lucha competencial por la captación de la clientela una vez que la prestación o el producto han sido introducidos e identificados en el mercado. </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Ejemplo de lo anterior son los casos de actos de imitación y confusión con el competidor o de engaño, por un lado.</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Y por otro, actos de denigración, de atracción de la clientela mediante estímulos distintos de la propia prestación, de aprovechamiento de reputación ajena, brindando información falsa y negativa del competidor.</a:t>
            </a:r>
          </a:p>
          <a:p>
            <a:pPr marL="285750" lvl="0" indent="-285750" algn="just">
              <a:buFont typeface="Wingdings" pitchFamily="2" charset="2"/>
              <a:buChar char="Ø"/>
            </a:pPr>
            <a:endParaRPr lang="es-ES" sz="1900" dirty="0"/>
          </a:p>
          <a:p>
            <a:pPr marL="285750" lvl="0" indent="-285750" algn="just">
              <a:buFont typeface="Wingdings" pitchFamily="2" charset="2"/>
              <a:buChar char="Ø"/>
            </a:pPr>
            <a:r>
              <a:rPr lang="es-ES" sz="1900" dirty="0"/>
              <a:t>Estos actos se deben realizar con la clara finalidad de desviar la clientela del competidor hacia sí mismo. </a:t>
            </a:r>
          </a:p>
          <a:p>
            <a:pPr marL="285750" lvl="0" indent="-285750" algn="just">
              <a:buFont typeface="Wingdings" pitchFamily="2" charset="2"/>
              <a:buChar char="Ø"/>
            </a:pPr>
            <a:endParaRPr lang="es-ES" sz="1900" dirty="0"/>
          </a:p>
          <a:p>
            <a:pPr marL="285750" lvl="0" indent="-285750" algn="just">
              <a:buFont typeface="Wingdings" pitchFamily="2" charset="2"/>
              <a:buChar char="Ø"/>
            </a:pPr>
            <a:endParaRPr lang="es-ES" sz="2000" dirty="0"/>
          </a:p>
        </p:txBody>
      </p:sp>
    </p:spTree>
    <p:extLst>
      <p:ext uri="{BB962C8B-B14F-4D97-AF65-F5344CB8AC3E}">
        <p14:creationId xmlns:p14="http://schemas.microsoft.com/office/powerpoint/2010/main" val="1102613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2407</TotalTime>
  <Words>1082</Words>
  <Application>Microsoft Office PowerPoint</Application>
  <PresentationFormat>Presentación en pantalla (4:3)</PresentationFormat>
  <Paragraphs>139</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Wingdings</vt:lpstr>
      <vt:lpstr>Claridad</vt:lpstr>
      <vt:lpstr>                                             COMPETENCIA  desleal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272</cp:revision>
  <dcterms:created xsi:type="dcterms:W3CDTF">2017-06-07T22:24:11Z</dcterms:created>
  <dcterms:modified xsi:type="dcterms:W3CDTF">2025-08-22T00:33:17Z</dcterms:modified>
</cp:coreProperties>
</file>