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sldIdLst>
    <p:sldId id="256" r:id="rId2"/>
    <p:sldId id="260" r:id="rId3"/>
    <p:sldId id="298" r:id="rId4"/>
    <p:sldId id="290" r:id="rId5"/>
    <p:sldId id="306" r:id="rId6"/>
    <p:sldId id="307" r:id="rId7"/>
    <p:sldId id="308" r:id="rId8"/>
    <p:sldId id="261" r:id="rId9"/>
    <p:sldId id="309" r:id="rId10"/>
    <p:sldId id="314" r:id="rId11"/>
    <p:sldId id="310" r:id="rId12"/>
    <p:sldId id="311" r:id="rId13"/>
    <p:sldId id="312" r:id="rId14"/>
    <p:sldId id="313" r:id="rId15"/>
    <p:sldId id="300" r:id="rId16"/>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sorterViewPr>
    <p:cViewPr>
      <p:scale>
        <a:sx n="100" d="100"/>
        <a:sy n="100" d="100"/>
      </p:scale>
      <p:origin x="0" y="5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2850E-3A22-4042-B708-0F14740D8480}" type="datetimeFigureOut">
              <a:rPr lang="es-VE" smtClean="0"/>
              <a:t>21/8/2025</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000B8-24A4-4BC0-A4F3-84524C9B2F43}" type="slidenum">
              <a:rPr lang="es-VE" smtClean="0"/>
              <a:t>‹Nº›</a:t>
            </a:fld>
            <a:endParaRPr lang="es-VE"/>
          </a:p>
        </p:txBody>
      </p:sp>
    </p:spTree>
    <p:extLst>
      <p:ext uri="{BB962C8B-B14F-4D97-AF65-F5344CB8AC3E}">
        <p14:creationId xmlns:p14="http://schemas.microsoft.com/office/powerpoint/2010/main" val="61248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A43D9EA9-3A6A-4480-B4A0-DD2CF456BC85}" type="datetime1">
              <a:rPr lang="es-VE" smtClean="0"/>
              <a:t>21/8/2025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EB72E34-7462-4E7F-B929-8F12823A140B}" type="datetime1">
              <a:rPr lang="es-VE" smtClean="0"/>
              <a:t>21/8/2025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21/8/2025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F41871B-9EDE-40DB-8AF8-69D4C6D1F1EA}" type="datetime1">
              <a:rPr lang="es-VE" smtClean="0"/>
              <a:t>21/8/2025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2F503B-B857-43C2-843D-977E555EA148}" type="datetime1">
              <a:rPr lang="es-VE" smtClean="0"/>
              <a:t>21/8/2025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21/8/2025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21/8/2025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D67805F7-A004-489D-9817-04CF40890734}" type="datetime1">
              <a:rPr lang="es-VE" smtClean="0"/>
              <a:t>21/8/2025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21/8/2025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D11A6CF-3707-4DF6-90B3-3A14A63F3D9E}" type="datetime1">
              <a:rPr lang="es-VE" smtClean="0"/>
              <a:t>21/8/2025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C8B73F9-6020-4188-BAA9-D4812AD15707}" type="datetime1">
              <a:rPr lang="es-VE" smtClean="0"/>
              <a:t>21/8/2025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4B091D-4663-423A-82BC-7B8243895D6F}" type="datetime1">
              <a:rPr lang="es-VE" smtClean="0"/>
              <a:t>21/8/2025</a:t>
            </a:fld>
            <a:endParaRPr lang="es-V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V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4CD056-F091-4204-9A17-0B1631C67F8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3284984"/>
            <a:ext cx="7990904" cy="504056"/>
          </a:xfrm>
        </p:spPr>
        <p:txBody>
          <a:bodyPr>
            <a:noAutofit/>
          </a:bodyPr>
          <a:lstStyle/>
          <a:p>
            <a:pPr algn="ct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smtClean="0">
                <a:solidFill>
                  <a:schemeClr val="tx1"/>
                </a:solidFill>
              </a:rPr>
              <a:t>DEFENSA DE LA COMPETENCIA</a:t>
            </a:r>
            <a:br>
              <a:rPr lang="es-UY" sz="4800" b="1" dirty="0" smtClean="0">
                <a:solidFill>
                  <a:schemeClr val="tx1"/>
                </a:solidFill>
              </a:rPr>
            </a:br>
            <a:endParaRPr lang="es-VE" sz="3200" b="1" dirty="0">
              <a:solidFill>
                <a:schemeClr val="tx1"/>
              </a:solidFill>
            </a:endParaRPr>
          </a:p>
        </p:txBody>
      </p:sp>
      <p:sp>
        <p:nvSpPr>
          <p:cNvPr id="3" name="2 Subtítulo"/>
          <p:cNvSpPr>
            <a:spLocks noGrp="1"/>
          </p:cNvSpPr>
          <p:nvPr>
            <p:ph type="subTitle" idx="1"/>
          </p:nvPr>
        </p:nvSpPr>
        <p:spPr>
          <a:xfrm>
            <a:off x="395536" y="2780928"/>
            <a:ext cx="8206928" cy="2978920"/>
          </a:xfrm>
        </p:spPr>
        <p:txBody>
          <a:bodyPr>
            <a:normAutofit lnSpcReduction="10000"/>
          </a:bodyPr>
          <a:lstStyle/>
          <a:p>
            <a:endParaRPr lang="es-UY" dirty="0" smtClean="0"/>
          </a:p>
          <a:p>
            <a:endParaRPr lang="es-UY" dirty="0" smtClean="0"/>
          </a:p>
          <a:p>
            <a:endParaRPr lang="es-UY" dirty="0"/>
          </a:p>
          <a:p>
            <a:pPr algn="ctr"/>
            <a:r>
              <a:rPr lang="es-UY" sz="3400" dirty="0" smtClean="0"/>
              <a:t>Derecho </a:t>
            </a:r>
            <a:r>
              <a:rPr lang="es-UY" sz="3400" dirty="0" smtClean="0"/>
              <a:t>Comercial</a:t>
            </a:r>
            <a:endParaRPr lang="es-UY" sz="3400" dirty="0" smtClean="0"/>
          </a:p>
          <a:p>
            <a:pPr algn="ctr"/>
            <a:endParaRPr lang="es-UY" sz="3400" dirty="0" smtClean="0"/>
          </a:p>
          <a:p>
            <a:pPr algn="ctr"/>
            <a:r>
              <a:rPr lang="es-UY" sz="3400" dirty="0" smtClean="0"/>
              <a:t>Virginia </a:t>
            </a:r>
            <a:r>
              <a:rPr lang="es-UY" sz="3400" dirty="0" smtClean="0"/>
              <a:t>Machado Martinez</a:t>
            </a:r>
            <a:endParaRPr lang="es-UY" sz="3400" dirty="0" smtClean="0"/>
          </a:p>
          <a:p>
            <a:pPr algn="ctr"/>
            <a:endParaRPr lang="es-UY" sz="3400" dirty="0" smtClean="0"/>
          </a:p>
        </p:txBody>
      </p:sp>
    </p:spTree>
    <p:extLst>
      <p:ext uri="{BB962C8B-B14F-4D97-AF65-F5344CB8AC3E}">
        <p14:creationId xmlns:p14="http://schemas.microsoft.com/office/powerpoint/2010/main" val="3672979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764704"/>
            <a:ext cx="8496944" cy="5544616"/>
          </a:xfrm>
        </p:spPr>
        <p:txBody>
          <a:bodyPr>
            <a:normAutofit/>
          </a:bodyPr>
          <a:lstStyle/>
          <a:p>
            <a:pPr algn="just">
              <a:buFont typeface="Wingdings" panose="05000000000000000000" pitchFamily="2" charset="2"/>
              <a:buChar char="Ø"/>
            </a:pPr>
            <a:endParaRPr lang="es-ES" dirty="0"/>
          </a:p>
          <a:p>
            <a:pPr algn="just">
              <a:buFont typeface="Wingdings" panose="05000000000000000000" pitchFamily="2" charset="2"/>
              <a:buChar char="Ø"/>
            </a:pPr>
            <a:endParaRPr lang="es-ES" dirty="0"/>
          </a:p>
          <a:p>
            <a:pPr lvl="1" algn="just">
              <a:buFont typeface="Wingdings" panose="05000000000000000000" pitchFamily="2" charset="2"/>
              <a:buChar char="Ø"/>
            </a:pPr>
            <a:endParaRPr lang="es-E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UY" sz="2400" dirty="0" smtClean="0"/>
          </a:p>
          <a:p>
            <a:pPr marL="64008" indent="0">
              <a:buNone/>
            </a:pPr>
            <a:endParaRPr lang="es-UY" sz="2400" dirty="0"/>
          </a:p>
        </p:txBody>
      </p:sp>
      <p:sp>
        <p:nvSpPr>
          <p:cNvPr id="2" name="1 Rectángulo"/>
          <p:cNvSpPr/>
          <p:nvPr/>
        </p:nvSpPr>
        <p:spPr>
          <a:xfrm>
            <a:off x="539552" y="836712"/>
            <a:ext cx="7920880" cy="5355312"/>
          </a:xfrm>
          <a:prstGeom prst="rect">
            <a:avLst/>
          </a:prstGeom>
        </p:spPr>
        <p:txBody>
          <a:bodyPr wrap="square">
            <a:spAutoFit/>
          </a:bodyPr>
          <a:lstStyle/>
          <a:p>
            <a:pPr marL="285750" lvl="0" indent="-285750" algn="just">
              <a:buFont typeface="Wingdings" pitchFamily="2" charset="2"/>
              <a:buChar char="Ø"/>
            </a:pPr>
            <a:endParaRPr lang="es-UY" dirty="0"/>
          </a:p>
          <a:p>
            <a:pPr marL="285750" lvl="0" indent="-285750" algn="just">
              <a:buFont typeface="Wingdings" pitchFamily="2" charset="2"/>
              <a:buChar char="Ø"/>
            </a:pPr>
            <a:r>
              <a:rPr lang="es-UY" dirty="0"/>
              <a:t>Sin perjuicio </a:t>
            </a:r>
            <a:r>
              <a:rPr lang="es-UY" dirty="0" smtClean="0"/>
              <a:t>de los requisitos acumulativos, </a:t>
            </a:r>
            <a:r>
              <a:rPr lang="es-UY" dirty="0"/>
              <a:t>cuando la </a:t>
            </a:r>
            <a:r>
              <a:rPr lang="es-UY" b="1" dirty="0" smtClean="0"/>
              <a:t>facturación</a:t>
            </a:r>
            <a:r>
              <a:rPr lang="es-UY" dirty="0" smtClean="0"/>
              <a:t> </a:t>
            </a:r>
            <a:r>
              <a:rPr lang="es-UY" dirty="0"/>
              <a:t>anual </a:t>
            </a:r>
            <a:r>
              <a:rPr lang="es-UY" dirty="0" smtClean="0"/>
              <a:t>libre </a:t>
            </a:r>
            <a:r>
              <a:rPr lang="es-UY" dirty="0"/>
              <a:t>de impuestos en el territorio uruguayo </a:t>
            </a:r>
            <a:r>
              <a:rPr lang="es-UY" dirty="0" smtClean="0"/>
              <a:t>del </a:t>
            </a:r>
            <a:r>
              <a:rPr lang="es-UY" b="1" dirty="0" smtClean="0"/>
              <a:t>conjunto </a:t>
            </a:r>
            <a:r>
              <a:rPr lang="es-UY" b="1" dirty="0"/>
              <a:t>de los participantes en la operación</a:t>
            </a:r>
            <a:r>
              <a:rPr lang="es-UY" dirty="0"/>
              <a:t>, en cualquiera de </a:t>
            </a:r>
            <a:r>
              <a:rPr lang="es-UY" dirty="0" smtClean="0"/>
              <a:t>los últimos </a:t>
            </a:r>
            <a:r>
              <a:rPr lang="es-UY" dirty="0"/>
              <a:t>tres ejercicios contables, </a:t>
            </a:r>
            <a:r>
              <a:rPr lang="es-UY" b="1" dirty="0"/>
              <a:t>sea igual o superior a 500.000.000 UI </a:t>
            </a:r>
            <a:r>
              <a:rPr lang="es-UY" b="1" dirty="0" smtClean="0"/>
              <a:t>pero </a:t>
            </a:r>
            <a:r>
              <a:rPr lang="es-UY" b="1" dirty="0"/>
              <a:t>no se alcancen </a:t>
            </a:r>
            <a:r>
              <a:rPr lang="es-UY" b="1" dirty="0" smtClean="0"/>
              <a:t>los umbrales individuales</a:t>
            </a:r>
            <a:r>
              <a:rPr lang="es-UY" dirty="0" smtClean="0"/>
              <a:t>, </a:t>
            </a:r>
            <a:r>
              <a:rPr lang="es-UY" b="1" dirty="0" smtClean="0"/>
              <a:t>deberá informarse</a:t>
            </a:r>
            <a:r>
              <a:rPr lang="es-UY" dirty="0" smtClean="0"/>
              <a:t> al </a:t>
            </a:r>
            <a:r>
              <a:rPr lang="es-UY" dirty="0"/>
              <a:t>órgano de </a:t>
            </a:r>
            <a:r>
              <a:rPr lang="es-UY" dirty="0" smtClean="0"/>
              <a:t>aplicación</a:t>
            </a:r>
          </a:p>
          <a:p>
            <a:pPr marL="285750" lvl="0" indent="-285750" algn="just">
              <a:buFont typeface="Wingdings" pitchFamily="2" charset="2"/>
              <a:buChar char="Ø"/>
            </a:pPr>
            <a:endParaRPr lang="es-UY" dirty="0"/>
          </a:p>
          <a:p>
            <a:pPr marL="285750" lvl="0" indent="-285750" algn="just">
              <a:buFont typeface="Wingdings" pitchFamily="2" charset="2"/>
              <a:buChar char="Ø"/>
            </a:pPr>
            <a:r>
              <a:rPr lang="es-UY" dirty="0" smtClean="0"/>
              <a:t>En este caso la CPDC será quien determine, </a:t>
            </a:r>
            <a:r>
              <a:rPr lang="es-UY" dirty="0"/>
              <a:t>por resolución fundada </a:t>
            </a:r>
            <a:r>
              <a:rPr lang="es-UY" dirty="0" smtClean="0"/>
              <a:t>dentro </a:t>
            </a:r>
            <a:r>
              <a:rPr lang="es-UY" dirty="0"/>
              <a:t>de los quince días hábiles siguientes a recibir la información</a:t>
            </a:r>
            <a:r>
              <a:rPr lang="es-UY" dirty="0" smtClean="0"/>
              <a:t>, si la operación queda sujeta </a:t>
            </a:r>
            <a:r>
              <a:rPr lang="es-UY" dirty="0"/>
              <a:t>a </a:t>
            </a:r>
            <a:r>
              <a:rPr lang="es-UY" dirty="0" smtClean="0"/>
              <a:t>la solicitud </a:t>
            </a:r>
            <a:r>
              <a:rPr lang="es-UY" dirty="0"/>
              <a:t>de autorización prevista en </a:t>
            </a:r>
            <a:r>
              <a:rPr lang="es-UY" dirty="0" smtClean="0"/>
              <a:t>la ley.</a:t>
            </a:r>
          </a:p>
          <a:p>
            <a:pPr marL="285750" lvl="0" indent="-285750" algn="just">
              <a:buFont typeface="Wingdings" pitchFamily="2" charset="2"/>
              <a:buChar char="Ø"/>
            </a:pPr>
            <a:endParaRPr lang="es-UY" dirty="0"/>
          </a:p>
          <a:p>
            <a:pPr marL="285750" lvl="0" indent="-285750" algn="just">
              <a:buFont typeface="Wingdings" pitchFamily="2" charset="2"/>
              <a:buChar char="Ø"/>
            </a:pPr>
            <a:r>
              <a:rPr lang="es-UY" dirty="0" smtClean="0"/>
              <a:t>Son actos de concentración: operaciones que supongan una modificación de la estructura de control de las empresas o unidades económicas (fusión de sociedades; adquisición de acciones, cuotas o participaciones sociales; adquisición de establecimiento comercial o de activos). </a:t>
            </a:r>
          </a:p>
          <a:p>
            <a:pPr lvl="0"/>
            <a:endParaRPr lang="es-UY" dirty="0"/>
          </a:p>
          <a:p>
            <a:pPr lvl="0"/>
            <a:endParaRPr lang="es-UY" dirty="0"/>
          </a:p>
        </p:txBody>
      </p:sp>
    </p:spTree>
    <p:extLst>
      <p:ext uri="{BB962C8B-B14F-4D97-AF65-F5344CB8AC3E}">
        <p14:creationId xmlns:p14="http://schemas.microsoft.com/office/powerpoint/2010/main" val="37755850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764704"/>
            <a:ext cx="8496944" cy="5544616"/>
          </a:xfrm>
        </p:spPr>
        <p:txBody>
          <a:bodyPr>
            <a:normAutofit/>
          </a:bodyPr>
          <a:lstStyle/>
          <a:p>
            <a:pPr algn="just">
              <a:buFont typeface="Wingdings" panose="05000000000000000000" pitchFamily="2" charset="2"/>
              <a:buChar char="Ø"/>
            </a:pPr>
            <a:endParaRPr lang="es-ES" dirty="0"/>
          </a:p>
          <a:p>
            <a:pPr algn="just">
              <a:buFont typeface="Wingdings" panose="05000000000000000000" pitchFamily="2" charset="2"/>
              <a:buChar char="Ø"/>
            </a:pPr>
            <a:endParaRPr lang="es-ES" dirty="0"/>
          </a:p>
          <a:p>
            <a:pPr lvl="1" algn="just">
              <a:buFont typeface="Wingdings" panose="05000000000000000000" pitchFamily="2" charset="2"/>
              <a:buChar char="Ø"/>
            </a:pPr>
            <a:endParaRPr lang="es-E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UY" sz="2400" dirty="0" smtClean="0"/>
          </a:p>
          <a:p>
            <a:pPr marL="64008" indent="0">
              <a:buNone/>
            </a:pPr>
            <a:endParaRPr lang="es-UY" sz="2400" dirty="0"/>
          </a:p>
        </p:txBody>
      </p:sp>
      <p:sp>
        <p:nvSpPr>
          <p:cNvPr id="2" name="1 Rectángulo"/>
          <p:cNvSpPr/>
          <p:nvPr/>
        </p:nvSpPr>
        <p:spPr>
          <a:xfrm>
            <a:off x="539552" y="836712"/>
            <a:ext cx="7920880" cy="10341293"/>
          </a:xfrm>
          <a:prstGeom prst="rect">
            <a:avLst/>
          </a:prstGeom>
        </p:spPr>
        <p:txBody>
          <a:bodyPr wrap="square">
            <a:spAutoFit/>
          </a:bodyPr>
          <a:lstStyle/>
          <a:p>
            <a:pPr marL="285750" indent="-285750" algn="just" fontAlgn="base">
              <a:buFont typeface="Wingdings" pitchFamily="2" charset="2"/>
              <a:buChar char="Ø"/>
            </a:pPr>
            <a:r>
              <a:rPr lang="es-UY" dirty="0" smtClean="0"/>
              <a:t>Se excluye </a:t>
            </a:r>
            <a:r>
              <a:rPr lang="es-UY" dirty="0"/>
              <a:t>expresamente la autorización de concentración cuando la operación consiste en:</a:t>
            </a:r>
          </a:p>
          <a:p>
            <a:pPr marL="800100" lvl="1" indent="-342900" algn="just" fontAlgn="base">
              <a:buFont typeface="+mj-lt"/>
              <a:buAutoNum type="alphaLcParenR"/>
            </a:pPr>
            <a:r>
              <a:rPr lang="es-UY" dirty="0" smtClean="0"/>
              <a:t>La </a:t>
            </a:r>
            <a:r>
              <a:rPr lang="es-UY" dirty="0"/>
              <a:t>adquisición de empresas en las cuales el comprador ya tenía al menos un 50% </a:t>
            </a:r>
            <a:r>
              <a:rPr lang="es-UY" dirty="0" smtClean="0"/>
              <a:t>de </a:t>
            </a:r>
            <a:r>
              <a:rPr lang="es-UY" dirty="0"/>
              <a:t>las acciones de la </a:t>
            </a:r>
            <a:r>
              <a:rPr lang="es-UY" dirty="0" smtClean="0"/>
              <a:t>misma.</a:t>
            </a:r>
          </a:p>
          <a:p>
            <a:pPr marL="800100" lvl="1" indent="-342900" algn="just" fontAlgn="base">
              <a:buFont typeface="+mj-lt"/>
              <a:buAutoNum type="alphaLcParenR"/>
            </a:pPr>
            <a:r>
              <a:rPr lang="es-UY" dirty="0" smtClean="0"/>
              <a:t>Las </a:t>
            </a:r>
            <a:r>
              <a:rPr lang="es-UY" dirty="0"/>
              <a:t>adquisiciones de bonos, debentures, obligaciones, cualquier otro título de deuda de la empresa, o acciones sin derecho a </a:t>
            </a:r>
            <a:r>
              <a:rPr lang="es-UY" dirty="0" smtClean="0"/>
              <a:t>voto.</a:t>
            </a:r>
          </a:p>
          <a:p>
            <a:pPr marL="800100" lvl="1" indent="-342900" algn="just" fontAlgn="base">
              <a:buFont typeface="+mj-lt"/>
              <a:buAutoNum type="alphaLcParenR"/>
            </a:pPr>
            <a:r>
              <a:rPr lang="es-UY" dirty="0" smtClean="0"/>
              <a:t>La </a:t>
            </a:r>
            <a:r>
              <a:rPr lang="es-UY" dirty="0"/>
              <a:t>adquisición de una única empresa por parte de una única empresa extranjera que no posea previamente activos o acciones de otras empresas en el </a:t>
            </a:r>
            <a:r>
              <a:rPr lang="es-UY" dirty="0" smtClean="0"/>
              <a:t>país.</a:t>
            </a:r>
          </a:p>
          <a:p>
            <a:pPr marL="800100" lvl="1" indent="-342900" algn="just" fontAlgn="base">
              <a:buFont typeface="+mj-lt"/>
              <a:buAutoNum type="alphaLcParenR"/>
            </a:pPr>
            <a:r>
              <a:rPr lang="es-UY" dirty="0" smtClean="0"/>
              <a:t>La </a:t>
            </a:r>
            <a:r>
              <a:rPr lang="es-UY" dirty="0"/>
              <a:t>adquisición de empresas declaradas en concurso, siempre que en el proceso licitatorio se haya presentado un único oferente.</a:t>
            </a:r>
          </a:p>
          <a:p>
            <a:pPr marL="285750" lvl="0" indent="-285750">
              <a:buFont typeface="Wingdings" pitchFamily="2" charset="2"/>
              <a:buChar char="Ø"/>
            </a:pPr>
            <a:endParaRPr lang="es-UY" dirty="0" smtClean="0"/>
          </a:p>
          <a:p>
            <a:pPr marL="285750" lvl="0" indent="-285750" algn="just">
              <a:buFont typeface="Wingdings" pitchFamily="2" charset="2"/>
              <a:buChar char="Ø"/>
            </a:pPr>
            <a:r>
              <a:rPr lang="es-UY" dirty="0" smtClean="0"/>
              <a:t>La CPDC debe decidir por resolución fundada en un plazo máximo de 60 días corridos desde que se presenta la solicitud pudiendo autorizar la operación, subordinarla al cumplimiento de ciertas condiciones o denegar la autorización.</a:t>
            </a:r>
          </a:p>
          <a:p>
            <a:pPr marL="285750" lvl="0" indent="-285750" algn="just">
              <a:buFont typeface="Wingdings" pitchFamily="2" charset="2"/>
              <a:buChar char="Ø"/>
            </a:pPr>
            <a:endParaRPr lang="es-UY" dirty="0"/>
          </a:p>
          <a:p>
            <a:pPr marL="285750" lvl="0" indent="-285750" algn="just">
              <a:buFont typeface="Wingdings" pitchFamily="2" charset="2"/>
              <a:buChar char="Ø"/>
            </a:pPr>
            <a:r>
              <a:rPr lang="es-UY" dirty="0" smtClean="0"/>
              <a:t>La decisión debe siempre estar fundada en el análisis de la concentración y sus efectos (si restringe, limita, obstaculiza, distorsiona o impide la competencia en el mercado relevante).</a:t>
            </a:r>
            <a:endParaRPr lang="es-UY" dirty="0"/>
          </a:p>
          <a:p>
            <a:r>
              <a:rPr lang="es-UY" dirty="0"/>
              <a:t> </a:t>
            </a:r>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a:p>
        </p:txBody>
      </p:sp>
    </p:spTree>
    <p:extLst>
      <p:ext uri="{BB962C8B-B14F-4D97-AF65-F5344CB8AC3E}">
        <p14:creationId xmlns:p14="http://schemas.microsoft.com/office/powerpoint/2010/main" val="12494697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764704"/>
            <a:ext cx="8496944" cy="5544616"/>
          </a:xfrm>
        </p:spPr>
        <p:txBody>
          <a:bodyPr>
            <a:normAutofit/>
          </a:bodyPr>
          <a:lstStyle/>
          <a:p>
            <a:pPr algn="just">
              <a:buFont typeface="Wingdings" panose="05000000000000000000" pitchFamily="2" charset="2"/>
              <a:buChar char="Ø"/>
            </a:pPr>
            <a:endParaRPr lang="es-ES" dirty="0"/>
          </a:p>
          <a:p>
            <a:pPr algn="just">
              <a:buFont typeface="Wingdings" panose="05000000000000000000" pitchFamily="2" charset="2"/>
              <a:buChar char="Ø"/>
            </a:pPr>
            <a:endParaRPr lang="es-ES" dirty="0"/>
          </a:p>
          <a:p>
            <a:pPr lvl="1" algn="just">
              <a:buFont typeface="Wingdings" panose="05000000000000000000" pitchFamily="2" charset="2"/>
              <a:buChar char="Ø"/>
            </a:pPr>
            <a:endParaRPr lang="es-E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UY" sz="2400" dirty="0" smtClean="0"/>
          </a:p>
          <a:p>
            <a:pPr marL="64008" indent="0">
              <a:buNone/>
            </a:pPr>
            <a:endParaRPr lang="es-UY" sz="2400" dirty="0"/>
          </a:p>
        </p:txBody>
      </p:sp>
      <p:sp>
        <p:nvSpPr>
          <p:cNvPr id="2" name="1 Rectángulo"/>
          <p:cNvSpPr/>
          <p:nvPr/>
        </p:nvSpPr>
        <p:spPr>
          <a:xfrm>
            <a:off x="539552" y="836712"/>
            <a:ext cx="7920880" cy="9233297"/>
          </a:xfrm>
          <a:prstGeom prst="rect">
            <a:avLst/>
          </a:prstGeom>
        </p:spPr>
        <p:txBody>
          <a:bodyPr wrap="square">
            <a:spAutoFit/>
          </a:bodyPr>
          <a:lstStyle/>
          <a:p>
            <a:pPr marL="285750" indent="-285750" algn="just" fontAlgn="base">
              <a:buFont typeface="Wingdings" pitchFamily="2" charset="2"/>
              <a:buChar char="Ø"/>
            </a:pPr>
            <a:endParaRPr lang="es-UY" dirty="0" smtClean="0"/>
          </a:p>
          <a:p>
            <a:pPr marL="285750" indent="-285750" algn="just" fontAlgn="base">
              <a:buFont typeface="Wingdings" pitchFamily="2" charset="2"/>
              <a:buChar char="Ø"/>
            </a:pPr>
            <a:r>
              <a:rPr lang="es-UY" dirty="0" smtClean="0"/>
              <a:t>La CPDC puede aplicar sanciones cuando no se concurre en tiempo y forma a solicitar la autorización, por no haber cumplido las condiciones requeridas o por realizar el negocio cuando no se haya autorizado.</a:t>
            </a:r>
          </a:p>
          <a:p>
            <a:pPr marL="285750" indent="-285750" algn="just" fontAlgn="base">
              <a:buFont typeface="Wingdings" pitchFamily="2" charset="2"/>
              <a:buChar char="Ø"/>
            </a:pPr>
            <a:endParaRPr lang="es-UY" dirty="0"/>
          </a:p>
          <a:p>
            <a:pPr marL="285750" indent="-285750" algn="just" fontAlgn="base">
              <a:buFont typeface="Wingdings" pitchFamily="2" charset="2"/>
              <a:buChar char="Ø"/>
            </a:pPr>
            <a:r>
              <a:rPr lang="es-UY" dirty="0" smtClean="0"/>
              <a:t>La sanción se determinará en función a la entidad patrimonial del daño causado, la condición de reincidente y la actitud durante las actuaciones administrativas.</a:t>
            </a:r>
          </a:p>
          <a:p>
            <a:pPr marL="285750" indent="-285750" algn="just" fontAlgn="base">
              <a:buFont typeface="Wingdings" pitchFamily="2" charset="2"/>
              <a:buChar char="Ø"/>
            </a:pPr>
            <a:endParaRPr lang="es-UY" dirty="0"/>
          </a:p>
          <a:p>
            <a:pPr marL="285750" indent="-285750" algn="just" fontAlgn="base">
              <a:buFont typeface="Wingdings" pitchFamily="2" charset="2"/>
              <a:buChar char="Ø"/>
            </a:pPr>
            <a:r>
              <a:rPr lang="es-UY" dirty="0" smtClean="0"/>
              <a:t>La no comunicación de la concentración cuando correspondiera acarreará la responsabilidad de administradores, directores y representantes de hecho o de derecho de las sociedades participantes.</a:t>
            </a:r>
            <a:endParaRPr lang="es-UY" dirty="0"/>
          </a:p>
          <a:p>
            <a:pPr algn="just"/>
            <a:r>
              <a:rPr lang="es-UY" dirty="0"/>
              <a:t> </a:t>
            </a:r>
          </a:p>
          <a:p>
            <a:pPr marL="285750" indent="-285750" algn="just">
              <a:buFont typeface="Wingdings" pitchFamily="2" charset="2"/>
              <a:buChar char="Ø"/>
            </a:pPr>
            <a:r>
              <a:rPr lang="es-UY" dirty="0" smtClean="0"/>
              <a:t>La ley regula la conformación y competencia  del organismo </a:t>
            </a:r>
            <a:r>
              <a:rPr lang="es-UY" dirty="0"/>
              <a:t>de contralor: Comisión de Promoción y Defensa de la Competencia (art. 21</a:t>
            </a:r>
            <a:r>
              <a:rPr lang="es-UY" dirty="0" smtClean="0"/>
              <a:t>) y el procedimiento </a:t>
            </a:r>
            <a:r>
              <a:rPr lang="es-UY" dirty="0"/>
              <a:t>de investigación de denuncias (arts. 11 y sig</a:t>
            </a:r>
            <a:r>
              <a:rPr lang="es-UY" dirty="0" smtClean="0"/>
              <a:t>.), así como sus cometidos </a:t>
            </a:r>
            <a:r>
              <a:rPr lang="es-UY" dirty="0"/>
              <a:t>(art. 26). </a:t>
            </a:r>
          </a:p>
          <a:p>
            <a:pPr marL="285750" lvl="0" indent="-285750">
              <a:buFont typeface="Wingdings" pitchFamily="2" charset="2"/>
              <a:buChar char="Ø"/>
            </a:pPr>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a:p>
        </p:txBody>
      </p:sp>
    </p:spTree>
    <p:extLst>
      <p:ext uri="{BB962C8B-B14F-4D97-AF65-F5344CB8AC3E}">
        <p14:creationId xmlns:p14="http://schemas.microsoft.com/office/powerpoint/2010/main" val="26552328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764704"/>
            <a:ext cx="8496944" cy="5544616"/>
          </a:xfrm>
        </p:spPr>
        <p:txBody>
          <a:bodyPr>
            <a:normAutofit/>
          </a:bodyPr>
          <a:lstStyle/>
          <a:p>
            <a:pPr algn="just">
              <a:buFont typeface="Wingdings" panose="05000000000000000000" pitchFamily="2" charset="2"/>
              <a:buChar char="Ø"/>
            </a:pPr>
            <a:endParaRPr lang="es-ES" dirty="0"/>
          </a:p>
          <a:p>
            <a:pPr algn="just">
              <a:buFont typeface="Wingdings" panose="05000000000000000000" pitchFamily="2" charset="2"/>
              <a:buChar char="Ø"/>
            </a:pPr>
            <a:endParaRPr lang="es-ES" dirty="0"/>
          </a:p>
          <a:p>
            <a:pPr lvl="1" algn="just">
              <a:buFont typeface="Wingdings" panose="05000000000000000000" pitchFamily="2" charset="2"/>
              <a:buChar char="Ø"/>
            </a:pPr>
            <a:endParaRPr lang="es-E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UY" sz="2400" dirty="0" smtClean="0"/>
          </a:p>
          <a:p>
            <a:pPr marL="64008" indent="0">
              <a:buNone/>
            </a:pPr>
            <a:endParaRPr lang="es-UY" sz="2400" dirty="0"/>
          </a:p>
        </p:txBody>
      </p:sp>
      <p:sp>
        <p:nvSpPr>
          <p:cNvPr id="2" name="1 Rectángulo"/>
          <p:cNvSpPr/>
          <p:nvPr/>
        </p:nvSpPr>
        <p:spPr>
          <a:xfrm>
            <a:off x="539552" y="836712"/>
            <a:ext cx="7920880" cy="10064294"/>
          </a:xfrm>
          <a:prstGeom prst="rect">
            <a:avLst/>
          </a:prstGeom>
        </p:spPr>
        <p:txBody>
          <a:bodyPr wrap="square">
            <a:spAutoFit/>
          </a:bodyPr>
          <a:lstStyle/>
          <a:p>
            <a:pPr marL="285750" indent="-285750" algn="just" fontAlgn="base">
              <a:buFont typeface="Wingdings" pitchFamily="2" charset="2"/>
              <a:buChar char="Ø"/>
            </a:pPr>
            <a:r>
              <a:rPr lang="es-UY" dirty="0" smtClean="0"/>
              <a:t>La CPDC es el órgano de aplicación de la ley.</a:t>
            </a:r>
          </a:p>
          <a:p>
            <a:pPr marL="285750" indent="-285750" algn="just" fontAlgn="base">
              <a:buFont typeface="Wingdings" pitchFamily="2" charset="2"/>
              <a:buChar char="Ø"/>
            </a:pPr>
            <a:endParaRPr lang="es-UY" dirty="0"/>
          </a:p>
          <a:p>
            <a:pPr marL="285750" indent="-285750" algn="just" fontAlgn="base">
              <a:buFont typeface="Wingdings" pitchFamily="2" charset="2"/>
              <a:buChar char="Ø"/>
            </a:pPr>
            <a:r>
              <a:rPr lang="es-UY" dirty="0" smtClean="0"/>
              <a:t>Es un organismo desconcentrado del Ministerio de Economía y Finanzas, integrado por tres miembros, designados por el Poder Ejecutivo actuando en Consejo de Ministros y durarán seis años en su cargo, pudiendo ser designados nuevamente.</a:t>
            </a:r>
          </a:p>
          <a:p>
            <a:pPr marL="285750" indent="-285750" algn="just" fontAlgn="base">
              <a:buFont typeface="Wingdings" pitchFamily="2" charset="2"/>
              <a:buChar char="Ø"/>
            </a:pPr>
            <a:endParaRPr lang="es-UY" dirty="0"/>
          </a:p>
          <a:p>
            <a:pPr marL="285750" indent="-285750" algn="just" fontAlgn="base">
              <a:buFont typeface="Wingdings" pitchFamily="2" charset="2"/>
              <a:buChar char="Ø"/>
            </a:pPr>
            <a:r>
              <a:rPr lang="es-UY" dirty="0" smtClean="0"/>
              <a:t>El art. 26 enumera los cometidos de la CPDC, que consisten principalmente en velar por la libre competencia y cumplimiento de la ley por parte de los agentes económicos.</a:t>
            </a:r>
          </a:p>
          <a:p>
            <a:pPr marL="285750" indent="-285750" algn="just" fontAlgn="base">
              <a:buFont typeface="Wingdings" pitchFamily="2" charset="2"/>
              <a:buChar char="Ø"/>
            </a:pPr>
            <a:endParaRPr lang="es-UY" dirty="0"/>
          </a:p>
          <a:p>
            <a:pPr marL="285750" indent="-285750" algn="just" fontAlgn="base">
              <a:buFont typeface="Wingdings" pitchFamily="2" charset="2"/>
              <a:buChar char="Ø"/>
            </a:pPr>
            <a:r>
              <a:rPr lang="es-UY" dirty="0" smtClean="0"/>
              <a:t>La CPDC debe investigar las prácticas que pudieran ser anticompetitivas, emitir dictámenes, realizar estudios, emitir normas generales e instrucciones y recomendaciones y asesor al Poder Ejecutivo en la materia.</a:t>
            </a:r>
          </a:p>
          <a:p>
            <a:pPr marL="285750" indent="-285750" algn="just" fontAlgn="base">
              <a:buFont typeface="Wingdings" pitchFamily="2" charset="2"/>
              <a:buChar char="Ø"/>
            </a:pPr>
            <a:endParaRPr lang="es-UY" dirty="0"/>
          </a:p>
          <a:p>
            <a:pPr marL="285750" lvl="0" indent="-285750" algn="just">
              <a:buFont typeface="Wingdings" pitchFamily="2" charset="2"/>
              <a:buChar char="Ø"/>
            </a:pPr>
            <a:r>
              <a:rPr lang="es-UY" dirty="0" smtClean="0"/>
              <a:t>A partir del art. 11 se regula el procedimiento. La CPDC puede actuar de oficio o ante denuncia, puede incluso adoptar medidas preparatorias para obtener información antes de la investigación. Asimismo,  puede solicitar judicialmente la adopción de medidas cautelares.</a:t>
            </a:r>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a:p>
        </p:txBody>
      </p:sp>
    </p:spTree>
    <p:extLst>
      <p:ext uri="{BB962C8B-B14F-4D97-AF65-F5344CB8AC3E}">
        <p14:creationId xmlns:p14="http://schemas.microsoft.com/office/powerpoint/2010/main" val="27107619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764704"/>
            <a:ext cx="8496944" cy="5544616"/>
          </a:xfrm>
        </p:spPr>
        <p:txBody>
          <a:bodyPr>
            <a:normAutofit/>
          </a:bodyPr>
          <a:lstStyle/>
          <a:p>
            <a:pPr algn="just">
              <a:buFont typeface="Wingdings" panose="05000000000000000000" pitchFamily="2" charset="2"/>
              <a:buChar char="Ø"/>
            </a:pPr>
            <a:endParaRPr lang="es-ES" dirty="0"/>
          </a:p>
          <a:p>
            <a:pPr algn="just">
              <a:buFont typeface="Wingdings" panose="05000000000000000000" pitchFamily="2" charset="2"/>
              <a:buChar char="Ø"/>
            </a:pPr>
            <a:endParaRPr lang="es-ES" dirty="0"/>
          </a:p>
          <a:p>
            <a:pPr lvl="1" algn="just">
              <a:buFont typeface="Wingdings" panose="05000000000000000000" pitchFamily="2" charset="2"/>
              <a:buChar char="Ø"/>
            </a:pPr>
            <a:endParaRPr lang="es-E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UY" sz="2400" dirty="0" smtClean="0"/>
          </a:p>
          <a:p>
            <a:pPr marL="64008" indent="0">
              <a:buNone/>
            </a:pPr>
            <a:endParaRPr lang="es-UY" sz="2400" dirty="0"/>
          </a:p>
        </p:txBody>
      </p:sp>
      <p:sp>
        <p:nvSpPr>
          <p:cNvPr id="2" name="1 Rectángulo"/>
          <p:cNvSpPr/>
          <p:nvPr/>
        </p:nvSpPr>
        <p:spPr>
          <a:xfrm>
            <a:off x="827584" y="620688"/>
            <a:ext cx="7632848" cy="7940635"/>
          </a:xfrm>
          <a:prstGeom prst="rect">
            <a:avLst/>
          </a:prstGeom>
        </p:spPr>
        <p:txBody>
          <a:bodyPr wrap="square">
            <a:spAutoFit/>
          </a:bodyPr>
          <a:lstStyle/>
          <a:p>
            <a:pPr marL="285750" indent="-285750" algn="just" fontAlgn="base">
              <a:buFont typeface="Wingdings" pitchFamily="2" charset="2"/>
              <a:buChar char="Ø"/>
            </a:pPr>
            <a:endParaRPr lang="es-UY" dirty="0" smtClean="0"/>
          </a:p>
          <a:p>
            <a:pPr marL="285750" indent="-285750" algn="just" fontAlgn="base">
              <a:buFont typeface="Wingdings" pitchFamily="2" charset="2"/>
              <a:buChar char="Ø"/>
            </a:pPr>
            <a:r>
              <a:rPr lang="es-UY" sz="2000" dirty="0" smtClean="0"/>
              <a:t>El art. 14 obliga a todos los agentes económicos a colaborar con la CPDC, brindando información sobre </a:t>
            </a:r>
            <a:r>
              <a:rPr lang="es-UY" sz="2000" smtClean="0"/>
              <a:t>sí mismos </a:t>
            </a:r>
            <a:r>
              <a:rPr lang="es-UY" sz="2000" dirty="0" smtClean="0"/>
              <a:t>o sobre el sector de actividad, con la única excepción de la información protegida por el secreto comercial e industrial.</a:t>
            </a:r>
          </a:p>
          <a:p>
            <a:pPr marL="285750" indent="-285750" algn="just" fontAlgn="base">
              <a:buFont typeface="Wingdings" pitchFamily="2" charset="2"/>
              <a:buChar char="Ø"/>
            </a:pPr>
            <a:endParaRPr lang="es-UY" sz="2000" dirty="0" smtClean="0"/>
          </a:p>
          <a:p>
            <a:pPr marL="285750" indent="-285750" algn="just" fontAlgn="base">
              <a:buFont typeface="Wingdings" pitchFamily="2" charset="2"/>
              <a:buChar char="Ø"/>
            </a:pPr>
            <a:r>
              <a:rPr lang="es-UY" sz="2000" dirty="0" smtClean="0"/>
              <a:t>Si la CPDC concluye que la práctica es prohibida podrá aplicar sanciones que van desde apercibimiento hasta multa.</a:t>
            </a:r>
          </a:p>
          <a:p>
            <a:pPr marL="285750" indent="-285750" algn="just" fontAlgn="base">
              <a:buFont typeface="Wingdings" pitchFamily="2" charset="2"/>
              <a:buChar char="Ø"/>
            </a:pPr>
            <a:endParaRPr lang="es-UY" sz="2000" dirty="0"/>
          </a:p>
          <a:p>
            <a:pPr marL="285750" indent="-285750" algn="just" fontAlgn="base">
              <a:buFont typeface="Wingdings" pitchFamily="2" charset="2"/>
              <a:buChar char="Ø"/>
            </a:pPr>
            <a:r>
              <a:rPr lang="es-UY" sz="2000" dirty="0" smtClean="0"/>
              <a:t>Las sanciones pueden recaer no sólo en la persona jurídica, sino también a los integrantes del órgano de administración que hayan participado activamente en la realización de la conducta (art. 17).</a:t>
            </a:r>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smtClean="0"/>
          </a:p>
          <a:p>
            <a:pPr lvl="0"/>
            <a:endParaRPr lang="es-UY" dirty="0"/>
          </a:p>
          <a:p>
            <a:pPr lvl="0"/>
            <a:endParaRPr lang="es-UY" dirty="0"/>
          </a:p>
        </p:txBody>
      </p:sp>
    </p:spTree>
    <p:extLst>
      <p:ext uri="{BB962C8B-B14F-4D97-AF65-F5344CB8AC3E}">
        <p14:creationId xmlns:p14="http://schemas.microsoft.com/office/powerpoint/2010/main" val="10283789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lstStyle/>
          <a:p>
            <a:pPr marL="64008" indent="0">
              <a:buNone/>
            </a:pPr>
            <a:endParaRPr lang="es-UY" dirty="0" smtClean="0"/>
          </a:p>
          <a:p>
            <a:pPr marL="64008" indent="0">
              <a:buNone/>
            </a:pPr>
            <a:endParaRPr lang="es-UY" dirty="0"/>
          </a:p>
          <a:p>
            <a:pPr marL="64008" indent="0" algn="ctr">
              <a:buNone/>
            </a:pPr>
            <a:endParaRPr lang="es-UY" sz="4000" dirty="0" smtClean="0"/>
          </a:p>
          <a:p>
            <a:pPr marL="64008" indent="0" algn="ctr">
              <a:buNone/>
            </a:pPr>
            <a:r>
              <a:rPr lang="es-UY" sz="4000" dirty="0" smtClean="0"/>
              <a:t>¡¡Muchas gracias!!</a:t>
            </a:r>
          </a:p>
          <a:p>
            <a:pPr marL="64008" indent="0" algn="ctr">
              <a:buNone/>
            </a:pPr>
            <a:endParaRPr lang="es-UY" sz="4000" dirty="0" smtClean="0"/>
          </a:p>
          <a:p>
            <a:pPr marL="64008" indent="0" algn="ctr">
              <a:buNone/>
            </a:pPr>
            <a:r>
              <a:rPr lang="es-UY" sz="4000" dirty="0" smtClean="0"/>
              <a:t>Fin</a:t>
            </a:r>
            <a:endParaRPr lang="es-VE" sz="4000" dirty="0"/>
          </a:p>
        </p:txBody>
      </p:sp>
    </p:spTree>
    <p:extLst>
      <p:ext uri="{BB962C8B-B14F-4D97-AF65-F5344CB8AC3E}">
        <p14:creationId xmlns:p14="http://schemas.microsoft.com/office/powerpoint/2010/main" val="28157128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47077"/>
            <a:ext cx="8229600" cy="6408712"/>
          </a:xfrm>
        </p:spPr>
        <p:txBody>
          <a:bodyPr>
            <a:normAutofit lnSpcReduction="10000"/>
          </a:bodyPr>
          <a:lstStyle/>
          <a:p>
            <a:pPr marL="0" lvl="0" indent="0">
              <a:buNone/>
            </a:pPr>
            <a:endParaRPr lang="es-ES" dirty="0" smtClean="0"/>
          </a:p>
          <a:p>
            <a:pPr marL="0" lvl="0" indent="0" algn="ctr">
              <a:buNone/>
            </a:pPr>
            <a:r>
              <a:rPr lang="es-ES" sz="2600" b="1" dirty="0" smtClean="0"/>
              <a:t>Regulación del mercado</a:t>
            </a:r>
          </a:p>
          <a:p>
            <a:pPr marL="0" lvl="0" indent="0">
              <a:buNone/>
            </a:pPr>
            <a:endParaRPr lang="es-ES" dirty="0" smtClean="0"/>
          </a:p>
          <a:p>
            <a:pPr lvl="0" algn="just">
              <a:buFont typeface="Wingdings" panose="05000000000000000000" pitchFamily="2" charset="2"/>
              <a:buChar char="Ø"/>
            </a:pPr>
            <a:r>
              <a:rPr lang="es-ES" dirty="0" smtClean="0"/>
              <a:t>Tiene dos caras: </a:t>
            </a:r>
          </a:p>
          <a:p>
            <a:pPr lvl="1" algn="just">
              <a:buFont typeface="Wingdings" panose="05000000000000000000" pitchFamily="2" charset="2"/>
              <a:buChar char="Ø"/>
            </a:pPr>
            <a:r>
              <a:rPr lang="es-ES" dirty="0" smtClean="0"/>
              <a:t>(i) la regulación de la actividad del empresario (el que ofrece bienes y servicios); </a:t>
            </a:r>
          </a:p>
          <a:p>
            <a:pPr lvl="1" algn="just">
              <a:buFont typeface="Wingdings" panose="05000000000000000000" pitchFamily="2" charset="2"/>
              <a:buChar char="Ø"/>
            </a:pPr>
            <a:r>
              <a:rPr lang="es-ES" dirty="0" smtClean="0"/>
              <a:t>(ii) la normativa relativa a los consumidores.</a:t>
            </a:r>
          </a:p>
          <a:p>
            <a:pPr lvl="1" algn="just">
              <a:buFont typeface="Wingdings" panose="05000000000000000000" pitchFamily="2" charset="2"/>
              <a:buChar char="Ø"/>
            </a:pPr>
            <a:endParaRPr lang="es-ES" dirty="0" smtClean="0"/>
          </a:p>
          <a:p>
            <a:pPr lvl="0" algn="just">
              <a:buFont typeface="Wingdings" panose="05000000000000000000" pitchFamily="2" charset="2"/>
              <a:buChar char="Ø"/>
            </a:pPr>
            <a:r>
              <a:rPr lang="es-ES" dirty="0" smtClean="0"/>
              <a:t>En esta oportunidad veremos la regulación de la actividad del empresario en el mercado, es decir la regulación de la competencia.</a:t>
            </a:r>
          </a:p>
          <a:p>
            <a:pPr lvl="0" algn="just">
              <a:buFont typeface="Wingdings" panose="05000000000000000000" pitchFamily="2" charset="2"/>
              <a:buChar char="Ø"/>
            </a:pPr>
            <a:endParaRPr lang="es-ES" dirty="0" smtClean="0"/>
          </a:p>
          <a:p>
            <a:pPr lvl="0" algn="just">
              <a:buFont typeface="Wingdings" panose="05000000000000000000" pitchFamily="2" charset="2"/>
              <a:buChar char="Ø"/>
            </a:pPr>
            <a:r>
              <a:rPr lang="es-ES" dirty="0" smtClean="0"/>
              <a:t>La competencia en el mercado es lícita y así lo dispone el art. 36 de la Constitución de la República, que consagra la libertad de industria y comercio. El principio general tiene a su vez dos limitaciones: la defensa de la competencia y la competencia desleal.</a:t>
            </a:r>
          </a:p>
          <a:p>
            <a:pPr lvl="1" algn="just">
              <a:buFont typeface="Wingdings" panose="05000000000000000000" pitchFamily="2" charset="2"/>
              <a:buChar char="Ø"/>
            </a:pPr>
            <a:endParaRPr lang="es-ES" dirty="0"/>
          </a:p>
          <a:p>
            <a:pPr lvl="0" algn="just">
              <a:buFont typeface="Wingdings" panose="05000000000000000000" pitchFamily="2" charset="2"/>
              <a:buChar char="Ø"/>
            </a:pPr>
            <a:endParaRPr lang="es-ES" dirty="0" smtClean="0"/>
          </a:p>
          <a:p>
            <a:pPr lvl="0" algn="just">
              <a:buFont typeface="Wingdings" panose="05000000000000000000" pitchFamily="2" charset="2"/>
              <a:buChar char="Ø"/>
            </a:pPr>
            <a:endParaRPr lang="es-ES" dirty="0"/>
          </a:p>
        </p:txBody>
      </p:sp>
    </p:spTree>
    <p:extLst>
      <p:ext uri="{BB962C8B-B14F-4D97-AF65-F5344CB8AC3E}">
        <p14:creationId xmlns:p14="http://schemas.microsoft.com/office/powerpoint/2010/main" val="2973249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6072336"/>
          </a:xfrm>
        </p:spPr>
        <p:txBody>
          <a:bodyPr>
            <a:normAutofit lnSpcReduction="10000"/>
          </a:bodyPr>
          <a:lstStyle/>
          <a:p>
            <a:pPr lvl="0" algn="just">
              <a:buFont typeface="Wingdings" panose="05000000000000000000" pitchFamily="2" charset="2"/>
              <a:buChar char="Ø"/>
            </a:pPr>
            <a:endParaRPr lang="es-ES" sz="2200" dirty="0" smtClean="0"/>
          </a:p>
          <a:p>
            <a:pPr lvl="0" algn="just">
              <a:buFont typeface="Wingdings" panose="05000000000000000000" pitchFamily="2" charset="2"/>
              <a:buChar char="Ø"/>
            </a:pPr>
            <a:r>
              <a:rPr lang="es-ES" sz="2200" dirty="0" smtClean="0"/>
              <a:t>En esta clase nos dedicaremos a la defensa de la competencia. </a:t>
            </a:r>
          </a:p>
          <a:p>
            <a:pPr lvl="0" algn="just">
              <a:buFont typeface="Wingdings" panose="05000000000000000000" pitchFamily="2" charset="2"/>
              <a:buChar char="Ø"/>
            </a:pPr>
            <a:endParaRPr lang="es-ES" sz="2200" dirty="0" smtClean="0"/>
          </a:p>
          <a:p>
            <a:pPr lvl="0" algn="just">
              <a:buFont typeface="Wingdings" panose="05000000000000000000" pitchFamily="2" charset="2"/>
              <a:buChar char="Ø"/>
            </a:pPr>
            <a:r>
              <a:rPr lang="es-ES" sz="2200" dirty="0" smtClean="0"/>
              <a:t>Considerando que muchas personas pueden dedicarse libremente a la misma actividad económica, la competencia es lícita, pero también puede suceder que haya determinados actos que la distorsionen.</a:t>
            </a:r>
          </a:p>
          <a:p>
            <a:pPr lvl="0" algn="just">
              <a:buFont typeface="Wingdings" panose="05000000000000000000" pitchFamily="2" charset="2"/>
              <a:buChar char="Ø"/>
            </a:pPr>
            <a:endParaRPr lang="es-ES" sz="2200" dirty="0"/>
          </a:p>
          <a:p>
            <a:pPr lvl="0" algn="just">
              <a:buFont typeface="Wingdings" panose="05000000000000000000" pitchFamily="2" charset="2"/>
              <a:buChar char="Ø"/>
            </a:pPr>
            <a:r>
              <a:rPr lang="es-ES" sz="2200" dirty="0" smtClean="0"/>
              <a:t>Nuestro Derecho regula expresamente las conductas distorsivas, con la finalidad de proteger el normal desarrollo de la actividad económica en el mercado, a través de la Ley 18.159 «Defensa de la libre competencia en el comercio»</a:t>
            </a:r>
          </a:p>
          <a:p>
            <a:pPr lvl="0" algn="just">
              <a:buFont typeface="Wingdings" panose="05000000000000000000" pitchFamily="2" charset="2"/>
              <a:buChar char="Ø"/>
            </a:pPr>
            <a:endParaRPr lang="es-ES" sz="2200" dirty="0"/>
          </a:p>
          <a:p>
            <a:pPr lvl="0" algn="just">
              <a:buFont typeface="Wingdings" panose="05000000000000000000" pitchFamily="2" charset="2"/>
              <a:buChar char="Ø"/>
            </a:pPr>
            <a:r>
              <a:rPr lang="es-ES" sz="2200" dirty="0" smtClean="0"/>
              <a:t> Por su parte la competencia desleal no tiene una regulación específica, sino que se rige por principios generales y busca evitar que un competidor perjudique a otro por medios desleales.</a:t>
            </a:r>
            <a:endParaRPr lang="es-ES" dirty="0" smtClean="0"/>
          </a:p>
          <a:p>
            <a:pPr lvl="0" algn="just">
              <a:buFont typeface="Wingdings" panose="05000000000000000000" pitchFamily="2" charset="2"/>
              <a:buChar char="Ø"/>
            </a:pPr>
            <a:endParaRPr lang="es-ES" dirty="0"/>
          </a:p>
        </p:txBody>
      </p:sp>
    </p:spTree>
    <p:extLst>
      <p:ext uri="{BB962C8B-B14F-4D97-AF65-F5344CB8AC3E}">
        <p14:creationId xmlns:p14="http://schemas.microsoft.com/office/powerpoint/2010/main" val="21595368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80728"/>
            <a:ext cx="8229600" cy="5472608"/>
          </a:xfrm>
        </p:spPr>
        <p:txBody>
          <a:bodyPr>
            <a:normAutofit fontScale="70000" lnSpcReduction="20000"/>
          </a:bodyPr>
          <a:lstStyle/>
          <a:p>
            <a:pPr marL="0" lvl="0" indent="0" algn="ctr">
              <a:buNone/>
            </a:pPr>
            <a:r>
              <a:rPr lang="es-ES" sz="2200" b="1" dirty="0" smtClean="0"/>
              <a:t>DEFENSA DE LA COMPETENCIA</a:t>
            </a:r>
          </a:p>
          <a:p>
            <a:pPr lvl="0" algn="just">
              <a:buFont typeface="Wingdings" pitchFamily="2" charset="2"/>
              <a:buChar char="Ø"/>
            </a:pPr>
            <a:endParaRPr lang="es-ES" sz="2300" b="1" dirty="0" smtClean="0"/>
          </a:p>
          <a:p>
            <a:pPr lvl="0" algn="just">
              <a:buFont typeface="Wingdings" pitchFamily="2" charset="2"/>
              <a:buChar char="Ø"/>
            </a:pPr>
            <a:r>
              <a:rPr lang="es-ES" sz="2300" dirty="0" smtClean="0"/>
              <a:t>Normas: Ley 18.159 con las modificaciones introducidas por la ley 19.833 y la ley 20.212. Decreto reglamentario 404/007 y modificativo 194/020.</a:t>
            </a:r>
          </a:p>
          <a:p>
            <a:pPr lvl="0" algn="just">
              <a:buFont typeface="Wingdings" pitchFamily="2" charset="2"/>
              <a:buChar char="Ø"/>
            </a:pPr>
            <a:endParaRPr lang="es-ES" sz="2300" dirty="0"/>
          </a:p>
          <a:p>
            <a:pPr lvl="0" algn="just">
              <a:buFont typeface="Wingdings" pitchFamily="2" charset="2"/>
              <a:buChar char="Ø"/>
            </a:pPr>
            <a:r>
              <a:rPr lang="es-ES" sz="2300" dirty="0" smtClean="0"/>
              <a:t>Declaración </a:t>
            </a:r>
            <a:r>
              <a:rPr lang="es-UY" sz="2300" dirty="0" smtClean="0"/>
              <a:t>de </a:t>
            </a:r>
            <a:r>
              <a:rPr lang="es-UY" sz="2300" dirty="0"/>
              <a:t>orden público de las normas de la ley (art. 1</a:t>
            </a:r>
            <a:r>
              <a:rPr lang="es-UY" sz="2300" dirty="0" smtClean="0"/>
              <a:t>). Ello significa que sus disposiciones no pueden dejar de aplicarse por voluntad de las partes.</a:t>
            </a:r>
            <a:endParaRPr lang="es-UY" sz="2300" dirty="0"/>
          </a:p>
          <a:p>
            <a:pPr lvl="0" algn="just">
              <a:buFont typeface="Wingdings" pitchFamily="2" charset="2"/>
              <a:buChar char="Ø"/>
            </a:pPr>
            <a:endParaRPr lang="es-UY" sz="2300" dirty="0"/>
          </a:p>
          <a:p>
            <a:pPr lvl="0" algn="just">
              <a:buFont typeface="Wingdings" pitchFamily="2" charset="2"/>
              <a:buChar char="Ø"/>
            </a:pPr>
            <a:r>
              <a:rPr lang="es-UY" sz="2300" dirty="0" smtClean="0"/>
              <a:t>Principios </a:t>
            </a:r>
            <a:r>
              <a:rPr lang="es-UY" sz="2300" dirty="0"/>
              <a:t>inspiradores de la Ley</a:t>
            </a:r>
            <a:r>
              <a:rPr lang="es-UY" sz="2300" dirty="0" smtClean="0"/>
              <a:t>:</a:t>
            </a:r>
          </a:p>
          <a:p>
            <a:pPr marL="674370" lvl="1" indent="-400050" algn="just">
              <a:buFont typeface="+mj-lt"/>
              <a:buAutoNum type="romanUcPeriod"/>
            </a:pPr>
            <a:r>
              <a:rPr lang="es-UY" sz="2300" dirty="0" smtClean="0"/>
              <a:t>libertad e igualdad de condiciones de acceso al mercado, </a:t>
            </a:r>
            <a:r>
              <a:rPr lang="es-UY" sz="2300" dirty="0"/>
              <a:t>salvo las excepciones establecidas por la ley por razones de interés general, vigencia de la libre </a:t>
            </a:r>
            <a:r>
              <a:rPr lang="es-UY" sz="2300" dirty="0" smtClean="0"/>
              <a:t>competencia </a:t>
            </a:r>
            <a:r>
              <a:rPr lang="es-UY" sz="2300" dirty="0"/>
              <a:t>(art. 2); </a:t>
            </a:r>
            <a:endParaRPr lang="es-UY" sz="2300" dirty="0" smtClean="0"/>
          </a:p>
          <a:p>
            <a:pPr marL="674370" lvl="1" indent="-400050" algn="just">
              <a:buFont typeface="+mj-lt"/>
              <a:buAutoNum type="romanUcPeriod"/>
            </a:pPr>
            <a:r>
              <a:rPr lang="es-UY" sz="2300" dirty="0" smtClean="0"/>
              <a:t>prohibición </a:t>
            </a:r>
            <a:r>
              <a:rPr lang="es-UY" sz="2300" dirty="0"/>
              <a:t>del abuso de la posición dominante (art. 2); </a:t>
            </a:r>
            <a:endParaRPr lang="es-UY" sz="2300" dirty="0" smtClean="0"/>
          </a:p>
          <a:p>
            <a:pPr marL="674370" lvl="1" indent="-400050" algn="just">
              <a:buFont typeface="+mj-lt"/>
              <a:buAutoNum type="romanUcPeriod"/>
            </a:pPr>
            <a:r>
              <a:rPr lang="es-UY" sz="2300" dirty="0" smtClean="0"/>
              <a:t>fomentar </a:t>
            </a:r>
            <a:r>
              <a:rPr lang="es-UY" sz="2300" dirty="0"/>
              <a:t>el bienestar de los actuales y futuros consumidores y usuarios (art. 1</a:t>
            </a:r>
            <a:r>
              <a:rPr lang="es-UY" sz="2300" dirty="0" smtClean="0"/>
              <a:t>).</a:t>
            </a:r>
          </a:p>
          <a:p>
            <a:pPr lvl="1" algn="just">
              <a:buFont typeface="Wingdings" pitchFamily="2" charset="2"/>
              <a:buChar char="Ø"/>
            </a:pPr>
            <a:endParaRPr lang="es-UY" sz="2300" dirty="0"/>
          </a:p>
          <a:p>
            <a:pPr algn="just">
              <a:buFont typeface="Wingdings" pitchFamily="2" charset="2"/>
              <a:buChar char="Ø"/>
            </a:pPr>
            <a:r>
              <a:rPr lang="es-UY" sz="2300" dirty="0" smtClean="0"/>
              <a:t>Valoración </a:t>
            </a:r>
            <a:r>
              <a:rPr lang="es-UY" sz="2300" dirty="0"/>
              <a:t>de la “eficiencia económica” (art. </a:t>
            </a:r>
            <a:r>
              <a:rPr lang="es-UY" sz="2300" dirty="0" smtClean="0"/>
              <a:t>2, se toman en cuenta las </a:t>
            </a:r>
            <a:r>
              <a:rPr lang="es-UY" sz="2300" i="1" dirty="0" smtClean="0"/>
              <a:t>«</a:t>
            </a:r>
            <a:r>
              <a:rPr lang="es-UY" sz="2300" i="1" dirty="0"/>
              <a:t>ganancias de eficiencia económica de los sujetos, unidades económicas y empresas involucradas, la posibilidad de obtener las mismas a través de formas alternativas, y el beneficio que se traslada a los consumidores. La conquista del mercado resultante del proceso natural fundado en la mayor eficiencia del agente económico en relación con sus competidores, no constituye una conducta de restricción de la </a:t>
            </a:r>
            <a:r>
              <a:rPr lang="es-UY" sz="2300" i="1" dirty="0" smtClean="0"/>
              <a:t>competencia»). </a:t>
            </a:r>
            <a:endParaRPr lang="es-UY" sz="2300" i="1" dirty="0"/>
          </a:p>
          <a:p>
            <a:pPr lvl="0" algn="just">
              <a:buFont typeface="Wingdings" pitchFamily="2" charset="2"/>
              <a:buChar char="Ø"/>
            </a:pPr>
            <a:endParaRPr lang="es-ES" sz="2200" b="1" dirty="0" smtClean="0"/>
          </a:p>
          <a:p>
            <a:pPr marL="0" indent="0" algn="ctr">
              <a:buNone/>
            </a:pPr>
            <a:endParaRPr lang="es-UY" sz="3600" b="1" dirty="0" smtClean="0"/>
          </a:p>
          <a:p>
            <a:pPr marL="0" indent="0" algn="ctr">
              <a:buNone/>
            </a:pPr>
            <a:endParaRPr lang="es-UY" dirty="0" smtClean="0"/>
          </a:p>
        </p:txBody>
      </p:sp>
    </p:spTree>
    <p:extLst>
      <p:ext uri="{BB962C8B-B14F-4D97-AF65-F5344CB8AC3E}">
        <p14:creationId xmlns:p14="http://schemas.microsoft.com/office/powerpoint/2010/main" val="22961923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23528" y="476672"/>
            <a:ext cx="8496944" cy="8063746"/>
          </a:xfrm>
          <a:prstGeom prst="rect">
            <a:avLst/>
          </a:prstGeom>
        </p:spPr>
        <p:txBody>
          <a:bodyPr wrap="square">
            <a:spAutoFit/>
          </a:bodyPr>
          <a:lstStyle/>
          <a:p>
            <a:pPr algn="just">
              <a:buFont typeface="Wingdings" panose="05000000000000000000" pitchFamily="2" charset="2"/>
              <a:buChar char="Ø"/>
            </a:pPr>
            <a:endParaRPr lang="es-ES" sz="1600"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es-ES" sz="1600" dirty="0">
              <a:latin typeface="Arial" panose="020B0604020202020204" pitchFamily="34" charset="0"/>
              <a:cs typeface="Arial" panose="020B0604020202020204" pitchFamily="34" charset="0"/>
            </a:endParaRPr>
          </a:p>
          <a:p>
            <a:pPr marL="285750" lvl="0" indent="-285750" algn="just">
              <a:buFont typeface="Wingdings" pitchFamily="2" charset="2"/>
              <a:buChar char="Ø"/>
            </a:pPr>
            <a:r>
              <a:rPr lang="es-UY" sz="2000" dirty="0" smtClean="0"/>
              <a:t>Importancia de la delimitación del </a:t>
            </a:r>
            <a:r>
              <a:rPr lang="es-UY" sz="2000" b="1" dirty="0" smtClean="0"/>
              <a:t>mercado relevante </a:t>
            </a:r>
            <a:r>
              <a:rPr lang="es-UY" sz="2000" dirty="0" smtClean="0"/>
              <a:t>(art. 5). Es imprescindible definir cuál es el sector de la actividad económica y el ámbito geográfico </a:t>
            </a:r>
            <a:r>
              <a:rPr lang="es-UY" sz="2000" dirty="0"/>
              <a:t>(cuántos bienes sustitutivos existen en determinada zona)</a:t>
            </a:r>
            <a:r>
              <a:rPr lang="es-UY" sz="2000" dirty="0" smtClean="0"/>
              <a:t>.</a:t>
            </a:r>
          </a:p>
          <a:p>
            <a:pPr marL="285750" lvl="0" indent="-285750" algn="just">
              <a:buFont typeface="Wingdings" pitchFamily="2" charset="2"/>
              <a:buChar char="Ø"/>
            </a:pPr>
            <a:endParaRPr lang="es-UY" sz="2000" b="1" dirty="0" smtClean="0"/>
          </a:p>
          <a:p>
            <a:pPr marL="285750" lvl="0" indent="-285750" algn="just">
              <a:buFont typeface="Wingdings" pitchFamily="2" charset="2"/>
              <a:buChar char="Ø"/>
            </a:pPr>
            <a:r>
              <a:rPr lang="es-UY" sz="2000" b="1" dirty="0" smtClean="0"/>
              <a:t>Prácticas </a:t>
            </a:r>
            <a:r>
              <a:rPr lang="es-UY" sz="2000" b="1" dirty="0"/>
              <a:t>y conductas prohibidas (art. </a:t>
            </a:r>
            <a:r>
              <a:rPr lang="es-UY" sz="2000" b="1" dirty="0" smtClean="0"/>
              <a:t>4 y 4 bis), </a:t>
            </a:r>
            <a:r>
              <a:rPr lang="es-UY" sz="2000" dirty="0" smtClean="0"/>
              <a:t>enunciación no taxativa (ejemplos), que pueden ser admitidas si existe prerrogativa legal o si se valora positivamente la ganancia de eficiencia que generen (luego de la reforma, salvo las conductas del art. 4 bis que son anticompetitivas per se). </a:t>
            </a:r>
          </a:p>
          <a:p>
            <a:pPr marL="285750" lvl="0" indent="-285750" algn="just">
              <a:buFont typeface="Wingdings" pitchFamily="2" charset="2"/>
              <a:buChar char="Ø"/>
            </a:pPr>
            <a:endParaRPr lang="es-UY" sz="2000" dirty="0" smtClean="0"/>
          </a:p>
          <a:p>
            <a:pPr marL="285750" lvl="0" indent="-285750" algn="just">
              <a:buFont typeface="Wingdings" pitchFamily="2" charset="2"/>
              <a:buChar char="Ø"/>
            </a:pPr>
            <a:r>
              <a:rPr lang="es-UY" sz="2000" dirty="0" smtClean="0"/>
              <a:t>En la enumeración realizada por la ley se entienden anticompetitivas las prácticas que impliquen reparto de mercado (por ejemplo, fijación de precio o de cantidades a vender en el mercado, es decir, prácticas </a:t>
            </a:r>
            <a:r>
              <a:rPr lang="es-UY" sz="2000" dirty="0" err="1" smtClean="0"/>
              <a:t>colusivas</a:t>
            </a:r>
            <a:r>
              <a:rPr lang="es-UY" sz="2000" dirty="0" smtClean="0"/>
              <a:t>); </a:t>
            </a:r>
          </a:p>
          <a:p>
            <a:pPr marL="285750" lvl="0" indent="-285750" algn="just">
              <a:buFont typeface="Wingdings" pitchFamily="2" charset="2"/>
              <a:buChar char="Ø"/>
            </a:pPr>
            <a:endParaRPr lang="es-UY" sz="2000" dirty="0" smtClean="0"/>
          </a:p>
          <a:p>
            <a:pPr marL="285750" lvl="0" indent="-285750" algn="just">
              <a:buFont typeface="Wingdings" pitchFamily="2" charset="2"/>
              <a:buChar char="Ø"/>
            </a:pPr>
            <a:r>
              <a:rPr lang="es-UY" sz="2000" dirty="0" smtClean="0"/>
              <a:t>O, el impedimento del acceso al mercado a nuevos competidores. </a:t>
            </a:r>
          </a:p>
          <a:p>
            <a:pPr marL="285750" lvl="0" indent="-285750" algn="just">
              <a:buFont typeface="Wingdings" pitchFamily="2" charset="2"/>
              <a:buChar char="Ø"/>
            </a:pPr>
            <a:endParaRPr lang="es-UY" sz="2000" dirty="0"/>
          </a:p>
          <a:p>
            <a:pPr marL="285750" lvl="0" indent="-285750" algn="just">
              <a:buFont typeface="Wingdings" pitchFamily="2" charset="2"/>
              <a:buChar char="Ø"/>
            </a:pPr>
            <a:endParaRPr lang="es-UY" dirty="0" smtClean="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smtClean="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smtClean="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smtClean="0"/>
          </a:p>
        </p:txBody>
      </p:sp>
    </p:spTree>
    <p:extLst>
      <p:ext uri="{BB962C8B-B14F-4D97-AF65-F5344CB8AC3E}">
        <p14:creationId xmlns:p14="http://schemas.microsoft.com/office/powerpoint/2010/main" val="12162133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23528" y="476672"/>
            <a:ext cx="8496944" cy="2831544"/>
          </a:xfrm>
          <a:prstGeom prst="rect">
            <a:avLst/>
          </a:prstGeom>
        </p:spPr>
        <p:txBody>
          <a:bodyPr wrap="square">
            <a:spAutoFit/>
          </a:bodyPr>
          <a:lstStyle/>
          <a:p>
            <a:pPr algn="just">
              <a:buFont typeface="Wingdings" panose="05000000000000000000" pitchFamily="2" charset="2"/>
              <a:buChar char="Ø"/>
            </a:pPr>
            <a:endParaRPr lang="es-ES" sz="1600"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es-ES" sz="1600" dirty="0">
              <a:latin typeface="Arial" panose="020B0604020202020204" pitchFamily="34" charset="0"/>
              <a:cs typeface="Arial" panose="020B0604020202020204" pitchFamily="34" charset="0"/>
            </a:endParaRPr>
          </a:p>
          <a:p>
            <a:pPr marL="285750" lvl="0" indent="-285750">
              <a:buFont typeface="Wingdings" pitchFamily="2" charset="2"/>
              <a:buChar char="Ø"/>
            </a:pPr>
            <a:endParaRPr lang="es-UY" sz="2000" dirty="0"/>
          </a:p>
          <a:p>
            <a:pPr marL="285750" lvl="0" indent="-285750" algn="just">
              <a:buFont typeface="Wingdings" pitchFamily="2" charset="2"/>
              <a:buChar char="Ø"/>
            </a:pPr>
            <a:endParaRPr lang="es-UY" dirty="0" smtClean="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smtClean="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smtClean="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smtClean="0"/>
          </a:p>
        </p:txBody>
      </p:sp>
      <p:sp>
        <p:nvSpPr>
          <p:cNvPr id="6" name="5 Rectángulo"/>
          <p:cNvSpPr/>
          <p:nvPr/>
        </p:nvSpPr>
        <p:spPr>
          <a:xfrm>
            <a:off x="827584" y="764704"/>
            <a:ext cx="7704856" cy="5786199"/>
          </a:xfrm>
          <a:prstGeom prst="rect">
            <a:avLst/>
          </a:prstGeom>
        </p:spPr>
        <p:txBody>
          <a:bodyPr wrap="square">
            <a:spAutoFit/>
          </a:bodyPr>
          <a:lstStyle/>
          <a:p>
            <a:pPr lvl="0" algn="just"/>
            <a:r>
              <a:rPr lang="es-UY" dirty="0" smtClean="0"/>
              <a:t>Art. 4, prácticas prohibidas:</a:t>
            </a:r>
          </a:p>
          <a:p>
            <a:pPr marL="742950" lvl="1" indent="-285750" algn="just">
              <a:buFont typeface="Wingdings" pitchFamily="2" charset="2"/>
              <a:buChar char="§"/>
            </a:pPr>
            <a:r>
              <a:rPr lang="es-UY" sz="1600" dirty="0" smtClean="0"/>
              <a:t>Concertar </a:t>
            </a:r>
            <a:r>
              <a:rPr lang="es-UY" sz="1600" dirty="0"/>
              <a:t>o imponer directa o indirectamente precios de compra o venta u otras condiciones de transacción. </a:t>
            </a:r>
            <a:endParaRPr lang="es-UY" sz="1600" dirty="0" smtClean="0"/>
          </a:p>
          <a:p>
            <a:pPr marL="742950" lvl="1" indent="-285750" algn="just">
              <a:buFont typeface="Wingdings" pitchFamily="2" charset="2"/>
              <a:buChar char="§"/>
            </a:pPr>
            <a:r>
              <a:rPr lang="es-UY" sz="1600" dirty="0" smtClean="0"/>
              <a:t>Limitar </a:t>
            </a:r>
            <a:r>
              <a:rPr lang="es-UY" sz="1600" dirty="0"/>
              <a:t>o restringir la producción, la distribución y el desarrollo tecnológico de bienes, servicios o factores productivos, en perjuicio de competidores o de consumidores. </a:t>
            </a:r>
            <a:endParaRPr lang="es-UY" sz="1600" dirty="0" smtClean="0"/>
          </a:p>
          <a:p>
            <a:pPr marL="742950" lvl="1" indent="-285750" algn="just">
              <a:buFont typeface="Wingdings" pitchFamily="2" charset="2"/>
              <a:buChar char="§"/>
            </a:pPr>
            <a:r>
              <a:rPr lang="es-UY" sz="1600" dirty="0" smtClean="0"/>
              <a:t>Aplicar </a:t>
            </a:r>
            <a:r>
              <a:rPr lang="es-UY" sz="1600" dirty="0"/>
              <a:t>a terceros condiciones desiguales en el caso de prestaciones equivalentes, colocándolos así en desventaja importante frente a la competencia. </a:t>
            </a:r>
            <a:endParaRPr lang="es-UY" sz="1600" dirty="0" smtClean="0"/>
          </a:p>
          <a:p>
            <a:pPr marL="742950" lvl="1" indent="-285750" algn="just">
              <a:buFont typeface="Wingdings" pitchFamily="2" charset="2"/>
              <a:buChar char="§"/>
            </a:pPr>
            <a:r>
              <a:rPr lang="es-UY" sz="1600" dirty="0" smtClean="0"/>
              <a:t>Subordinar </a:t>
            </a:r>
            <a:r>
              <a:rPr lang="es-UY" sz="1600" dirty="0"/>
              <a:t>la celebración de contratos a la aceptación de obligaciones complementarias o suplementarias que, por su propia naturaleza o por los usos comerciales, no tengan relación con el objeto de esos contratos. </a:t>
            </a:r>
            <a:endParaRPr lang="es-UY" sz="1600" dirty="0" smtClean="0"/>
          </a:p>
          <a:p>
            <a:pPr marL="742950" lvl="1" indent="-285750" algn="just">
              <a:buFont typeface="Wingdings" pitchFamily="2" charset="2"/>
              <a:buChar char="§"/>
            </a:pPr>
            <a:r>
              <a:rPr lang="es-UY" sz="1600" dirty="0" smtClean="0"/>
              <a:t>Impedir </a:t>
            </a:r>
            <a:r>
              <a:rPr lang="es-UY" sz="1600" dirty="0"/>
              <a:t>el acceso de competidores a infraestructuras que sean esenciales para la producción, distribución o comercialización de bienes, servicios o factores productivos. </a:t>
            </a:r>
            <a:endParaRPr lang="es-UY" sz="1600" dirty="0" smtClean="0"/>
          </a:p>
          <a:p>
            <a:pPr marL="742950" lvl="1" indent="-285750" algn="just">
              <a:buFont typeface="Wingdings" pitchFamily="2" charset="2"/>
              <a:buChar char="§"/>
            </a:pPr>
            <a:r>
              <a:rPr lang="es-UY" sz="1600" dirty="0" smtClean="0"/>
              <a:t>Obstaculizar </a:t>
            </a:r>
            <a:r>
              <a:rPr lang="es-UY" sz="1600" dirty="0"/>
              <a:t>el acceso al mercado de potenciales entrantes al mismo. </a:t>
            </a:r>
            <a:endParaRPr lang="es-UY" sz="1600" dirty="0" smtClean="0"/>
          </a:p>
          <a:p>
            <a:pPr marL="742950" lvl="1" indent="-285750" algn="just">
              <a:buFont typeface="Wingdings" pitchFamily="2" charset="2"/>
              <a:buChar char="§"/>
            </a:pPr>
            <a:r>
              <a:rPr lang="es-UY" sz="1600" dirty="0" smtClean="0"/>
              <a:t>Establecer </a:t>
            </a:r>
            <a:r>
              <a:rPr lang="es-UY" sz="1600" dirty="0"/>
              <a:t>zonas o actividades donde alguno o algunos de los agentes económicos operen en forma exclusiva, absteniéndose los restantes de operar en la misma. </a:t>
            </a:r>
            <a:endParaRPr lang="es-UY" sz="1600" dirty="0" smtClean="0"/>
          </a:p>
          <a:p>
            <a:pPr marL="742950" lvl="1" indent="-285750" algn="just">
              <a:buFont typeface="Wingdings" pitchFamily="2" charset="2"/>
              <a:buChar char="§"/>
            </a:pPr>
            <a:r>
              <a:rPr lang="es-UY" sz="1600" dirty="0" smtClean="0"/>
              <a:t>Rechazar </a:t>
            </a:r>
            <a:r>
              <a:rPr lang="es-UY" sz="1600" dirty="0"/>
              <a:t>injustificadamente la venta de bienes o la prestación de servicios. </a:t>
            </a:r>
            <a:endParaRPr lang="es-UY" sz="1600" dirty="0" smtClean="0"/>
          </a:p>
          <a:p>
            <a:pPr marL="742950" lvl="1" indent="-285750" algn="just">
              <a:buFont typeface="Wingdings" pitchFamily="2" charset="2"/>
              <a:buChar char="§"/>
            </a:pPr>
            <a:r>
              <a:rPr lang="es-UY" sz="1600" dirty="0" smtClean="0"/>
              <a:t>Las </a:t>
            </a:r>
            <a:r>
              <a:rPr lang="es-UY" sz="1600" dirty="0"/>
              <a:t>mismas prácticas enunciadas, cuando sean resueltas a través de asociaciones o gremiales de agentes económicos. </a:t>
            </a:r>
          </a:p>
        </p:txBody>
      </p:sp>
    </p:spTree>
    <p:extLst>
      <p:ext uri="{BB962C8B-B14F-4D97-AF65-F5344CB8AC3E}">
        <p14:creationId xmlns:p14="http://schemas.microsoft.com/office/powerpoint/2010/main" val="30644608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323528" y="476672"/>
            <a:ext cx="8496944" cy="2831544"/>
          </a:xfrm>
          <a:prstGeom prst="rect">
            <a:avLst/>
          </a:prstGeom>
        </p:spPr>
        <p:txBody>
          <a:bodyPr wrap="square">
            <a:spAutoFit/>
          </a:bodyPr>
          <a:lstStyle/>
          <a:p>
            <a:pPr algn="just">
              <a:buFont typeface="Wingdings" panose="05000000000000000000" pitchFamily="2" charset="2"/>
              <a:buChar char="Ø"/>
            </a:pPr>
            <a:endParaRPr lang="es-ES" sz="1600"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es-ES" sz="1600" dirty="0">
              <a:latin typeface="Arial" panose="020B0604020202020204" pitchFamily="34" charset="0"/>
              <a:cs typeface="Arial" panose="020B0604020202020204" pitchFamily="34" charset="0"/>
            </a:endParaRPr>
          </a:p>
          <a:p>
            <a:pPr marL="285750" lvl="0" indent="-285750">
              <a:buFont typeface="Wingdings" pitchFamily="2" charset="2"/>
              <a:buChar char="Ø"/>
            </a:pPr>
            <a:endParaRPr lang="es-UY" sz="2000" dirty="0"/>
          </a:p>
          <a:p>
            <a:pPr marL="285750" lvl="0" indent="-285750" algn="just">
              <a:buFont typeface="Wingdings" pitchFamily="2" charset="2"/>
              <a:buChar char="Ø"/>
            </a:pPr>
            <a:endParaRPr lang="es-UY" dirty="0" smtClean="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smtClean="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smtClean="0"/>
          </a:p>
          <a:p>
            <a:pPr marL="285750" lvl="0" indent="-285750" algn="just">
              <a:buFont typeface="Wingdings" pitchFamily="2" charset="2"/>
              <a:buChar char="Ø"/>
            </a:pPr>
            <a:endParaRPr lang="es-UY" dirty="0"/>
          </a:p>
          <a:p>
            <a:pPr marL="285750" lvl="0" indent="-285750" algn="just">
              <a:buFont typeface="Wingdings" pitchFamily="2" charset="2"/>
              <a:buChar char="Ø"/>
            </a:pPr>
            <a:endParaRPr lang="es-UY" dirty="0" smtClean="0"/>
          </a:p>
        </p:txBody>
      </p:sp>
      <p:sp>
        <p:nvSpPr>
          <p:cNvPr id="6" name="5 Rectángulo"/>
          <p:cNvSpPr/>
          <p:nvPr/>
        </p:nvSpPr>
        <p:spPr>
          <a:xfrm>
            <a:off x="827584" y="764704"/>
            <a:ext cx="7704856" cy="5355312"/>
          </a:xfrm>
          <a:prstGeom prst="rect">
            <a:avLst/>
          </a:prstGeom>
        </p:spPr>
        <p:txBody>
          <a:bodyPr wrap="square">
            <a:spAutoFit/>
          </a:bodyPr>
          <a:lstStyle/>
          <a:p>
            <a:pPr algn="just"/>
            <a:r>
              <a:rPr lang="es-UY" dirty="0" smtClean="0"/>
              <a:t>Art. 4 bis, prácticas expresamente prohibidas: los </a:t>
            </a:r>
            <a:r>
              <a:rPr lang="es-UY" dirty="0"/>
              <a:t>acuerdos entre competidores, como la fijación de precios, el acuerdo sobre cantidad de producción o servicios prestados, el reparto de mercados y la coordinación en licitaciones, son prácticas prohibidas </a:t>
            </a:r>
            <a:r>
              <a:rPr lang="es-UY" i="1" dirty="0"/>
              <a:t>per </a:t>
            </a:r>
            <a:r>
              <a:rPr lang="es-UY" i="1" dirty="0" smtClean="0"/>
              <a:t>se </a:t>
            </a:r>
            <a:r>
              <a:rPr lang="es-UY" dirty="0" smtClean="0"/>
              <a:t>(</a:t>
            </a:r>
            <a:r>
              <a:rPr lang="es-UY" dirty="0" err="1" smtClean="0"/>
              <a:t>objetivizan</a:t>
            </a:r>
            <a:r>
              <a:rPr lang="es-UY" dirty="0" smtClean="0"/>
              <a:t> la causa):</a:t>
            </a:r>
            <a:r>
              <a:rPr lang="es-UY" dirty="0"/>
              <a:t> </a:t>
            </a:r>
            <a:endParaRPr lang="es-UY" dirty="0" smtClean="0"/>
          </a:p>
          <a:p>
            <a:pPr algn="just"/>
            <a:endParaRPr lang="es-UY" dirty="0" smtClean="0"/>
          </a:p>
          <a:p>
            <a:pPr marL="742950" lvl="1" indent="-285750" algn="just">
              <a:buFont typeface="Wingdings" pitchFamily="2" charset="2"/>
              <a:buChar char="§"/>
            </a:pPr>
            <a:r>
              <a:rPr lang="es-UY" dirty="0" smtClean="0"/>
              <a:t>Establecer</a:t>
            </a:r>
            <a:r>
              <a:rPr lang="es-UY" dirty="0"/>
              <a:t>, de forma directa o indirecta, precios u otras condiciones comerciales o de servicio</a:t>
            </a:r>
            <a:r>
              <a:rPr lang="es-UY" dirty="0" smtClean="0"/>
              <a:t>.</a:t>
            </a:r>
          </a:p>
          <a:p>
            <a:pPr marL="742950" lvl="1" indent="-285750" algn="just">
              <a:buFont typeface="Wingdings" pitchFamily="2" charset="2"/>
              <a:buChar char="§"/>
            </a:pPr>
            <a:r>
              <a:rPr lang="es-UY" dirty="0" smtClean="0"/>
              <a:t>Establecer </a:t>
            </a:r>
            <a:r>
              <a:rPr lang="es-UY" dirty="0"/>
              <a:t>la obligación de producir, procesar, distribuir o comercializar solo una cantidad restringida o limitada de bienes o la prestación de un número, volumen o frecuencia restringido o limitado de servicios. </a:t>
            </a:r>
            <a:endParaRPr lang="es-UY" dirty="0" smtClean="0"/>
          </a:p>
          <a:p>
            <a:pPr marL="742950" lvl="1" indent="-285750" algn="just">
              <a:buFont typeface="Wingdings" pitchFamily="2" charset="2"/>
              <a:buChar char="§"/>
            </a:pPr>
            <a:r>
              <a:rPr lang="es-UY" dirty="0" smtClean="0"/>
              <a:t>Dividir</a:t>
            </a:r>
            <a:r>
              <a:rPr lang="es-UY" dirty="0"/>
              <a:t>, distribuir, repartir, asignar o imponer porciones, zonas o segmentos de mercado de bienes o servicios, clientes o fuentes de aprovisionamiento</a:t>
            </a:r>
            <a:r>
              <a:rPr lang="es-UY" dirty="0" smtClean="0"/>
              <a:t>.</a:t>
            </a:r>
          </a:p>
          <a:p>
            <a:pPr marL="742950" lvl="1" indent="-285750" algn="just">
              <a:buFont typeface="Wingdings" pitchFamily="2" charset="2"/>
              <a:buChar char="§"/>
            </a:pPr>
            <a:r>
              <a:rPr lang="es-UY" dirty="0" smtClean="0"/>
              <a:t>Establecer</a:t>
            </a:r>
            <a:r>
              <a:rPr lang="es-UY" dirty="0"/>
              <a:t>, concertar o coordinar las ofertas o la abstención en licitaciones, concursos o subastas. </a:t>
            </a:r>
            <a:endParaRPr lang="es-UY" dirty="0" smtClean="0"/>
          </a:p>
          <a:p>
            <a:pPr marL="742950" lvl="1" indent="-285750" algn="just">
              <a:buFont typeface="Wingdings" pitchFamily="2" charset="2"/>
              <a:buChar char="§"/>
            </a:pPr>
            <a:r>
              <a:rPr lang="es-UY" dirty="0" smtClean="0"/>
              <a:t>Las </a:t>
            </a:r>
            <a:r>
              <a:rPr lang="es-UY" dirty="0"/>
              <a:t>mismas prácticas enunciadas, cuando sean resueltas a través de asociaciones o gremiales de agentes económicos.</a:t>
            </a:r>
          </a:p>
        </p:txBody>
      </p:sp>
    </p:spTree>
    <p:extLst>
      <p:ext uri="{BB962C8B-B14F-4D97-AF65-F5344CB8AC3E}">
        <p14:creationId xmlns:p14="http://schemas.microsoft.com/office/powerpoint/2010/main" val="15993709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31540" y="620688"/>
            <a:ext cx="8496944" cy="5544616"/>
          </a:xfrm>
        </p:spPr>
        <p:txBody>
          <a:bodyPr>
            <a:normAutofit/>
          </a:bodyPr>
          <a:lstStyle/>
          <a:p>
            <a:pPr algn="just">
              <a:buFont typeface="Wingdings" panose="05000000000000000000" pitchFamily="2" charset="2"/>
              <a:buChar char="Ø"/>
            </a:pPr>
            <a:endParaRPr lang="es-ES" dirty="0"/>
          </a:p>
          <a:p>
            <a:pPr algn="just">
              <a:buFont typeface="Wingdings" panose="05000000000000000000" pitchFamily="2" charset="2"/>
              <a:buChar char="Ø"/>
            </a:pPr>
            <a:endParaRPr lang="es-ES" dirty="0"/>
          </a:p>
          <a:p>
            <a:pPr lvl="1" algn="just">
              <a:buFont typeface="Wingdings" panose="05000000000000000000" pitchFamily="2" charset="2"/>
              <a:buChar char="Ø"/>
            </a:pPr>
            <a:endParaRPr lang="es-E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UY" sz="2400" dirty="0" smtClean="0"/>
          </a:p>
          <a:p>
            <a:pPr marL="64008" indent="0">
              <a:buNone/>
            </a:pPr>
            <a:endParaRPr lang="es-UY" sz="2400" dirty="0"/>
          </a:p>
        </p:txBody>
      </p:sp>
      <p:sp>
        <p:nvSpPr>
          <p:cNvPr id="2" name="1 Rectángulo"/>
          <p:cNvSpPr/>
          <p:nvPr/>
        </p:nvSpPr>
        <p:spPr>
          <a:xfrm>
            <a:off x="467544" y="548680"/>
            <a:ext cx="7992888" cy="6201698"/>
          </a:xfrm>
          <a:prstGeom prst="rect">
            <a:avLst/>
          </a:prstGeom>
        </p:spPr>
        <p:txBody>
          <a:bodyPr wrap="square">
            <a:spAutoFit/>
          </a:bodyPr>
          <a:lstStyle/>
          <a:p>
            <a:pPr lvl="0"/>
            <a:endParaRPr lang="es-UY" dirty="0"/>
          </a:p>
          <a:p>
            <a:pPr marL="285750" lvl="0" indent="-285750" algn="just">
              <a:buFont typeface="Wingdings" pitchFamily="2" charset="2"/>
              <a:buChar char="Ø"/>
            </a:pPr>
            <a:r>
              <a:rPr lang="es-UY" sz="1900" b="1" dirty="0"/>
              <a:t>Abuso de posición dominante </a:t>
            </a:r>
            <a:r>
              <a:rPr lang="es-UY" sz="1900" dirty="0"/>
              <a:t>(art. 6</a:t>
            </a:r>
            <a:r>
              <a:rPr lang="es-UY" sz="1900" dirty="0" smtClean="0"/>
              <a:t>): es la situación en la que un agente económico puede afectar por sí solo, variables esenciales en un determinado mercado relevante, con total independencia de la conducta de sus competidores, compradores o proveedores (venden las cantidades que quieren al precio que quieren, libremente).</a:t>
            </a:r>
          </a:p>
          <a:p>
            <a:pPr marL="285750" lvl="0" indent="-285750" algn="just">
              <a:buFont typeface="Wingdings" pitchFamily="2" charset="2"/>
              <a:buChar char="Ø"/>
            </a:pPr>
            <a:endParaRPr lang="es-UY" sz="1900" dirty="0" smtClean="0"/>
          </a:p>
          <a:p>
            <a:pPr marL="285750" lvl="0" indent="-285750" algn="just">
              <a:buFont typeface="Wingdings" pitchFamily="2" charset="2"/>
              <a:buChar char="Ø"/>
            </a:pPr>
            <a:r>
              <a:rPr lang="es-UY" sz="1900" dirty="0" smtClean="0"/>
              <a:t>El ejemplo extremo de posición dominante es el monopolio.</a:t>
            </a:r>
          </a:p>
          <a:p>
            <a:pPr marL="285750" lvl="0" indent="-285750" algn="just">
              <a:buFont typeface="Wingdings" pitchFamily="2" charset="2"/>
              <a:buChar char="Ø"/>
            </a:pPr>
            <a:endParaRPr lang="es-UY" sz="1900" dirty="0" smtClean="0"/>
          </a:p>
          <a:p>
            <a:pPr marL="285750" lvl="0" indent="-285750" algn="just">
              <a:buFont typeface="Wingdings" pitchFamily="2" charset="2"/>
              <a:buChar char="Ø"/>
            </a:pPr>
            <a:r>
              <a:rPr lang="es-UY" sz="1900" dirty="0" smtClean="0"/>
              <a:t>Cuando la posición dominante se produce de manera natural, no es ilícita ni anticompetitiva, lo que se prohíbe es el abuso de dicha posición.</a:t>
            </a:r>
          </a:p>
          <a:p>
            <a:pPr marL="285750" lvl="0" indent="-285750" algn="just">
              <a:buFont typeface="Wingdings" pitchFamily="2" charset="2"/>
              <a:buChar char="Ø"/>
            </a:pPr>
            <a:endParaRPr lang="es-UY" sz="1900" dirty="0"/>
          </a:p>
          <a:p>
            <a:pPr marL="285750" lvl="0" indent="-285750" algn="just">
              <a:buFont typeface="Wingdings" pitchFamily="2" charset="2"/>
              <a:buChar char="Ø"/>
            </a:pPr>
            <a:r>
              <a:rPr lang="es-UY" sz="1900" dirty="0"/>
              <a:t>Es decir: </a:t>
            </a:r>
            <a:r>
              <a:rPr lang="es-UY" sz="1900" dirty="0" smtClean="0"/>
              <a:t>cuando ese agente «actúan </a:t>
            </a:r>
            <a:r>
              <a:rPr lang="es-UY" sz="1900" dirty="0"/>
              <a:t>de manera indebida, con el fin de obtener ventajas o causar perjuicios a otros, los que no hubieran sido posibles de no existir tal posición de </a:t>
            </a:r>
            <a:r>
              <a:rPr lang="es-UY" sz="1900" dirty="0" smtClean="0"/>
              <a:t>dominio».</a:t>
            </a:r>
          </a:p>
          <a:p>
            <a:pPr marL="285750" lvl="0" indent="-285750" algn="just">
              <a:buFont typeface="Wingdings" pitchFamily="2" charset="2"/>
              <a:buChar char="Ø"/>
            </a:pPr>
            <a:endParaRPr lang="es-UY" sz="1900" dirty="0"/>
          </a:p>
          <a:p>
            <a:pPr marL="285750" lvl="0" indent="-285750" algn="just">
              <a:buFont typeface="Wingdings" pitchFamily="2" charset="2"/>
              <a:buChar char="Ø"/>
            </a:pPr>
            <a:r>
              <a:rPr lang="es-UY" sz="1900" dirty="0" smtClean="0"/>
              <a:t>Se debe analizar cada caso concreto para definir cuándo existe abuso de posición dominante (caso </a:t>
            </a:r>
            <a:r>
              <a:rPr lang="es-UY" sz="1900" dirty="0" err="1" smtClean="0"/>
              <a:t>Tenfield</a:t>
            </a:r>
            <a:r>
              <a:rPr lang="es-UY" sz="1900" dirty="0" smtClean="0"/>
              <a:t>). Es difícil definir el término «indebido».</a:t>
            </a:r>
            <a:endParaRPr lang="es-UY" sz="1900" dirty="0"/>
          </a:p>
          <a:p>
            <a:endParaRPr lang="es-UY" dirty="0"/>
          </a:p>
        </p:txBody>
      </p:sp>
    </p:spTree>
    <p:extLst>
      <p:ext uri="{BB962C8B-B14F-4D97-AF65-F5344CB8AC3E}">
        <p14:creationId xmlns:p14="http://schemas.microsoft.com/office/powerpoint/2010/main" val="11026136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764704"/>
            <a:ext cx="8496944" cy="5544616"/>
          </a:xfrm>
        </p:spPr>
        <p:txBody>
          <a:bodyPr>
            <a:normAutofit/>
          </a:bodyPr>
          <a:lstStyle/>
          <a:p>
            <a:pPr algn="just">
              <a:buFont typeface="Wingdings" panose="05000000000000000000" pitchFamily="2" charset="2"/>
              <a:buChar char="Ø"/>
            </a:pPr>
            <a:endParaRPr lang="es-ES" dirty="0"/>
          </a:p>
          <a:p>
            <a:pPr algn="just">
              <a:buFont typeface="Wingdings" panose="05000000000000000000" pitchFamily="2" charset="2"/>
              <a:buChar char="Ø"/>
            </a:pPr>
            <a:endParaRPr lang="es-ES" dirty="0"/>
          </a:p>
          <a:p>
            <a:pPr lvl="1" algn="just">
              <a:buFont typeface="Wingdings" panose="05000000000000000000" pitchFamily="2" charset="2"/>
              <a:buChar char="Ø"/>
            </a:pPr>
            <a:endParaRPr lang="es-E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s-ES" sz="28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s-UY" sz="2400" dirty="0" smtClean="0"/>
          </a:p>
          <a:p>
            <a:pPr marL="64008" indent="0">
              <a:buNone/>
            </a:pPr>
            <a:endParaRPr lang="es-UY" sz="2400" dirty="0"/>
          </a:p>
        </p:txBody>
      </p:sp>
      <p:sp>
        <p:nvSpPr>
          <p:cNvPr id="2" name="1 Rectángulo"/>
          <p:cNvSpPr/>
          <p:nvPr/>
        </p:nvSpPr>
        <p:spPr>
          <a:xfrm>
            <a:off x="539552" y="443857"/>
            <a:ext cx="7920880" cy="5632311"/>
          </a:xfrm>
          <a:prstGeom prst="rect">
            <a:avLst/>
          </a:prstGeom>
        </p:spPr>
        <p:txBody>
          <a:bodyPr wrap="square">
            <a:spAutoFit/>
          </a:bodyPr>
          <a:lstStyle/>
          <a:p>
            <a:pPr marL="285750" lvl="0" indent="-285750" algn="just">
              <a:buFont typeface="Wingdings" pitchFamily="2" charset="2"/>
              <a:buChar char="Ø"/>
            </a:pPr>
            <a:r>
              <a:rPr lang="es-UY" b="1" dirty="0" smtClean="0"/>
              <a:t>Control </a:t>
            </a:r>
            <a:r>
              <a:rPr lang="es-UY" b="1" dirty="0"/>
              <a:t>sobre las concentraciones de empresas </a:t>
            </a:r>
            <a:r>
              <a:rPr lang="es-UY" dirty="0"/>
              <a:t>(arts. 7 a </a:t>
            </a:r>
            <a:r>
              <a:rPr lang="es-UY" dirty="0" smtClean="0"/>
              <a:t>9 de la ley con las modificaciones de 2019 y 2023), la reforma brinda marco normativo más regulado.</a:t>
            </a:r>
          </a:p>
          <a:p>
            <a:pPr marL="285750" lvl="0" indent="-285750" algn="just">
              <a:buFont typeface="Wingdings" pitchFamily="2" charset="2"/>
              <a:buChar char="Ø"/>
            </a:pPr>
            <a:endParaRPr lang="es-UY" dirty="0"/>
          </a:p>
          <a:p>
            <a:pPr marL="285750" lvl="0" indent="-285750" algn="just">
              <a:buFont typeface="Wingdings" pitchFamily="2" charset="2"/>
              <a:buChar char="Ø"/>
            </a:pPr>
            <a:r>
              <a:rPr lang="es-UY" dirty="0" smtClean="0"/>
              <a:t>Cambió las potestades del órgano de contralor (Comisión de Promoción y Defensa de la Competencia), en relación con la autorización de concentraciones. La CPDC tendrá </a:t>
            </a:r>
            <a:r>
              <a:rPr lang="es-UY" dirty="0"/>
              <a:t>el control previo de las concentraciones económicas cuando superen cierto umbral. </a:t>
            </a:r>
          </a:p>
          <a:p>
            <a:pPr marL="285750" lvl="0" indent="-285750" algn="just">
              <a:buFont typeface="Wingdings" pitchFamily="2" charset="2"/>
              <a:buChar char="Ø"/>
            </a:pPr>
            <a:endParaRPr lang="es-UY" dirty="0" smtClean="0"/>
          </a:p>
          <a:p>
            <a:pPr marL="285750" lvl="0" indent="-285750" algn="just">
              <a:buFont typeface="Wingdings" pitchFamily="2" charset="2"/>
              <a:buChar char="Ø"/>
            </a:pPr>
            <a:r>
              <a:rPr lang="es-UY" dirty="0" smtClean="0"/>
              <a:t>Se debe solicitar autorización previa a la CPDC para la concentración económica, cuando se verifiquen acumulativamente en cualquiera de los últimos tres ejercicios, estos dos requisitos:</a:t>
            </a:r>
          </a:p>
          <a:p>
            <a:pPr marL="285750" lvl="0" indent="-285750" algn="just">
              <a:buFont typeface="Wingdings" pitchFamily="2" charset="2"/>
              <a:buChar char="Ø"/>
            </a:pPr>
            <a:endParaRPr lang="es-UY" dirty="0" smtClean="0"/>
          </a:p>
          <a:p>
            <a:pPr marL="742950" lvl="1" indent="-285750" algn="just">
              <a:buFont typeface="Wingdings" pitchFamily="2" charset="2"/>
              <a:buChar char="Ø"/>
            </a:pPr>
            <a:r>
              <a:rPr lang="es-UY" dirty="0" err="1" smtClean="0"/>
              <a:t>nral</a:t>
            </a:r>
            <a:r>
              <a:rPr lang="es-UY" dirty="0" smtClean="0"/>
              <a:t>. 1 art. 7: facturación anual libre de impuestos en el territorio nacional del </a:t>
            </a:r>
            <a:r>
              <a:rPr lang="es-UY" b="1" dirty="0" smtClean="0"/>
              <a:t>conjunto</a:t>
            </a:r>
            <a:r>
              <a:rPr lang="es-UY" dirty="0" smtClean="0"/>
              <a:t> de los participantes (directos o indirectos) en la operación igual o superior a </a:t>
            </a:r>
            <a:r>
              <a:rPr lang="es-UY" b="1" dirty="0" smtClean="0"/>
              <a:t>UI 500.000.0000</a:t>
            </a:r>
            <a:r>
              <a:rPr lang="es-UY" dirty="0" smtClean="0"/>
              <a:t>.</a:t>
            </a:r>
          </a:p>
          <a:p>
            <a:pPr marL="285750" lvl="0" indent="-285750" algn="just">
              <a:buFont typeface="Wingdings" pitchFamily="2" charset="2"/>
              <a:buChar char="Ø"/>
            </a:pPr>
            <a:endParaRPr lang="es-UY" dirty="0"/>
          </a:p>
          <a:p>
            <a:pPr marL="742950" lvl="1" indent="-285750" algn="just">
              <a:buFont typeface="Wingdings" pitchFamily="2" charset="2"/>
              <a:buChar char="Ø"/>
            </a:pPr>
            <a:r>
              <a:rPr lang="es-UY" dirty="0" err="1" smtClean="0"/>
              <a:t>nral</a:t>
            </a:r>
            <a:r>
              <a:rPr lang="es-UY" dirty="0" smtClean="0"/>
              <a:t>. 2 art. 7: facturación </a:t>
            </a:r>
            <a:r>
              <a:rPr lang="es-UY" dirty="0"/>
              <a:t>anual libre de impuestos en el territorio </a:t>
            </a:r>
            <a:r>
              <a:rPr lang="es-UY" dirty="0" smtClean="0"/>
              <a:t>uruguayo </a:t>
            </a:r>
            <a:r>
              <a:rPr lang="es-UY" b="1" dirty="0" smtClean="0"/>
              <a:t>de </a:t>
            </a:r>
            <a:r>
              <a:rPr lang="es-UY" b="1" dirty="0"/>
              <a:t>dos o más participantes </a:t>
            </a:r>
            <a:r>
              <a:rPr lang="es-UY" dirty="0"/>
              <a:t>en la operación, </a:t>
            </a:r>
            <a:r>
              <a:rPr lang="es-UY" dirty="0" smtClean="0"/>
              <a:t>considerados </a:t>
            </a:r>
            <a:r>
              <a:rPr lang="es-UY" b="1" dirty="0"/>
              <a:t>individualmente</a:t>
            </a:r>
            <a:r>
              <a:rPr lang="es-UY" dirty="0"/>
              <a:t>, </a:t>
            </a:r>
            <a:r>
              <a:rPr lang="es-UY" dirty="0" smtClean="0"/>
              <a:t>igual </a:t>
            </a:r>
            <a:r>
              <a:rPr lang="es-UY" dirty="0"/>
              <a:t>o superior a </a:t>
            </a:r>
            <a:r>
              <a:rPr lang="es-UY" b="1" dirty="0" smtClean="0"/>
              <a:t>UI 30.000.000</a:t>
            </a:r>
            <a:endParaRPr lang="es-UY" b="1" dirty="0"/>
          </a:p>
        </p:txBody>
      </p:sp>
    </p:spTree>
    <p:extLst>
      <p:ext uri="{BB962C8B-B14F-4D97-AF65-F5344CB8AC3E}">
        <p14:creationId xmlns:p14="http://schemas.microsoft.com/office/powerpoint/2010/main" val="16594297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2310</TotalTime>
  <Words>1827</Words>
  <Application>Microsoft Office PowerPoint</Application>
  <PresentationFormat>Presentación en pantalla (4:3)</PresentationFormat>
  <Paragraphs>246</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Wingdings</vt:lpstr>
      <vt:lpstr>Claridad</vt:lpstr>
      <vt:lpstr>                                             DEFENSA DE LA COMPETENCIA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CALIFICACIÓN DEL CONCURSO</dc:title>
  <dc:creator>Virginia</dc:creator>
  <cp:lastModifiedBy>Virginia Machado Martinez</cp:lastModifiedBy>
  <cp:revision>256</cp:revision>
  <dcterms:created xsi:type="dcterms:W3CDTF">2017-06-07T22:24:11Z</dcterms:created>
  <dcterms:modified xsi:type="dcterms:W3CDTF">2025-08-22T00:30:57Z</dcterms:modified>
</cp:coreProperties>
</file>