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89" r:id="rId3"/>
  </p:sldMasterIdLst>
  <p:notesMasterIdLst>
    <p:notesMasterId r:id="rId23"/>
  </p:notesMasterIdLst>
  <p:sldIdLst>
    <p:sldId id="256" r:id="rId4"/>
    <p:sldId id="258" r:id="rId5"/>
    <p:sldId id="277" r:id="rId6"/>
    <p:sldId id="266" r:id="rId7"/>
    <p:sldId id="275" r:id="rId8"/>
    <p:sldId id="260" r:id="rId9"/>
    <p:sldId id="273" r:id="rId10"/>
    <p:sldId id="261" r:id="rId11"/>
    <p:sldId id="262" r:id="rId12"/>
    <p:sldId id="263" r:id="rId13"/>
    <p:sldId id="271" r:id="rId14"/>
    <p:sldId id="264" r:id="rId15"/>
    <p:sldId id="274" r:id="rId16"/>
    <p:sldId id="267" r:id="rId17"/>
    <p:sldId id="265" r:id="rId18"/>
    <p:sldId id="272" r:id="rId19"/>
    <p:sldId id="278" r:id="rId20"/>
    <p:sldId id="279" r:id="rId21"/>
    <p:sldId id="270" r:id="rId2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188" y="5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UY"/>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3C5882-C94E-4D5E-BBA1-4AFFEAC9B80B}" type="datetimeFigureOut">
              <a:rPr lang="es-UY" smtClean="0"/>
              <a:t>19/8/2025</a:t>
            </a:fld>
            <a:endParaRPr lang="es-UY"/>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UY"/>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UY"/>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8ED75D-7624-4BD2-924D-788F445C18CB}" type="slidenum">
              <a:rPr lang="es-UY" smtClean="0"/>
              <a:t>‹Nº›</a:t>
            </a:fld>
            <a:endParaRPr lang="es-UY"/>
          </a:p>
        </p:txBody>
      </p:sp>
    </p:spTree>
    <p:extLst>
      <p:ext uri="{BB962C8B-B14F-4D97-AF65-F5344CB8AC3E}">
        <p14:creationId xmlns:p14="http://schemas.microsoft.com/office/powerpoint/2010/main" val="206645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UY" dirty="0"/>
          </a:p>
        </p:txBody>
      </p:sp>
      <p:sp>
        <p:nvSpPr>
          <p:cNvPr id="4" name="Marcador de número de diapositiva 3"/>
          <p:cNvSpPr>
            <a:spLocks noGrp="1"/>
          </p:cNvSpPr>
          <p:nvPr>
            <p:ph type="sldNum" sz="quarter" idx="5"/>
          </p:nvPr>
        </p:nvSpPr>
        <p:spPr/>
        <p:txBody>
          <a:bodyPr/>
          <a:lstStyle/>
          <a:p>
            <a:fld id="{168ED75D-7624-4BD2-924D-788F445C18CB}" type="slidenum">
              <a:rPr lang="es-UY" smtClean="0"/>
              <a:t>4</a:t>
            </a:fld>
            <a:endParaRPr lang="es-UY"/>
          </a:p>
        </p:txBody>
      </p:sp>
    </p:spTree>
    <p:extLst>
      <p:ext uri="{BB962C8B-B14F-4D97-AF65-F5344CB8AC3E}">
        <p14:creationId xmlns:p14="http://schemas.microsoft.com/office/powerpoint/2010/main" val="1668998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a:p>
        </p:txBody>
      </p:sp>
      <p:sp>
        <p:nvSpPr>
          <p:cNvPr id="5" name="Footer Placeholder 4"/>
          <p:cNvSpPr>
            <a:spLocks noGrp="1"/>
          </p:cNvSpPr>
          <p:nvPr>
            <p:ph type="ftr" sz="quarter" idx="11"/>
          </p:nvPr>
        </p:nvSpPr>
        <p:spPr/>
        <p:txBody>
          <a:bodyPr/>
          <a:lstStyle/>
          <a:p>
            <a:endParaRPr lang="es-UY"/>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1381968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dirty="0"/>
          </a:p>
        </p:txBody>
      </p:sp>
      <p:sp>
        <p:nvSpPr>
          <p:cNvPr id="5" name="Footer Placeholder 4"/>
          <p:cNvSpPr>
            <a:spLocks noGrp="1"/>
          </p:cNvSpPr>
          <p:nvPr>
            <p:ph type="ftr" sz="quarter" idx="11"/>
          </p:nvPr>
        </p:nvSpPr>
        <p:spPr/>
        <p:txBody>
          <a:bodyPr/>
          <a:lstStyle/>
          <a:p>
            <a:r>
              <a:rPr lang="es-UY"/>
              <a:t>Sociedad de la Información</a:t>
            </a:r>
            <a:endParaRPr lang="es-UY" dirty="0"/>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367187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dirty="0"/>
          </a:p>
        </p:txBody>
      </p:sp>
      <p:sp>
        <p:nvSpPr>
          <p:cNvPr id="5" name="Footer Placeholder 4"/>
          <p:cNvSpPr>
            <a:spLocks noGrp="1"/>
          </p:cNvSpPr>
          <p:nvPr>
            <p:ph type="ftr" sz="quarter" idx="11"/>
          </p:nvPr>
        </p:nvSpPr>
        <p:spPr/>
        <p:txBody>
          <a:bodyPr/>
          <a:lstStyle/>
          <a:p>
            <a:r>
              <a:rPr lang="es-UY"/>
              <a:t>Sociedad de la Información</a:t>
            </a:r>
            <a:endParaRPr lang="es-UY" dirty="0"/>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sz="1350" dirty="0">
              <a:solidFill>
                <a:schemeClr val="accent1">
                  <a:lumMod val="60000"/>
                  <a:lumOff val="40000"/>
                </a:schemeClr>
              </a:solidFill>
              <a:latin typeface="Arial"/>
            </a:endParaRPr>
          </a:p>
        </p:txBody>
      </p:sp>
    </p:spTree>
    <p:extLst>
      <p:ext uri="{BB962C8B-B14F-4D97-AF65-F5344CB8AC3E}">
        <p14:creationId xmlns:p14="http://schemas.microsoft.com/office/powerpoint/2010/main" val="2489836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dirty="0"/>
          </a:p>
        </p:txBody>
      </p:sp>
      <p:sp>
        <p:nvSpPr>
          <p:cNvPr id="5" name="Footer Placeholder 4"/>
          <p:cNvSpPr>
            <a:spLocks noGrp="1"/>
          </p:cNvSpPr>
          <p:nvPr>
            <p:ph type="ftr" sz="quarter" idx="11"/>
          </p:nvPr>
        </p:nvSpPr>
        <p:spPr/>
        <p:txBody>
          <a:bodyPr/>
          <a:lstStyle/>
          <a:p>
            <a:r>
              <a:rPr lang="es-UY"/>
              <a:t>Sociedad de la Información</a:t>
            </a:r>
            <a:endParaRPr lang="es-UY" dirty="0"/>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390954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dirty="0"/>
          </a:p>
        </p:txBody>
      </p:sp>
      <p:sp>
        <p:nvSpPr>
          <p:cNvPr id="5" name="Footer Placeholder 4"/>
          <p:cNvSpPr>
            <a:spLocks noGrp="1"/>
          </p:cNvSpPr>
          <p:nvPr>
            <p:ph type="ftr" sz="quarter" idx="11"/>
          </p:nvPr>
        </p:nvSpPr>
        <p:spPr/>
        <p:txBody>
          <a:bodyPr/>
          <a:lstStyle/>
          <a:p>
            <a:r>
              <a:rPr lang="es-UY"/>
              <a:t>Sociedad de la Información</a:t>
            </a:r>
            <a:endParaRPr lang="es-UY" dirty="0"/>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7244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dirty="0"/>
          </a:p>
        </p:txBody>
      </p:sp>
      <p:sp>
        <p:nvSpPr>
          <p:cNvPr id="5" name="Footer Placeholder 4"/>
          <p:cNvSpPr>
            <a:spLocks noGrp="1"/>
          </p:cNvSpPr>
          <p:nvPr>
            <p:ph type="ftr" sz="quarter" idx="11"/>
          </p:nvPr>
        </p:nvSpPr>
        <p:spPr/>
        <p:txBody>
          <a:bodyPr/>
          <a:lstStyle/>
          <a:p>
            <a:r>
              <a:rPr lang="es-UY"/>
              <a:t>Sociedad de la Información</a:t>
            </a:r>
            <a:endParaRPr lang="es-UY" dirty="0"/>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1957552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a:p>
        </p:txBody>
      </p:sp>
      <p:sp>
        <p:nvSpPr>
          <p:cNvPr id="5" name="Footer Placeholder 4"/>
          <p:cNvSpPr>
            <a:spLocks noGrp="1"/>
          </p:cNvSpPr>
          <p:nvPr>
            <p:ph type="ftr" sz="quarter" idx="11"/>
          </p:nvPr>
        </p:nvSpPr>
        <p:spPr/>
        <p:txBody>
          <a:bodyPr/>
          <a:lstStyle/>
          <a:p>
            <a:endParaRPr lang="es-UY"/>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24378741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a:p>
        </p:txBody>
      </p:sp>
      <p:sp>
        <p:nvSpPr>
          <p:cNvPr id="5" name="Footer Placeholder 4"/>
          <p:cNvSpPr>
            <a:spLocks noGrp="1"/>
          </p:cNvSpPr>
          <p:nvPr>
            <p:ph type="ftr" sz="quarter" idx="11"/>
          </p:nvPr>
        </p:nvSpPr>
        <p:spPr/>
        <p:txBody>
          <a:bodyPr/>
          <a:lstStyle/>
          <a:p>
            <a:endParaRPr lang="es-UY"/>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38683743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A67CC7-910E-4881-A0D4-FF8EC6C07E50}"/>
              </a:ext>
            </a:extLst>
          </p:cNvPr>
          <p:cNvSpPr>
            <a:spLocks noGrp="1"/>
          </p:cNvSpPr>
          <p:nvPr>
            <p:ph type="ctrTitle"/>
          </p:nvPr>
        </p:nvSpPr>
        <p:spPr>
          <a:xfrm>
            <a:off x="1143000" y="841375"/>
            <a:ext cx="6858000" cy="17907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D9E4CAF8-A4DB-4A08-A415-7691B276BC3F}"/>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69FE057B-A4AE-4894-86CC-C3A70B53151F}"/>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5" name="Marcador de pie de página 4">
            <a:extLst>
              <a:ext uri="{FF2B5EF4-FFF2-40B4-BE49-F238E27FC236}">
                <a16:creationId xmlns:a16="http://schemas.microsoft.com/office/drawing/2014/main" id="{1FF2C351-C788-462F-A6CB-D25000879725}"/>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925B4373-06AD-4C29-B39C-C8F1B8D12BD5}"/>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657465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B1B7F1-6F9F-429D-A6B4-ED64DAFC60CA}"/>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E728D306-7CBF-4D64-877A-0CDD5A4BC98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C7344F00-2300-41A4-A1AC-1A78D32D4C6C}"/>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5" name="Marcador de pie de página 4">
            <a:extLst>
              <a:ext uri="{FF2B5EF4-FFF2-40B4-BE49-F238E27FC236}">
                <a16:creationId xmlns:a16="http://schemas.microsoft.com/office/drawing/2014/main" id="{4E333C32-3C86-41A8-A2E8-B51E4FAC11BB}"/>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E001568F-8B6A-4BAC-8859-992CE8336691}"/>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5302327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37DF8F-FA62-445A-B3F0-35BD56AEA36F}"/>
              </a:ext>
            </a:extLst>
          </p:cNvPr>
          <p:cNvSpPr>
            <a:spLocks noGrp="1"/>
          </p:cNvSpPr>
          <p:nvPr>
            <p:ph type="title"/>
          </p:nvPr>
        </p:nvSpPr>
        <p:spPr>
          <a:xfrm>
            <a:off x="623888" y="1282700"/>
            <a:ext cx="7886700" cy="2139950"/>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AD4DA502-00A2-4860-B266-F8BA5D1C5665}"/>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E163630-FCF2-4C88-95B2-0726BFD8C8E9}"/>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5" name="Marcador de pie de página 4">
            <a:extLst>
              <a:ext uri="{FF2B5EF4-FFF2-40B4-BE49-F238E27FC236}">
                <a16:creationId xmlns:a16="http://schemas.microsoft.com/office/drawing/2014/main" id="{EF3DFA54-B6BA-4636-9139-43F05032B84A}"/>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092D1B60-3A50-4366-ABD7-57EC93BAE406}"/>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953865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lvl2pPr>
              <a:defRPr sz="1600"/>
            </a:lvl2pPr>
            <a:lvl3pPr>
              <a:defRPr sz="1400"/>
            </a:lvl3pPr>
            <a:lvl4pPr>
              <a:defRPr sz="1200"/>
            </a:lvl4pPr>
            <a:lvl5pPr>
              <a:defRPr sz="1200"/>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a:p>
        </p:txBody>
      </p:sp>
      <p:sp>
        <p:nvSpPr>
          <p:cNvPr id="5" name="Footer Placeholder 4"/>
          <p:cNvSpPr>
            <a:spLocks noGrp="1"/>
          </p:cNvSpPr>
          <p:nvPr>
            <p:ph type="ftr" sz="quarter" idx="11"/>
          </p:nvPr>
        </p:nvSpPr>
        <p:spPr/>
        <p:txBody>
          <a:bodyPr/>
          <a:lstStyle/>
          <a:p>
            <a:endParaRPr lang="es-UY"/>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2400474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861861-D6F1-4CFD-9993-3389AF365195}"/>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7CE17625-A66C-4F20-9B37-0DD574EF9D96}"/>
              </a:ext>
            </a:extLst>
          </p:cNvPr>
          <p:cNvSpPr>
            <a:spLocks noGrp="1"/>
          </p:cNvSpPr>
          <p:nvPr>
            <p:ph sz="half" idx="1"/>
          </p:nvPr>
        </p:nvSpPr>
        <p:spPr>
          <a:xfrm>
            <a:off x="628650" y="1370013"/>
            <a:ext cx="3867150" cy="326231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7A53B89D-7F26-4E83-8FB5-8C501509EB5C}"/>
              </a:ext>
            </a:extLst>
          </p:cNvPr>
          <p:cNvSpPr>
            <a:spLocks noGrp="1"/>
          </p:cNvSpPr>
          <p:nvPr>
            <p:ph sz="half" idx="2"/>
          </p:nvPr>
        </p:nvSpPr>
        <p:spPr>
          <a:xfrm>
            <a:off x="4648200" y="1370013"/>
            <a:ext cx="3867150" cy="326231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91CB1FFB-DC23-4A07-BF80-D197D3E77782}"/>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6" name="Marcador de pie de página 5">
            <a:extLst>
              <a:ext uri="{FF2B5EF4-FFF2-40B4-BE49-F238E27FC236}">
                <a16:creationId xmlns:a16="http://schemas.microsoft.com/office/drawing/2014/main" id="{0A152ED9-B767-428F-874B-3692DE8DF991}"/>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398CF022-295E-43FB-93B3-6636BEBE1482}"/>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0006114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199F35-38FC-4A9E-B357-5795EEDBCB65}"/>
              </a:ext>
            </a:extLst>
          </p:cNvPr>
          <p:cNvSpPr>
            <a:spLocks noGrp="1"/>
          </p:cNvSpPr>
          <p:nvPr>
            <p:ph type="title"/>
          </p:nvPr>
        </p:nvSpPr>
        <p:spPr>
          <a:xfrm>
            <a:off x="630238" y="274638"/>
            <a:ext cx="7886700" cy="993775"/>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357568C3-4B67-4FFC-919F-36C008BC4DDC}"/>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EE5BB15-9F60-44CB-8B0A-8CB95C86CE41}"/>
              </a:ext>
            </a:extLst>
          </p:cNvPr>
          <p:cNvSpPr>
            <a:spLocks noGrp="1"/>
          </p:cNvSpPr>
          <p:nvPr>
            <p:ph sz="half" idx="2"/>
          </p:nvPr>
        </p:nvSpPr>
        <p:spPr>
          <a:xfrm>
            <a:off x="630238" y="1879600"/>
            <a:ext cx="3868737" cy="276225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3DB7A760-518E-4428-A11F-571DF0AB7EBD}"/>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BEB0D60-FA7A-44DF-B8B7-4F7261EA4221}"/>
              </a:ext>
            </a:extLst>
          </p:cNvPr>
          <p:cNvSpPr>
            <a:spLocks noGrp="1"/>
          </p:cNvSpPr>
          <p:nvPr>
            <p:ph sz="quarter" idx="4"/>
          </p:nvPr>
        </p:nvSpPr>
        <p:spPr>
          <a:xfrm>
            <a:off x="4629150" y="1879600"/>
            <a:ext cx="3887788" cy="276225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5E654089-4AB5-4D80-AB33-33CFCDA59BEE}"/>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8" name="Marcador de pie de página 7">
            <a:extLst>
              <a:ext uri="{FF2B5EF4-FFF2-40B4-BE49-F238E27FC236}">
                <a16:creationId xmlns:a16="http://schemas.microsoft.com/office/drawing/2014/main" id="{C7479577-B231-4419-B7A6-1295DE563C57}"/>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E705F73C-E995-447E-B6FF-AA712AC388C4}"/>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5480542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52F09C-43D8-4B3B-8E1A-1177286A7B52}"/>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678CCE6A-E533-4262-866B-52243D8B9ED2}"/>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4" name="Marcador de pie de página 3">
            <a:extLst>
              <a:ext uri="{FF2B5EF4-FFF2-40B4-BE49-F238E27FC236}">
                <a16:creationId xmlns:a16="http://schemas.microsoft.com/office/drawing/2014/main" id="{07B7A3F8-CF2D-4636-9327-4CABD0C90B33}"/>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CE71D4A0-B59C-4ED4-BE77-F99DDE7153FB}"/>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12036727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897F8F0-010C-4672-9803-E3FF7B75143B}"/>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3" name="Marcador de pie de página 2">
            <a:extLst>
              <a:ext uri="{FF2B5EF4-FFF2-40B4-BE49-F238E27FC236}">
                <a16:creationId xmlns:a16="http://schemas.microsoft.com/office/drawing/2014/main" id="{D0DABFC7-9208-4F91-A2CF-E0CA5A7B875D}"/>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69EE2D23-B15F-4359-8626-A1E8370684F1}"/>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475640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B70B23-CE23-4364-BB88-911FEDF78873}"/>
              </a:ext>
            </a:extLst>
          </p:cNvPr>
          <p:cNvSpPr>
            <a:spLocks noGrp="1"/>
          </p:cNvSpPr>
          <p:nvPr>
            <p:ph type="title"/>
          </p:nvPr>
        </p:nvSpPr>
        <p:spPr>
          <a:xfrm>
            <a:off x="630238" y="342900"/>
            <a:ext cx="2949575" cy="120015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B2B235E3-CB03-44BB-A99E-580EFBE18BE7}"/>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1FCBF8A0-0AB9-4B8D-A6CF-F0EA9514B53E}"/>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9270291-28F8-4C3A-956F-9BF9CE624185}"/>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6" name="Marcador de pie de página 5">
            <a:extLst>
              <a:ext uri="{FF2B5EF4-FFF2-40B4-BE49-F238E27FC236}">
                <a16:creationId xmlns:a16="http://schemas.microsoft.com/office/drawing/2014/main" id="{29990535-79F5-4D7A-A53D-C621B64300B5}"/>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64174651-9EAE-4428-BF10-ABBD26C064C2}"/>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0402710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2758D3-4367-46F6-B4B7-810583916E6D}"/>
              </a:ext>
            </a:extLst>
          </p:cNvPr>
          <p:cNvSpPr>
            <a:spLocks noGrp="1"/>
          </p:cNvSpPr>
          <p:nvPr>
            <p:ph type="title"/>
          </p:nvPr>
        </p:nvSpPr>
        <p:spPr>
          <a:xfrm>
            <a:off x="630238" y="342900"/>
            <a:ext cx="2949575" cy="120015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89F22428-4770-47C8-9E40-57344A063979}"/>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B48645D7-8DF8-43B1-B4FA-09EDCB066E7E}"/>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7ABD68E-54B3-4B69-94D8-525527361434}"/>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6" name="Marcador de pie de página 5">
            <a:extLst>
              <a:ext uri="{FF2B5EF4-FFF2-40B4-BE49-F238E27FC236}">
                <a16:creationId xmlns:a16="http://schemas.microsoft.com/office/drawing/2014/main" id="{6B4359C5-9772-4FDC-A085-2DC394FA69BF}"/>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356E2436-76F2-4C3A-861A-7E61E11579A1}"/>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25193163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11C165-8599-45B8-8EFA-7D04C9683155}"/>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6BC67214-457C-48EF-871B-1DEA31377D9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367CDE78-5B32-479E-B00A-C125013313CA}"/>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5" name="Marcador de pie de página 4">
            <a:extLst>
              <a:ext uri="{FF2B5EF4-FFF2-40B4-BE49-F238E27FC236}">
                <a16:creationId xmlns:a16="http://schemas.microsoft.com/office/drawing/2014/main" id="{821DA17F-C6D5-43B1-87C5-127E98F009A9}"/>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92F834F7-7AB2-4BF1-A1D4-4C977CC3258F}"/>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866388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9FBA5B0-DF9D-4CDC-85CD-945FB465FF30}"/>
              </a:ext>
            </a:extLst>
          </p:cNvPr>
          <p:cNvSpPr>
            <a:spLocks noGrp="1"/>
          </p:cNvSpPr>
          <p:nvPr>
            <p:ph type="title" orient="vert"/>
          </p:nvPr>
        </p:nvSpPr>
        <p:spPr>
          <a:xfrm>
            <a:off x="6543675" y="274638"/>
            <a:ext cx="1971675" cy="4357687"/>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98292EFE-AAD5-4278-AE2F-6C42BF46286F}"/>
              </a:ext>
            </a:extLst>
          </p:cNvPr>
          <p:cNvSpPr>
            <a:spLocks noGrp="1"/>
          </p:cNvSpPr>
          <p:nvPr>
            <p:ph type="body" orient="vert" idx="1"/>
          </p:nvPr>
        </p:nvSpPr>
        <p:spPr>
          <a:xfrm>
            <a:off x="628650" y="274638"/>
            <a:ext cx="5762625" cy="435768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48EB7E15-2226-4012-950E-E4D661ACF866}"/>
              </a:ext>
            </a:extLst>
          </p:cNvPr>
          <p:cNvSpPr>
            <a:spLocks noGrp="1"/>
          </p:cNvSpPr>
          <p:nvPr>
            <p:ph type="dt" sz="half" idx="10"/>
          </p:nvPr>
        </p:nvSpPr>
        <p:spPr/>
        <p:txBody>
          <a:bodyPr/>
          <a:lstStyle/>
          <a:p>
            <a:fld id="{B0FE4084-4617-4F85-9538-89419E69A9E0}" type="datetimeFigureOut">
              <a:rPr lang="es-UY" smtClean="0"/>
              <a:t>19/8/2025</a:t>
            </a:fld>
            <a:endParaRPr lang="es-UY"/>
          </a:p>
        </p:txBody>
      </p:sp>
      <p:sp>
        <p:nvSpPr>
          <p:cNvPr id="5" name="Marcador de pie de página 4">
            <a:extLst>
              <a:ext uri="{FF2B5EF4-FFF2-40B4-BE49-F238E27FC236}">
                <a16:creationId xmlns:a16="http://schemas.microsoft.com/office/drawing/2014/main" id="{0178FC65-87BF-4D22-8166-A4017D059A74}"/>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48F0B509-E752-4CB5-B28A-E65DF1A3A7F3}"/>
              </a:ext>
            </a:extLst>
          </p:cNvPr>
          <p:cNvSpPr>
            <a:spLocks noGrp="1"/>
          </p:cNvSpPr>
          <p:nvPr>
            <p:ph type="sldNum" sz="quarter" idx="12"/>
          </p:nvPr>
        </p:nvSpPr>
        <p:spPr/>
        <p:txBody>
          <a:bodyPr/>
          <a:lstStyle/>
          <a:p>
            <a:fld id="{0F98BBBF-BBC7-45A9-9316-C9717FABF3B6}" type="slidenum">
              <a:rPr lang="es-UY" smtClean="0"/>
              <a:t>‹Nº›</a:t>
            </a:fld>
            <a:endParaRPr lang="es-UY"/>
          </a:p>
        </p:txBody>
      </p:sp>
    </p:spTree>
    <p:extLst>
      <p:ext uri="{BB962C8B-B14F-4D97-AF65-F5344CB8AC3E}">
        <p14:creationId xmlns:p14="http://schemas.microsoft.com/office/powerpoint/2010/main" val="32042854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2D041B-530B-44B3-A2FC-09AE3FE157E6}"/>
              </a:ext>
            </a:extLst>
          </p:cNvPr>
          <p:cNvSpPr>
            <a:spLocks noGrp="1"/>
          </p:cNvSpPr>
          <p:nvPr>
            <p:ph type="ctrTitle"/>
          </p:nvPr>
        </p:nvSpPr>
        <p:spPr>
          <a:xfrm>
            <a:off x="1143000" y="841375"/>
            <a:ext cx="6858000" cy="17907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70B57A0B-34D7-49C6-8307-7F1A45214FC5}"/>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77EC5256-5283-43DA-8682-832FA2273C16}"/>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5" name="Marcador de pie de página 4">
            <a:extLst>
              <a:ext uri="{FF2B5EF4-FFF2-40B4-BE49-F238E27FC236}">
                <a16:creationId xmlns:a16="http://schemas.microsoft.com/office/drawing/2014/main" id="{6215F702-369B-43BB-82ED-01FCD0AB185D}"/>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A7886EAF-23AB-4A9A-B344-EFCBFC33AF2F}"/>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30753425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24C2BA-169F-4F25-8B80-CA8BF6E43255}"/>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B7B64E52-AB44-4BF6-B4AD-2F3D2C842ED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F851A8B8-0A68-4CFA-912D-CE497903B61C}"/>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5" name="Marcador de pie de página 4">
            <a:extLst>
              <a:ext uri="{FF2B5EF4-FFF2-40B4-BE49-F238E27FC236}">
                <a16:creationId xmlns:a16="http://schemas.microsoft.com/office/drawing/2014/main" id="{7228A924-C3B9-4794-8EA6-62600B296DA4}"/>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2FA45E66-377A-4A1F-9DE8-C75A41136407}"/>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4027803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0926BFE-BBDB-4AD7-9D4C-6958D32552E4}" type="datetimeFigureOut">
              <a:rPr lang="es-UY" smtClean="0"/>
              <a:pPr/>
              <a:t>19/8/2025</a:t>
            </a:fld>
            <a:endParaRPr lang="es-UY"/>
          </a:p>
        </p:txBody>
      </p:sp>
      <p:sp>
        <p:nvSpPr>
          <p:cNvPr id="5" name="Footer Placeholder 4"/>
          <p:cNvSpPr>
            <a:spLocks noGrp="1"/>
          </p:cNvSpPr>
          <p:nvPr>
            <p:ph type="ftr" sz="quarter" idx="11"/>
          </p:nvPr>
        </p:nvSpPr>
        <p:spPr/>
        <p:txBody>
          <a:bodyPr/>
          <a:lstStyle/>
          <a:p>
            <a:endParaRPr lang="es-UY"/>
          </a:p>
        </p:txBody>
      </p:sp>
      <p:sp>
        <p:nvSpPr>
          <p:cNvPr id="6" name="Slide Number Placeholder 5"/>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18961373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C17A63-F878-4112-9837-717E826F528D}"/>
              </a:ext>
            </a:extLst>
          </p:cNvPr>
          <p:cNvSpPr>
            <a:spLocks noGrp="1"/>
          </p:cNvSpPr>
          <p:nvPr>
            <p:ph type="title"/>
          </p:nvPr>
        </p:nvSpPr>
        <p:spPr>
          <a:xfrm>
            <a:off x="623888" y="1282700"/>
            <a:ext cx="7886700" cy="2139950"/>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F2DE16C5-49D2-4AF3-9D9C-C5AFEED0A605}"/>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42C05AB-1AD5-4CD4-AF9B-69CCA682FC2A}"/>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5" name="Marcador de pie de página 4">
            <a:extLst>
              <a:ext uri="{FF2B5EF4-FFF2-40B4-BE49-F238E27FC236}">
                <a16:creationId xmlns:a16="http://schemas.microsoft.com/office/drawing/2014/main" id="{92BDB20C-A575-4E80-913A-E52E347B1952}"/>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92D05514-2E66-4D8D-A1B1-17B04B5921EF}"/>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42717525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5E461B-8B59-4F64-A8CE-3928FD58BBCE}"/>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43320861-FF21-47ED-A960-93D4DC263F03}"/>
              </a:ext>
            </a:extLst>
          </p:cNvPr>
          <p:cNvSpPr>
            <a:spLocks noGrp="1"/>
          </p:cNvSpPr>
          <p:nvPr>
            <p:ph sz="half" idx="1"/>
          </p:nvPr>
        </p:nvSpPr>
        <p:spPr>
          <a:xfrm>
            <a:off x="628650" y="1370013"/>
            <a:ext cx="3867150" cy="326231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0712F3A5-61BE-4F95-96DD-61E9E15FB3BF}"/>
              </a:ext>
            </a:extLst>
          </p:cNvPr>
          <p:cNvSpPr>
            <a:spLocks noGrp="1"/>
          </p:cNvSpPr>
          <p:nvPr>
            <p:ph sz="half" idx="2"/>
          </p:nvPr>
        </p:nvSpPr>
        <p:spPr>
          <a:xfrm>
            <a:off x="4648200" y="1370013"/>
            <a:ext cx="3867150" cy="326231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B9A710DC-83BB-40BB-885C-98B59D4D9FE6}"/>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6" name="Marcador de pie de página 5">
            <a:extLst>
              <a:ext uri="{FF2B5EF4-FFF2-40B4-BE49-F238E27FC236}">
                <a16:creationId xmlns:a16="http://schemas.microsoft.com/office/drawing/2014/main" id="{2F42268C-FF27-4808-BB59-41EB5CC2AF55}"/>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DB694DCE-CCB2-41BB-8113-C7B8AE573F89}"/>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19650927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54CBFE-3FBA-49F0-B126-2F7DF6784C30}"/>
              </a:ext>
            </a:extLst>
          </p:cNvPr>
          <p:cNvSpPr>
            <a:spLocks noGrp="1"/>
          </p:cNvSpPr>
          <p:nvPr>
            <p:ph type="title"/>
          </p:nvPr>
        </p:nvSpPr>
        <p:spPr>
          <a:xfrm>
            <a:off x="630238" y="274638"/>
            <a:ext cx="7886700" cy="993775"/>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1EB6E613-1E1D-4BB4-B65F-6F2AAE297AD3}"/>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C02AEAC-C20D-42F8-B0F8-7D36ECDCBC48}"/>
              </a:ext>
            </a:extLst>
          </p:cNvPr>
          <p:cNvSpPr>
            <a:spLocks noGrp="1"/>
          </p:cNvSpPr>
          <p:nvPr>
            <p:ph sz="half" idx="2"/>
          </p:nvPr>
        </p:nvSpPr>
        <p:spPr>
          <a:xfrm>
            <a:off x="630238" y="1879600"/>
            <a:ext cx="3868737" cy="276225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C8B567EA-9E25-41BB-878E-DD7DC6D55897}"/>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A3B1AB4-B577-48FA-B995-93DE4ACDAC72}"/>
              </a:ext>
            </a:extLst>
          </p:cNvPr>
          <p:cNvSpPr>
            <a:spLocks noGrp="1"/>
          </p:cNvSpPr>
          <p:nvPr>
            <p:ph sz="quarter" idx="4"/>
          </p:nvPr>
        </p:nvSpPr>
        <p:spPr>
          <a:xfrm>
            <a:off x="4629150" y="1879600"/>
            <a:ext cx="3887788" cy="276225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9060B6C1-269E-4A0C-8D70-7125CBCEB51D}"/>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8" name="Marcador de pie de página 7">
            <a:extLst>
              <a:ext uri="{FF2B5EF4-FFF2-40B4-BE49-F238E27FC236}">
                <a16:creationId xmlns:a16="http://schemas.microsoft.com/office/drawing/2014/main" id="{6127605F-120F-49EF-918B-DA99A9A7DC41}"/>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32DDC587-1869-4F60-BEB3-0043A3DE19C1}"/>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3153292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A03D11-3FD9-4158-A13C-DF51E1DD3F38}"/>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59C78CDA-1497-4820-8156-7B4B429B60FE}"/>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4" name="Marcador de pie de página 3">
            <a:extLst>
              <a:ext uri="{FF2B5EF4-FFF2-40B4-BE49-F238E27FC236}">
                <a16:creationId xmlns:a16="http://schemas.microsoft.com/office/drawing/2014/main" id="{5EFB0EB8-3B20-413A-AEF8-C1DC0B08E38F}"/>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A1CC881B-6DE4-4C4C-A296-0106533F2825}"/>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2848477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3ED58F2-C6B0-4362-A8CD-6BDA24F707D0}"/>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3" name="Marcador de pie de página 2">
            <a:extLst>
              <a:ext uri="{FF2B5EF4-FFF2-40B4-BE49-F238E27FC236}">
                <a16:creationId xmlns:a16="http://schemas.microsoft.com/office/drawing/2014/main" id="{9CB0CDA7-957C-4CF1-BBB8-55007AD627C1}"/>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74BF7DF7-DA10-4655-BCDD-625D9BEE4C71}"/>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31094893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8BBBAA-01AD-4FC5-8522-9E415AC6C780}"/>
              </a:ext>
            </a:extLst>
          </p:cNvPr>
          <p:cNvSpPr>
            <a:spLocks noGrp="1"/>
          </p:cNvSpPr>
          <p:nvPr>
            <p:ph type="title"/>
          </p:nvPr>
        </p:nvSpPr>
        <p:spPr>
          <a:xfrm>
            <a:off x="630238" y="342900"/>
            <a:ext cx="2949575" cy="120015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D7CCA1CF-020F-42DB-81F6-5E92512443EF}"/>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C1152135-7981-40D3-8E29-AA6E70B7D4FE}"/>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93643E1-7D38-44F4-BDCA-C62726CDF3B9}"/>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6" name="Marcador de pie de página 5">
            <a:extLst>
              <a:ext uri="{FF2B5EF4-FFF2-40B4-BE49-F238E27FC236}">
                <a16:creationId xmlns:a16="http://schemas.microsoft.com/office/drawing/2014/main" id="{37326227-E186-4B92-829C-9117C7D359FE}"/>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73FC77B2-C1C2-48CF-AE76-EDC7EEE668CA}"/>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20435700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8A39C2-FC71-4F3F-A24A-CC4E969B29A2}"/>
              </a:ext>
            </a:extLst>
          </p:cNvPr>
          <p:cNvSpPr>
            <a:spLocks noGrp="1"/>
          </p:cNvSpPr>
          <p:nvPr>
            <p:ph type="title"/>
          </p:nvPr>
        </p:nvSpPr>
        <p:spPr>
          <a:xfrm>
            <a:off x="630238" y="342900"/>
            <a:ext cx="2949575" cy="120015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334CF605-66F4-4FD6-94E3-78269EA936C6}"/>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133DD66D-2340-4F1D-8B32-52E46BB104B0}"/>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1F913ED-D40F-4EE6-8924-B4EA8CD01927}"/>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6" name="Marcador de pie de página 5">
            <a:extLst>
              <a:ext uri="{FF2B5EF4-FFF2-40B4-BE49-F238E27FC236}">
                <a16:creationId xmlns:a16="http://schemas.microsoft.com/office/drawing/2014/main" id="{40D0CACB-3C16-4113-8EFE-3495E66E3A7F}"/>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5F9F5A73-80D4-43EB-A75D-E3B8DF7B56F1}"/>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17434198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EBC94C-578F-46F5-BB07-D33CF7B43517}"/>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8D8BBD60-DD1A-49F6-905E-9F198893696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FD9C47C8-7177-41F5-81BB-E629B4BB7370}"/>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5" name="Marcador de pie de página 4">
            <a:extLst>
              <a:ext uri="{FF2B5EF4-FFF2-40B4-BE49-F238E27FC236}">
                <a16:creationId xmlns:a16="http://schemas.microsoft.com/office/drawing/2014/main" id="{C2A623C5-EF96-4858-AB7A-75E8F37A4D1A}"/>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E508C716-BDA8-4B10-B5D3-3E37E22D3B13}"/>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37695562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CD28791-995E-43DB-AE0F-966E9A91C627}"/>
              </a:ext>
            </a:extLst>
          </p:cNvPr>
          <p:cNvSpPr>
            <a:spLocks noGrp="1"/>
          </p:cNvSpPr>
          <p:nvPr>
            <p:ph type="title" orient="vert"/>
          </p:nvPr>
        </p:nvSpPr>
        <p:spPr>
          <a:xfrm>
            <a:off x="6543675" y="274638"/>
            <a:ext cx="1971675" cy="4357687"/>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F2D87163-3239-4421-B6DC-98EDB38E5228}"/>
              </a:ext>
            </a:extLst>
          </p:cNvPr>
          <p:cNvSpPr>
            <a:spLocks noGrp="1"/>
          </p:cNvSpPr>
          <p:nvPr>
            <p:ph type="body" orient="vert" idx="1"/>
          </p:nvPr>
        </p:nvSpPr>
        <p:spPr>
          <a:xfrm>
            <a:off x="628650" y="274638"/>
            <a:ext cx="5762625" cy="435768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4891C415-5B8F-4D48-A4C8-3FE587C24075}"/>
              </a:ext>
            </a:extLst>
          </p:cNvPr>
          <p:cNvSpPr>
            <a:spLocks noGrp="1"/>
          </p:cNvSpPr>
          <p:nvPr>
            <p:ph type="dt" sz="half" idx="10"/>
          </p:nvPr>
        </p:nvSpPr>
        <p:spPr/>
        <p:txBody>
          <a:bodyPr/>
          <a:lstStyle/>
          <a:p>
            <a:fld id="{0EA88E50-D9B7-4E68-8DFC-115CB1E12818}" type="datetimeFigureOut">
              <a:rPr lang="es-UY" smtClean="0"/>
              <a:t>19/8/2025</a:t>
            </a:fld>
            <a:endParaRPr lang="es-UY"/>
          </a:p>
        </p:txBody>
      </p:sp>
      <p:sp>
        <p:nvSpPr>
          <p:cNvPr id="5" name="Marcador de pie de página 4">
            <a:extLst>
              <a:ext uri="{FF2B5EF4-FFF2-40B4-BE49-F238E27FC236}">
                <a16:creationId xmlns:a16="http://schemas.microsoft.com/office/drawing/2014/main" id="{A002A4ED-3912-4405-930B-E9F6FD7B1FA9}"/>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DC2CAA9E-CACA-4921-86C2-11B4AA1ACB02}"/>
              </a:ext>
            </a:extLst>
          </p:cNvPr>
          <p:cNvSpPr>
            <a:spLocks noGrp="1"/>
          </p:cNvSpPr>
          <p:nvPr>
            <p:ph type="sldNum" sz="quarter" idx="12"/>
          </p:nvPr>
        </p:nvSpPr>
        <p:spPr/>
        <p:txBody>
          <a:bodyPr/>
          <a:lstStyle/>
          <a:p>
            <a:fld id="{921D33AF-8466-4386-ADB7-C8BF879B3066}" type="slidenum">
              <a:rPr lang="es-UY" smtClean="0"/>
              <a:t>‹Nº›</a:t>
            </a:fld>
            <a:endParaRPr lang="es-UY"/>
          </a:p>
        </p:txBody>
      </p:sp>
    </p:spTree>
    <p:extLst>
      <p:ext uri="{BB962C8B-B14F-4D97-AF65-F5344CB8AC3E}">
        <p14:creationId xmlns:p14="http://schemas.microsoft.com/office/powerpoint/2010/main" val="2299282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0926BFE-BBDB-4AD7-9D4C-6958D32552E4}" type="datetimeFigureOut">
              <a:rPr lang="es-UY" smtClean="0"/>
              <a:pPr/>
              <a:t>19/8/2025</a:t>
            </a:fld>
            <a:endParaRPr lang="es-UY"/>
          </a:p>
        </p:txBody>
      </p:sp>
      <p:sp>
        <p:nvSpPr>
          <p:cNvPr id="6" name="Footer Placeholder 5"/>
          <p:cNvSpPr>
            <a:spLocks noGrp="1"/>
          </p:cNvSpPr>
          <p:nvPr>
            <p:ph type="ftr" sz="quarter" idx="11"/>
          </p:nvPr>
        </p:nvSpPr>
        <p:spPr/>
        <p:txBody>
          <a:bodyPr/>
          <a:lstStyle/>
          <a:p>
            <a:endParaRPr lang="es-UY"/>
          </a:p>
        </p:txBody>
      </p:sp>
      <p:sp>
        <p:nvSpPr>
          <p:cNvPr id="7" name="Slide Number Placeholder 6"/>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4162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0926BFE-BBDB-4AD7-9D4C-6958D32552E4}" type="datetimeFigureOut">
              <a:rPr lang="es-UY" smtClean="0"/>
              <a:pPr/>
              <a:t>19/8/2025</a:t>
            </a:fld>
            <a:endParaRPr lang="es-UY"/>
          </a:p>
        </p:txBody>
      </p:sp>
      <p:sp>
        <p:nvSpPr>
          <p:cNvPr id="8" name="Footer Placeholder 7"/>
          <p:cNvSpPr>
            <a:spLocks noGrp="1"/>
          </p:cNvSpPr>
          <p:nvPr>
            <p:ph type="ftr" sz="quarter" idx="11"/>
          </p:nvPr>
        </p:nvSpPr>
        <p:spPr/>
        <p:txBody>
          <a:bodyPr/>
          <a:lstStyle/>
          <a:p>
            <a:endParaRPr lang="es-UY"/>
          </a:p>
        </p:txBody>
      </p:sp>
      <p:sp>
        <p:nvSpPr>
          <p:cNvPr id="9" name="Slide Number Placeholder 8"/>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976105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0926BFE-BBDB-4AD7-9D4C-6958D32552E4}" type="datetimeFigureOut">
              <a:rPr lang="es-UY" smtClean="0"/>
              <a:pPr/>
              <a:t>19/8/2025</a:t>
            </a:fld>
            <a:endParaRPr lang="es-UY" dirty="0"/>
          </a:p>
        </p:txBody>
      </p:sp>
      <p:sp>
        <p:nvSpPr>
          <p:cNvPr id="4" name="Footer Placeholder 3"/>
          <p:cNvSpPr>
            <a:spLocks noGrp="1"/>
          </p:cNvSpPr>
          <p:nvPr>
            <p:ph type="ftr" sz="quarter" idx="11"/>
          </p:nvPr>
        </p:nvSpPr>
        <p:spPr/>
        <p:txBody>
          <a:bodyPr/>
          <a:lstStyle/>
          <a:p>
            <a:r>
              <a:rPr lang="es-UY"/>
              <a:t>Sociedad de la Información</a:t>
            </a:r>
            <a:endParaRPr lang="es-UY" dirty="0"/>
          </a:p>
        </p:txBody>
      </p:sp>
      <p:sp>
        <p:nvSpPr>
          <p:cNvPr id="5" name="Slide Number Placeholder 4"/>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1485756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926BFE-BBDB-4AD7-9D4C-6958D32552E4}" type="datetimeFigureOut">
              <a:rPr lang="es-UY" smtClean="0"/>
              <a:pPr/>
              <a:t>19/8/2025</a:t>
            </a:fld>
            <a:endParaRPr lang="es-UY"/>
          </a:p>
        </p:txBody>
      </p:sp>
      <p:sp>
        <p:nvSpPr>
          <p:cNvPr id="3" name="Footer Placeholder 2"/>
          <p:cNvSpPr>
            <a:spLocks noGrp="1"/>
          </p:cNvSpPr>
          <p:nvPr>
            <p:ph type="ftr" sz="quarter" idx="11"/>
          </p:nvPr>
        </p:nvSpPr>
        <p:spPr/>
        <p:txBody>
          <a:bodyPr/>
          <a:lstStyle/>
          <a:p>
            <a:endParaRPr lang="es-UY"/>
          </a:p>
        </p:txBody>
      </p:sp>
      <p:sp>
        <p:nvSpPr>
          <p:cNvPr id="4" name="Slide Number Placeholder 3"/>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2839602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0926BFE-BBDB-4AD7-9D4C-6958D32552E4}" type="datetimeFigureOut">
              <a:rPr lang="es-UY" smtClean="0"/>
              <a:pPr/>
              <a:t>19/8/2025</a:t>
            </a:fld>
            <a:endParaRPr lang="es-UY"/>
          </a:p>
        </p:txBody>
      </p:sp>
      <p:sp>
        <p:nvSpPr>
          <p:cNvPr id="6" name="Footer Placeholder 5"/>
          <p:cNvSpPr>
            <a:spLocks noGrp="1"/>
          </p:cNvSpPr>
          <p:nvPr>
            <p:ph type="ftr" sz="quarter" idx="11"/>
          </p:nvPr>
        </p:nvSpPr>
        <p:spPr/>
        <p:txBody>
          <a:bodyPr/>
          <a:lstStyle/>
          <a:p>
            <a:endParaRPr lang="es-UY"/>
          </a:p>
        </p:txBody>
      </p:sp>
      <p:sp>
        <p:nvSpPr>
          <p:cNvPr id="7" name="Slide Number Placeholder 6"/>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3591436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0926BFE-BBDB-4AD7-9D4C-6958D32552E4}" type="datetimeFigureOut">
              <a:rPr lang="es-UY" smtClean="0"/>
              <a:pPr/>
              <a:t>19/8/2025</a:t>
            </a:fld>
            <a:endParaRPr lang="es-UY"/>
          </a:p>
        </p:txBody>
      </p:sp>
      <p:sp>
        <p:nvSpPr>
          <p:cNvPr id="6" name="Footer Placeholder 5"/>
          <p:cNvSpPr>
            <a:spLocks noGrp="1"/>
          </p:cNvSpPr>
          <p:nvPr>
            <p:ph type="ftr" sz="quarter" idx="11"/>
          </p:nvPr>
        </p:nvSpPr>
        <p:spPr/>
        <p:txBody>
          <a:bodyPr/>
          <a:lstStyle/>
          <a:p>
            <a:endParaRPr lang="es-UY"/>
          </a:p>
        </p:txBody>
      </p:sp>
      <p:sp>
        <p:nvSpPr>
          <p:cNvPr id="7" name="Slide Number Placeholder 6"/>
          <p:cNvSpPr>
            <a:spLocks noGrp="1"/>
          </p:cNvSpPr>
          <p:nvPr>
            <p:ph type="sldNum" sz="quarter" idx="12"/>
          </p:nvPr>
        </p:nvSpPr>
        <p:spPr/>
        <p:txBody>
          <a:bodyPr/>
          <a:lstStyle/>
          <a:p>
            <a:fld id="{D8BCBEBC-528D-4BF2-A144-F6EAE90A64A1}" type="slidenum">
              <a:rPr lang="es-UY" smtClean="0"/>
              <a:pPr/>
              <a:t>‹Nº›</a:t>
            </a:fld>
            <a:endParaRPr lang="es-UY"/>
          </a:p>
        </p:txBody>
      </p:sp>
    </p:spTree>
    <p:extLst>
      <p:ext uri="{BB962C8B-B14F-4D97-AF65-F5344CB8AC3E}">
        <p14:creationId xmlns:p14="http://schemas.microsoft.com/office/powerpoint/2010/main" val="761546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20926BFE-BBDB-4AD7-9D4C-6958D32552E4}" type="datetimeFigureOut">
              <a:rPr lang="es-UY" smtClean="0"/>
              <a:pPr/>
              <a:t>19/8/2025</a:t>
            </a:fld>
            <a:endParaRPr lang="es-UY" dirty="0"/>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r>
              <a:rPr lang="es-UY"/>
              <a:t>Sociedad de la Información</a:t>
            </a:r>
            <a:endParaRPr lang="es-UY" dirty="0"/>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fld id="{D8BCBEBC-528D-4BF2-A144-F6EAE90A64A1}" type="slidenum">
              <a:rPr lang="es-UY" smtClean="0"/>
              <a:pPr/>
              <a:t>‹Nº›</a:t>
            </a:fld>
            <a:endParaRPr lang="es-UY"/>
          </a:p>
        </p:txBody>
      </p:sp>
    </p:spTree>
    <p:extLst>
      <p:ext uri="{BB962C8B-B14F-4D97-AF65-F5344CB8AC3E}">
        <p14:creationId xmlns:p14="http://schemas.microsoft.com/office/powerpoint/2010/main" val="1705189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2A63120-A548-4366-A840-269A095ECA08}"/>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1EAF1F4C-1477-4C2F-B766-9E9058DB9885}"/>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UY" dirty="0"/>
          </a:p>
        </p:txBody>
      </p:sp>
      <p:sp>
        <p:nvSpPr>
          <p:cNvPr id="4" name="Marcador de fecha 3">
            <a:extLst>
              <a:ext uri="{FF2B5EF4-FFF2-40B4-BE49-F238E27FC236}">
                <a16:creationId xmlns:a16="http://schemas.microsoft.com/office/drawing/2014/main" id="{61549EE7-352F-404F-86B3-7F969B040186}"/>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B0FE4084-4617-4F85-9538-89419E69A9E0}" type="datetimeFigureOut">
              <a:rPr lang="es-UY" smtClean="0"/>
              <a:t>19/8/2025</a:t>
            </a:fld>
            <a:endParaRPr lang="es-UY"/>
          </a:p>
        </p:txBody>
      </p:sp>
      <p:sp>
        <p:nvSpPr>
          <p:cNvPr id="5" name="Marcador de pie de página 4">
            <a:extLst>
              <a:ext uri="{FF2B5EF4-FFF2-40B4-BE49-F238E27FC236}">
                <a16:creationId xmlns:a16="http://schemas.microsoft.com/office/drawing/2014/main" id="{28F7F128-0F59-452F-AF00-7AC85B947A4E}"/>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Y"/>
          </a:p>
        </p:txBody>
      </p:sp>
      <p:sp>
        <p:nvSpPr>
          <p:cNvPr id="6" name="Marcador de número de diapositiva 5">
            <a:extLst>
              <a:ext uri="{FF2B5EF4-FFF2-40B4-BE49-F238E27FC236}">
                <a16:creationId xmlns:a16="http://schemas.microsoft.com/office/drawing/2014/main" id="{0EB57454-0E9D-4AE1-AF97-4BD13CD6F9A7}"/>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0F98BBBF-BBC7-45A9-9316-C9717FABF3B6}" type="slidenum">
              <a:rPr lang="es-UY" smtClean="0"/>
              <a:t>‹Nº›</a:t>
            </a:fld>
            <a:endParaRPr lang="es-UY"/>
          </a:p>
        </p:txBody>
      </p:sp>
    </p:spTree>
    <p:extLst>
      <p:ext uri="{BB962C8B-B14F-4D97-AF65-F5344CB8AC3E}">
        <p14:creationId xmlns:p14="http://schemas.microsoft.com/office/powerpoint/2010/main" val="75257115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8DB5811-83A0-4C51-AB16-F301C90D916B}"/>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9A92CA28-2016-4702-979A-8AD778F85054}"/>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7BCEE7E1-E72A-46C9-8441-019DBFE88C1E}"/>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0EA88E50-D9B7-4E68-8DFC-115CB1E12818}" type="datetimeFigureOut">
              <a:rPr lang="es-UY" smtClean="0"/>
              <a:t>19/8/2025</a:t>
            </a:fld>
            <a:endParaRPr lang="es-UY"/>
          </a:p>
        </p:txBody>
      </p:sp>
      <p:sp>
        <p:nvSpPr>
          <p:cNvPr id="5" name="Marcador de pie de página 4">
            <a:extLst>
              <a:ext uri="{FF2B5EF4-FFF2-40B4-BE49-F238E27FC236}">
                <a16:creationId xmlns:a16="http://schemas.microsoft.com/office/drawing/2014/main" id="{456A67EF-4AFC-46E4-9990-3D524A44C8B5}"/>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Y"/>
          </a:p>
        </p:txBody>
      </p:sp>
      <p:sp>
        <p:nvSpPr>
          <p:cNvPr id="6" name="Marcador de número de diapositiva 5">
            <a:extLst>
              <a:ext uri="{FF2B5EF4-FFF2-40B4-BE49-F238E27FC236}">
                <a16:creationId xmlns:a16="http://schemas.microsoft.com/office/drawing/2014/main" id="{99C2FBC0-B341-4F03-976B-23D846107928}"/>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921D33AF-8466-4386-ADB7-C8BF879B3066}" type="slidenum">
              <a:rPr lang="es-UY" smtClean="0"/>
              <a:t>‹Nº›</a:t>
            </a:fld>
            <a:endParaRPr lang="es-UY"/>
          </a:p>
        </p:txBody>
      </p:sp>
    </p:spTree>
    <p:extLst>
      <p:ext uri="{BB962C8B-B14F-4D97-AF65-F5344CB8AC3E}">
        <p14:creationId xmlns:p14="http://schemas.microsoft.com/office/powerpoint/2010/main" val="55337381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131591"/>
            <a:ext cx="6478488" cy="1568748"/>
          </a:xfrm>
        </p:spPr>
        <p:txBody>
          <a:bodyPr>
            <a:normAutofit fontScale="90000"/>
          </a:bodyPr>
          <a:lstStyle/>
          <a:p>
            <a:br>
              <a:rPr lang="es-ES" sz="3600" b="1" cap="small" spc="-1" dirty="0">
                <a:solidFill>
                  <a:srgbClr val="000000"/>
                </a:solidFill>
                <a:ea typeface="DejaVu Sans"/>
              </a:rPr>
            </a:br>
            <a:br>
              <a:rPr lang="es-ES" sz="3600" b="1" cap="small" spc="-1" dirty="0">
                <a:solidFill>
                  <a:srgbClr val="000000"/>
                </a:solidFill>
                <a:ea typeface="DejaVu Sans"/>
              </a:rPr>
            </a:br>
            <a:br>
              <a:rPr lang="es-ES" sz="3600" b="1" cap="small" spc="-1" dirty="0">
                <a:solidFill>
                  <a:srgbClr val="000000"/>
                </a:solidFill>
                <a:ea typeface="DejaVu Sans"/>
              </a:rPr>
            </a:br>
            <a:r>
              <a:rPr lang="es-ES" sz="3000" dirty="0"/>
              <a:t>SOCIEDAD DE LA INFORMACIÓN Y </a:t>
            </a:r>
            <a:br>
              <a:rPr lang="es-ES" sz="3000" dirty="0"/>
            </a:br>
            <a:r>
              <a:rPr lang="es-ES" sz="3000" dirty="0"/>
              <a:t>DEL CONOCIMIENTO</a:t>
            </a:r>
            <a:br>
              <a:rPr lang="es-UY" spc="-1" dirty="0">
                <a:latin typeface="Arial"/>
              </a:rPr>
            </a:br>
            <a:endParaRPr lang="es-UY" dirty="0"/>
          </a:p>
        </p:txBody>
      </p:sp>
      <p:sp>
        <p:nvSpPr>
          <p:cNvPr id="3" name="2 Subtítulo"/>
          <p:cNvSpPr>
            <a:spLocks noGrp="1"/>
          </p:cNvSpPr>
          <p:nvPr>
            <p:ph type="subTitle" idx="1"/>
          </p:nvPr>
        </p:nvSpPr>
        <p:spPr/>
        <p:txBody>
          <a:bodyPr/>
          <a:lstStyle/>
          <a:p>
            <a:r>
              <a:rPr lang="es-UY" dirty="0"/>
              <a:t>			</a:t>
            </a:r>
            <a:r>
              <a:rPr lang="es-UY" sz="1800" dirty="0"/>
              <a:t>Bárbara </a:t>
            </a:r>
            <a:r>
              <a:rPr lang="es-UY" sz="1800" dirty="0" err="1"/>
              <a:t>Muracciole</a:t>
            </a:r>
            <a:endParaRPr lang="es-UY"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contenido"/>
          <p:cNvSpPr>
            <a:spLocks noGrp="1"/>
          </p:cNvSpPr>
          <p:nvPr>
            <p:ph idx="1"/>
          </p:nvPr>
        </p:nvSpPr>
        <p:spPr>
          <a:xfrm>
            <a:off x="508001" y="1447800"/>
            <a:ext cx="6447501" cy="3284190"/>
          </a:xfrm>
        </p:spPr>
        <p:txBody>
          <a:bodyPr>
            <a:normAutofit fontScale="92500" lnSpcReduction="10000"/>
          </a:bodyPr>
          <a:lstStyle/>
          <a:p>
            <a:pPr marL="342900" lvl="1" indent="0" algn="just">
              <a:buNone/>
            </a:pPr>
            <a:r>
              <a:rPr lang="es-UY" b="1" dirty="0"/>
              <a:t>Manuel Castells:</a:t>
            </a:r>
          </a:p>
          <a:p>
            <a:pPr lvl="1" algn="just"/>
            <a:r>
              <a:rPr lang="es-UY" dirty="0"/>
              <a:t>refiere a un modo de producción informacional y establece una distinción analítica entre nociones de “sociedad de la información” y “sociedad informacional”:</a:t>
            </a:r>
          </a:p>
          <a:p>
            <a:pPr lvl="1" algn="just"/>
            <a:r>
              <a:rPr lang="es-UY" dirty="0"/>
              <a:t>la información, en su sentido más amplio (como comunicación del conocimiento) ha sido fundamental en todas las sociedades,</a:t>
            </a:r>
          </a:p>
          <a:p>
            <a:pPr lvl="1" algn="just"/>
            <a:r>
              <a:rPr lang="es-UY" dirty="0"/>
              <a:t>el término informacional indica el atributo de una forma específica de organización social (generación, procesamiento y transmisión de la información -bien económico- se convierten en las fuentes fundamentales de la productividad y el poder, debido a las nuevas condiciones tecnológicas que surgen en este nuevo período histórico)</a:t>
            </a:r>
          </a:p>
          <a:p>
            <a:pPr>
              <a:buNone/>
            </a:pPr>
            <a:r>
              <a:rPr lang="es-UY" sz="1900" dirty="0"/>
              <a:t>		</a:t>
            </a:r>
          </a:p>
          <a:p>
            <a:pPr>
              <a:buNone/>
            </a:pPr>
            <a:endParaRPr lang="es-UY" sz="1900" dirty="0"/>
          </a:p>
          <a:p>
            <a:pPr>
              <a:buNone/>
            </a:pPr>
            <a:endParaRPr lang="es-UY"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FE0A2-A8C7-4AC2-BF92-5DA61BFA1F91}"/>
              </a:ext>
            </a:extLst>
          </p:cNvPr>
          <p:cNvSpPr>
            <a:spLocks noGrp="1"/>
          </p:cNvSpPr>
          <p:nvPr>
            <p:ph type="title"/>
          </p:nvPr>
        </p:nvSpPr>
        <p:spPr/>
        <p:txBody>
          <a:bodyPr/>
          <a:lstStyle/>
          <a:p>
            <a:r>
              <a:rPr lang="es-UY" dirty="0"/>
              <a:t>Informacional y en red</a:t>
            </a:r>
          </a:p>
        </p:txBody>
      </p:sp>
      <p:sp>
        <p:nvSpPr>
          <p:cNvPr id="3" name="Marcador de contenido 2">
            <a:extLst>
              <a:ext uri="{FF2B5EF4-FFF2-40B4-BE49-F238E27FC236}">
                <a16:creationId xmlns:a16="http://schemas.microsoft.com/office/drawing/2014/main" id="{76BA99DA-E65A-46A4-897B-A8DD57104E28}"/>
              </a:ext>
            </a:extLst>
          </p:cNvPr>
          <p:cNvSpPr>
            <a:spLocks noGrp="1"/>
          </p:cNvSpPr>
          <p:nvPr>
            <p:ph idx="1"/>
          </p:nvPr>
        </p:nvSpPr>
        <p:spPr/>
        <p:txBody>
          <a:bodyPr/>
          <a:lstStyle/>
          <a:p>
            <a:pPr algn="just"/>
            <a:r>
              <a:rPr lang="es-UY" sz="1600" dirty="0"/>
              <a:t>“una sociedad industrial  … no es sólo una sociedad en la que hay industria, sino aquella en la que las formas sociales y tecnológicas de la organización industrial impregnan todas las esferas de la actividad, comenzando con las dominantes y alcanzando los objetos y hábitos de la vida cotidiana”.</a:t>
            </a:r>
          </a:p>
          <a:p>
            <a:pPr algn="just"/>
            <a:r>
              <a:rPr lang="es-UY" sz="1600" dirty="0"/>
              <a:t>	“Nuestra sociedad, que he llamado red por eso, está basada en redes de comunicación digitalizada en todos los aspectos de la vida, la política, la economía y las relaciones personales. (…) Hace 20 años no había redes sociales. Por tanto, ya estamos en una sociedad red”</a:t>
            </a:r>
          </a:p>
          <a:p>
            <a:endParaRPr lang="es-UY" dirty="0"/>
          </a:p>
        </p:txBody>
      </p:sp>
    </p:spTree>
    <p:extLst>
      <p:ext uri="{BB962C8B-B14F-4D97-AF65-F5344CB8AC3E}">
        <p14:creationId xmlns:p14="http://schemas.microsoft.com/office/powerpoint/2010/main" val="4014565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contenido"/>
          <p:cNvSpPr>
            <a:spLocks noGrp="1"/>
          </p:cNvSpPr>
          <p:nvPr>
            <p:ph idx="1"/>
          </p:nvPr>
        </p:nvSpPr>
        <p:spPr/>
        <p:txBody>
          <a:bodyPr>
            <a:normAutofit/>
          </a:bodyPr>
          <a:lstStyle/>
          <a:p>
            <a:pPr algn="just"/>
            <a:r>
              <a:rPr lang="es-UY" sz="1600" b="1" dirty="0"/>
              <a:t>Libro Verde sobre La Sociedad de la Información de Portugal (1997)</a:t>
            </a:r>
            <a:r>
              <a:rPr lang="es-UY" sz="1600" dirty="0"/>
              <a:t>: 	</a:t>
            </a:r>
          </a:p>
          <a:p>
            <a:pPr marL="0" indent="0" algn="just">
              <a:buNone/>
            </a:pPr>
            <a:r>
              <a:rPr lang="es-UY" sz="1600" dirty="0"/>
              <a:t>“refiere a una forma de desarrollo económico y social en el que la adquisición, almacenamiento, procesamiento, evaluación, transmisión, distribución y diseminación de la información con vistas a la creación de conocimiento y a la satisfacción de las necesidades de las personas de las organizaciones, juega un papel central en la actividad económica, en la creación de riqueza y en la definición de la calidad de vida y las prácticas culturales de los ciudadanos”.</a:t>
            </a:r>
          </a:p>
          <a:p>
            <a:pPr marL="0" indent="0" algn="just">
              <a:buNone/>
            </a:pPr>
            <a:endParaRPr lang="es-UY" dirty="0"/>
          </a:p>
          <a:p>
            <a:pPr algn="just"/>
            <a:endParaRPr lang="es-UY"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255465-BA5B-4235-8473-B7CF4186C667}"/>
              </a:ext>
            </a:extLst>
          </p:cNvPr>
          <p:cNvSpPr>
            <a:spLocks noGrp="1"/>
          </p:cNvSpPr>
          <p:nvPr>
            <p:ph type="title"/>
          </p:nvPr>
        </p:nvSpPr>
        <p:spPr/>
        <p:txBody>
          <a:bodyPr/>
          <a:lstStyle/>
          <a:p>
            <a:endParaRPr lang="es-UY"/>
          </a:p>
        </p:txBody>
      </p:sp>
      <p:sp>
        <p:nvSpPr>
          <p:cNvPr id="3" name="Marcador de contenido 2">
            <a:extLst>
              <a:ext uri="{FF2B5EF4-FFF2-40B4-BE49-F238E27FC236}">
                <a16:creationId xmlns:a16="http://schemas.microsoft.com/office/drawing/2014/main" id="{23C1C927-3C0D-4FC8-961D-3C08599BF825}"/>
              </a:ext>
            </a:extLst>
          </p:cNvPr>
          <p:cNvSpPr>
            <a:spLocks noGrp="1"/>
          </p:cNvSpPr>
          <p:nvPr>
            <p:ph idx="1"/>
          </p:nvPr>
        </p:nvSpPr>
        <p:spPr/>
        <p:txBody>
          <a:bodyPr/>
          <a:lstStyle/>
          <a:p>
            <a:pPr algn="just"/>
            <a:r>
              <a:rPr lang="es-ES" sz="1600" b="1" dirty="0"/>
              <a:t>CMSI, Ginebra 2003:</a:t>
            </a:r>
          </a:p>
          <a:p>
            <a:pPr marL="0" indent="0" algn="just">
              <a:buNone/>
            </a:pPr>
            <a:r>
              <a:rPr lang="es-ES" sz="1600" dirty="0"/>
              <a:t> “construir una Sociedad de la Información centrada en la persona, integradora y orientada al desarrollo, en que todos puedan crear, consultar, utilizar y compartir la información y el conocimiento, para que las personas, las comunidades y los pueblos puedan emplear plenamente sus posibilidades en la promoción de su desarrollo sostenible y en la mejora de su calidad de vida, sobre la base de los propósitos y principios de la Carta de las Naciones Unidas y respetando plenamente y defendiendo la Declaración Universal de Derechos Humanos”.</a:t>
            </a:r>
          </a:p>
          <a:p>
            <a:endParaRPr lang="es-UY" dirty="0"/>
          </a:p>
        </p:txBody>
      </p:sp>
    </p:spTree>
    <p:extLst>
      <p:ext uri="{BB962C8B-B14F-4D97-AF65-F5344CB8AC3E}">
        <p14:creationId xmlns:p14="http://schemas.microsoft.com/office/powerpoint/2010/main" val="1800082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a:t>Tiempo, espacio y acceso</a:t>
            </a:r>
          </a:p>
        </p:txBody>
      </p:sp>
      <p:sp>
        <p:nvSpPr>
          <p:cNvPr id="3" name="2 Marcador de contenido"/>
          <p:cNvSpPr>
            <a:spLocks noGrp="1"/>
          </p:cNvSpPr>
          <p:nvPr>
            <p:ph idx="1"/>
          </p:nvPr>
        </p:nvSpPr>
        <p:spPr/>
        <p:txBody>
          <a:bodyPr/>
          <a:lstStyle/>
          <a:p>
            <a:endParaRPr lang="es-UY" dirty="0"/>
          </a:p>
          <a:p>
            <a:r>
              <a:rPr lang="es-UY" sz="1800" dirty="0"/>
              <a:t>Internet</a:t>
            </a:r>
          </a:p>
          <a:p>
            <a:r>
              <a:rPr lang="es-UY" sz="1800" dirty="0"/>
              <a:t>Ciberespacio</a:t>
            </a:r>
          </a:p>
          <a:p>
            <a:r>
              <a:rPr lang="es-UY" sz="1800" dirty="0"/>
              <a:t>Brechas</a:t>
            </a:r>
          </a:p>
          <a:p>
            <a:pPr lvl="1">
              <a:buNone/>
            </a:pPr>
            <a:endParaRPr lang="es-UY"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a:t>Características</a:t>
            </a:r>
          </a:p>
        </p:txBody>
      </p:sp>
      <p:sp>
        <p:nvSpPr>
          <p:cNvPr id="3" name="2 Marcador de contenido"/>
          <p:cNvSpPr>
            <a:spLocks noGrp="1"/>
          </p:cNvSpPr>
          <p:nvPr>
            <p:ph idx="1"/>
          </p:nvPr>
        </p:nvSpPr>
        <p:spPr>
          <a:xfrm>
            <a:off x="508001" y="1275606"/>
            <a:ext cx="6447501" cy="3255416"/>
          </a:xfrm>
        </p:spPr>
        <p:txBody>
          <a:bodyPr>
            <a:noAutofit/>
          </a:bodyPr>
          <a:lstStyle/>
          <a:p>
            <a:pPr algn="just"/>
            <a:r>
              <a:rPr lang="es-UY" sz="1600" b="1" dirty="0"/>
              <a:t>La información como núcleo central </a:t>
            </a:r>
            <a:r>
              <a:rPr lang="es-UY" sz="1600" dirty="0"/>
              <a:t>(para la toma de decisiones en los ámbitos públicos y privados).</a:t>
            </a:r>
          </a:p>
          <a:p>
            <a:pPr algn="just"/>
            <a:r>
              <a:rPr lang="es-UY" sz="1600" b="1" dirty="0"/>
              <a:t>Fortalecimiento de las redes </a:t>
            </a:r>
            <a:r>
              <a:rPr lang="es-UY" sz="1600" dirty="0"/>
              <a:t>(la tecnología aporta flexibilidad y facilidad para el entramado de relaciones mediante redes que transportan información, sin espacio ni tiempo determinante).</a:t>
            </a:r>
          </a:p>
          <a:p>
            <a:pPr algn="just"/>
            <a:r>
              <a:rPr lang="es-UY" sz="1600" b="1" dirty="0"/>
              <a:t>Es global </a:t>
            </a:r>
            <a:r>
              <a:rPr lang="es-UY" sz="1600" dirty="0"/>
              <a:t>(se superan las nociones de tiempo y espacio. Servicios y redes están disponibles desde cualquier momento y lugar, para cualquier persona … que tenga Internet).</a:t>
            </a:r>
          </a:p>
          <a:p>
            <a:pPr algn="just"/>
            <a:r>
              <a:rPr lang="es-UY" sz="1600" b="1" dirty="0"/>
              <a:t>Convergencia y digitalización </a:t>
            </a:r>
            <a:r>
              <a:rPr lang="es-UY" sz="1600" dirty="0"/>
              <a:t>(la conversión de la información a formatos o estándares digitales transmisibles en redes, se le suma la confluencia de tecnologías, sistemas y redes … preámbulo del MV)</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72CACBD-CBF2-409D-BB60-8A8FF80C6977}"/>
              </a:ext>
            </a:extLst>
          </p:cNvPr>
          <p:cNvSpPr>
            <a:spLocks noGrp="1"/>
          </p:cNvSpPr>
          <p:nvPr>
            <p:ph idx="1"/>
          </p:nvPr>
        </p:nvSpPr>
        <p:spPr>
          <a:xfrm>
            <a:off x="508001" y="915566"/>
            <a:ext cx="7016327" cy="3770734"/>
          </a:xfrm>
        </p:spPr>
        <p:txBody>
          <a:bodyPr>
            <a:normAutofit fontScale="55000" lnSpcReduction="20000"/>
          </a:bodyPr>
          <a:lstStyle/>
          <a:p>
            <a:pPr algn="just"/>
            <a:r>
              <a:rPr lang="es-ES" sz="2900" b="1" dirty="0"/>
              <a:t>Alfabetización digital </a:t>
            </a:r>
            <a:r>
              <a:rPr lang="es-ES" sz="2900" dirty="0"/>
              <a:t>(son necesarios nuevos conocimientos para el manejo de los entornos digitales y también la reafirmación de viejos principios: “no hables con extraños”, “no abras la puerta a nadie”, “cierra con llave”, “no insultes ni agredas”, “tolera las diferencias”, “escucha aunque no compartas”).</a:t>
            </a:r>
          </a:p>
          <a:p>
            <a:pPr algn="just"/>
            <a:r>
              <a:rPr lang="es-ES" sz="2900" b="1" dirty="0"/>
              <a:t>Desmaterialización del dinero </a:t>
            </a:r>
            <a:r>
              <a:rPr lang="es-ES" sz="2900" dirty="0"/>
              <a:t>(el dinero en efectivo desaparece frente a la digitalización de procesos que permiten débitos y transferencias al instante. Nuevas formas de intercambio aparecen en escena).</a:t>
            </a:r>
          </a:p>
          <a:p>
            <a:pPr algn="just"/>
            <a:r>
              <a:rPr lang="es-ES" sz="2900" b="1" dirty="0"/>
              <a:t>Cambio de límites y fronteras </a:t>
            </a:r>
            <a:r>
              <a:rPr lang="es-ES" sz="2900" dirty="0"/>
              <a:t>(se crean nuevos espacios que no se relacionan con los conceptos de soberanía y territorialidad tradicionales de los Estados).</a:t>
            </a:r>
          </a:p>
          <a:p>
            <a:pPr algn="just"/>
            <a:r>
              <a:rPr lang="es-ES" sz="2900" b="1" dirty="0"/>
              <a:t>Reestructuración social y laboral </a:t>
            </a:r>
            <a:r>
              <a:rPr lang="es-ES" sz="2900" dirty="0"/>
              <a:t>(nuevas herramientas –digitales- de relacionamiento social y laboral que implican previsiones específicas por el medio y no por la sustancia. Ejemplo: UBER, YOUTUBE, MELI, PEYA).</a:t>
            </a:r>
          </a:p>
          <a:p>
            <a:pPr algn="just"/>
            <a:endParaRPr lang="es-UY" dirty="0"/>
          </a:p>
        </p:txBody>
      </p:sp>
    </p:spTree>
    <p:extLst>
      <p:ext uri="{BB962C8B-B14F-4D97-AF65-F5344CB8AC3E}">
        <p14:creationId xmlns:p14="http://schemas.microsoft.com/office/powerpoint/2010/main" val="1702051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EABCBE-8759-4A84-85D3-106EF5EC1EB6}"/>
              </a:ext>
            </a:extLst>
          </p:cNvPr>
          <p:cNvSpPr>
            <a:spLocks noGrp="1"/>
          </p:cNvSpPr>
          <p:nvPr>
            <p:ph type="title"/>
          </p:nvPr>
        </p:nvSpPr>
        <p:spPr/>
        <p:txBody>
          <a:bodyPr/>
          <a:lstStyle/>
          <a:p>
            <a:r>
              <a:rPr lang="es-UY" dirty="0"/>
              <a:t>Uruguay</a:t>
            </a:r>
          </a:p>
        </p:txBody>
      </p:sp>
      <p:sp>
        <p:nvSpPr>
          <p:cNvPr id="3" name="Marcador de contenido 2">
            <a:extLst>
              <a:ext uri="{FF2B5EF4-FFF2-40B4-BE49-F238E27FC236}">
                <a16:creationId xmlns:a16="http://schemas.microsoft.com/office/drawing/2014/main" id="{31985860-880E-45BA-960A-B61AC793BBBA}"/>
              </a:ext>
            </a:extLst>
          </p:cNvPr>
          <p:cNvSpPr>
            <a:spLocks noGrp="1"/>
          </p:cNvSpPr>
          <p:nvPr>
            <p:ph idx="1"/>
          </p:nvPr>
        </p:nvSpPr>
        <p:spPr/>
        <p:txBody>
          <a:bodyPr/>
          <a:lstStyle/>
          <a:p>
            <a:r>
              <a:rPr lang="es-UY" dirty="0"/>
              <a:t>AGESIC: despliegue de estrategias, adquisición de tecnología y articulación.</a:t>
            </a:r>
          </a:p>
          <a:p>
            <a:r>
              <a:rPr lang="es-UY" dirty="0"/>
              <a:t>Plan Ceibal: democratización de contenidos y equipamientos.</a:t>
            </a:r>
          </a:p>
          <a:p>
            <a:r>
              <a:rPr lang="es-UY" dirty="0"/>
              <a:t>ANTEL: desarrollo de infraestructura (fibra óptica) y planes para facilitar el acceso.</a:t>
            </a:r>
          </a:p>
          <a:p>
            <a:r>
              <a:rPr lang="es-UY" dirty="0"/>
              <a:t>URCDP: garantizando el derecho a la protección de datos personales,</a:t>
            </a:r>
          </a:p>
          <a:p>
            <a:r>
              <a:rPr lang="es-UY" dirty="0"/>
              <a:t>UAIP: garantizando el acceso a la información pública.</a:t>
            </a:r>
          </a:p>
          <a:p>
            <a:endParaRPr lang="es-UY" dirty="0"/>
          </a:p>
          <a:p>
            <a:pPr marL="0" indent="0">
              <a:buNone/>
            </a:pPr>
            <a:endParaRPr lang="es-UY" dirty="0"/>
          </a:p>
        </p:txBody>
      </p:sp>
    </p:spTree>
    <p:extLst>
      <p:ext uri="{BB962C8B-B14F-4D97-AF65-F5344CB8AC3E}">
        <p14:creationId xmlns:p14="http://schemas.microsoft.com/office/powerpoint/2010/main" val="68506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666640-1CE3-4389-8E1A-C54AC5C722F0}"/>
              </a:ext>
            </a:extLst>
          </p:cNvPr>
          <p:cNvSpPr>
            <a:spLocks noGrp="1"/>
          </p:cNvSpPr>
          <p:nvPr>
            <p:ph type="title"/>
          </p:nvPr>
        </p:nvSpPr>
        <p:spPr/>
        <p:txBody>
          <a:bodyPr/>
          <a:lstStyle/>
          <a:p>
            <a:r>
              <a:rPr lang="es-UY" dirty="0"/>
              <a:t>Pensamientos</a:t>
            </a:r>
          </a:p>
        </p:txBody>
      </p:sp>
      <p:sp>
        <p:nvSpPr>
          <p:cNvPr id="3" name="Marcador de contenido 2">
            <a:extLst>
              <a:ext uri="{FF2B5EF4-FFF2-40B4-BE49-F238E27FC236}">
                <a16:creationId xmlns:a16="http://schemas.microsoft.com/office/drawing/2014/main" id="{101D125D-AA8C-4DE9-8929-005E84FE5829}"/>
              </a:ext>
            </a:extLst>
          </p:cNvPr>
          <p:cNvSpPr>
            <a:spLocks noGrp="1"/>
          </p:cNvSpPr>
          <p:nvPr>
            <p:ph idx="1"/>
          </p:nvPr>
        </p:nvSpPr>
        <p:spPr/>
        <p:txBody>
          <a:bodyPr/>
          <a:lstStyle/>
          <a:p>
            <a:r>
              <a:rPr lang="es-UY" dirty="0"/>
              <a:t>Aumento de vigilancia y control</a:t>
            </a:r>
          </a:p>
          <a:p>
            <a:r>
              <a:rPr lang="es-UY" dirty="0"/>
              <a:t>Super abundancia de información que genera desinformación</a:t>
            </a:r>
          </a:p>
          <a:p>
            <a:r>
              <a:rPr lang="es-UY" dirty="0"/>
              <a:t>Proliferación de noticias falsas</a:t>
            </a:r>
          </a:p>
          <a:p>
            <a:r>
              <a:rPr lang="es-UY" dirty="0"/>
              <a:t>Traslado del discurso público a espacios privados</a:t>
            </a:r>
          </a:p>
          <a:p>
            <a:r>
              <a:rPr lang="es-UY" dirty="0"/>
              <a:t>Censura de las plataformas a los contenidos, incluso públicos</a:t>
            </a:r>
          </a:p>
          <a:p>
            <a:r>
              <a:rPr lang="es-UY" dirty="0"/>
              <a:t>Discursos de odio</a:t>
            </a:r>
          </a:p>
          <a:p>
            <a:r>
              <a:rPr lang="es-UY" dirty="0"/>
              <a:t>Autorregulaciones sin control posible</a:t>
            </a:r>
          </a:p>
          <a:p>
            <a:r>
              <a:rPr lang="es-UY" dirty="0" err="1"/>
              <a:t>Hiperconectividad</a:t>
            </a:r>
            <a:endParaRPr lang="es-UY" dirty="0"/>
          </a:p>
          <a:p>
            <a:endParaRPr lang="es-UY" dirty="0"/>
          </a:p>
        </p:txBody>
      </p:sp>
    </p:spTree>
    <p:extLst>
      <p:ext uri="{BB962C8B-B14F-4D97-AF65-F5344CB8AC3E}">
        <p14:creationId xmlns:p14="http://schemas.microsoft.com/office/powerpoint/2010/main" val="2204981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8001" y="411510"/>
            <a:ext cx="7520383" cy="4392488"/>
          </a:xfrm>
          <a:blipFill>
            <a:blip r:embed="rId2"/>
            <a:stretch>
              <a:fillRect/>
            </a:stretch>
          </a:blipFill>
        </p:spPr>
        <p:txBody>
          <a:bodyPr/>
          <a:lstStyle/>
          <a:p>
            <a:pPr marL="0" indent="0">
              <a:buNone/>
            </a:pPr>
            <a:endParaRPr lang="es-ES" dirty="0">
              <a:solidFill>
                <a:schemeClr val="bg1"/>
              </a:solidFill>
            </a:endParaRPr>
          </a:p>
          <a:p>
            <a:pPr marL="0" indent="0">
              <a:buNone/>
            </a:pPr>
            <a:endParaRPr lang="es-ES" dirty="0">
              <a:solidFill>
                <a:schemeClr val="bg1"/>
              </a:solidFill>
            </a:endParaRPr>
          </a:p>
          <a:p>
            <a:pPr marL="0" indent="0">
              <a:buNone/>
            </a:pPr>
            <a:endParaRPr lang="es-ES" dirty="0">
              <a:solidFill>
                <a:schemeClr val="bg1"/>
              </a:solidFill>
            </a:endParaRPr>
          </a:p>
          <a:p>
            <a:pPr marL="0" indent="0">
              <a:buNone/>
            </a:pPr>
            <a:endParaRPr lang="es-ES" dirty="0">
              <a:solidFill>
                <a:schemeClr val="bg1"/>
              </a:solidFill>
            </a:endParaRPr>
          </a:p>
          <a:p>
            <a:pPr marL="0" indent="0">
              <a:buNone/>
            </a:pPr>
            <a:endParaRPr lang="es-ES" dirty="0">
              <a:solidFill>
                <a:schemeClr val="bg1"/>
              </a:solidFill>
            </a:endParaRPr>
          </a:p>
          <a:p>
            <a:pPr marL="0" indent="0">
              <a:buNone/>
            </a:pPr>
            <a:endParaRPr lang="es-ES" dirty="0">
              <a:solidFill>
                <a:schemeClr val="bg1"/>
              </a:solidFill>
            </a:endParaRPr>
          </a:p>
          <a:p>
            <a:pPr marL="0" indent="0">
              <a:buNone/>
            </a:pPr>
            <a:endParaRPr lang="es-ES" dirty="0">
              <a:solidFill>
                <a:schemeClr val="bg1"/>
              </a:solidFill>
            </a:endParaRPr>
          </a:p>
          <a:p>
            <a:pPr marL="0" indent="0" algn="just">
              <a:buNone/>
            </a:pPr>
            <a:endParaRPr lang="es-ES" b="1" dirty="0">
              <a:solidFill>
                <a:schemeClr val="bg1"/>
              </a:solidFill>
            </a:endParaRPr>
          </a:p>
          <a:p>
            <a:pPr marL="0" indent="0" algn="just">
              <a:buNone/>
            </a:pPr>
            <a:endParaRPr lang="es-ES" b="1" dirty="0">
              <a:solidFill>
                <a:schemeClr val="bg1"/>
              </a:solidFill>
            </a:endParaRPr>
          </a:p>
          <a:p>
            <a:pPr marL="0" indent="0" algn="just">
              <a:buNone/>
            </a:pPr>
            <a:endParaRPr lang="es-ES" b="1" dirty="0">
              <a:solidFill>
                <a:schemeClr val="bg1"/>
              </a:solidFill>
            </a:endParaRPr>
          </a:p>
          <a:p>
            <a:pPr marL="0" indent="0" algn="just">
              <a:buNone/>
            </a:pPr>
            <a:r>
              <a:rPr lang="es-ES" b="1" dirty="0">
                <a:solidFill>
                  <a:schemeClr val="bg1"/>
                </a:solidFill>
              </a:rPr>
              <a:t>“Las nuevas tecnologías de información no determinan lo que pasa en la sociedad, pero cambian tan profundamente las reglas del juego que debemos aprender de nuevo, colectivamente, cuál es nuestra nueva realidad, o sufriremos, individualmente, el control de los pocos (países o personas) que conozcan los códigos de acceso a las fuentes de saber y poder.» Castells, Sociedad en 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a:t>Cambio o desplazamiento de modelo</a:t>
            </a:r>
          </a:p>
        </p:txBody>
      </p:sp>
      <p:sp>
        <p:nvSpPr>
          <p:cNvPr id="3" name="2 Marcador de contenido"/>
          <p:cNvSpPr>
            <a:spLocks noGrp="1"/>
          </p:cNvSpPr>
          <p:nvPr>
            <p:ph idx="1"/>
          </p:nvPr>
        </p:nvSpPr>
        <p:spPr>
          <a:xfrm>
            <a:off x="508001" y="1275606"/>
            <a:ext cx="6447501" cy="3255416"/>
          </a:xfrm>
        </p:spPr>
        <p:txBody>
          <a:bodyPr>
            <a:noAutofit/>
          </a:bodyPr>
          <a:lstStyle/>
          <a:p>
            <a:pPr marL="0" indent="0" algn="just">
              <a:buNone/>
            </a:pPr>
            <a:r>
              <a:rPr lang="es-UY" sz="1600" dirty="0"/>
              <a:t>El ecosistema tecnológico ha modificado nuestras formas de: </a:t>
            </a:r>
          </a:p>
          <a:p>
            <a:pPr algn="just"/>
            <a:r>
              <a:rPr lang="es-UY" sz="1600" dirty="0"/>
              <a:t>producción,</a:t>
            </a:r>
          </a:p>
          <a:p>
            <a:pPr algn="just"/>
            <a:r>
              <a:rPr lang="es-UY" sz="1600" dirty="0"/>
              <a:t>trabajo,</a:t>
            </a:r>
          </a:p>
          <a:p>
            <a:pPr algn="just"/>
            <a:r>
              <a:rPr lang="es-UY" sz="1600" dirty="0"/>
              <a:t>comercio, </a:t>
            </a:r>
          </a:p>
          <a:p>
            <a:pPr algn="just"/>
            <a:r>
              <a:rPr lang="es-UY" sz="1600" dirty="0"/>
              <a:t>consumo,</a:t>
            </a:r>
          </a:p>
          <a:p>
            <a:pPr algn="just"/>
            <a:r>
              <a:rPr lang="es-UY" sz="1600" dirty="0"/>
              <a:t>educación,</a:t>
            </a:r>
          </a:p>
          <a:p>
            <a:pPr algn="just"/>
            <a:r>
              <a:rPr lang="es-UY" sz="1600" dirty="0"/>
              <a:t>gobierno, </a:t>
            </a:r>
          </a:p>
          <a:p>
            <a:pPr algn="just"/>
            <a:r>
              <a:rPr lang="es-UY" sz="1600" dirty="0"/>
              <a:t>hacer la guerra,</a:t>
            </a:r>
          </a:p>
          <a:p>
            <a:pPr algn="just"/>
            <a:r>
              <a:rPr lang="es-UY" sz="1600" dirty="0"/>
              <a:t>marginamos, discriminamos</a:t>
            </a:r>
          </a:p>
          <a:p>
            <a:pPr algn="just"/>
            <a:r>
              <a:rPr lang="es-UY" sz="1600" dirty="0"/>
              <a:t>nacemos y morimos (Castells, Sociedad en Red)</a:t>
            </a:r>
          </a:p>
          <a:p>
            <a:pPr algn="just">
              <a:buNone/>
            </a:pPr>
            <a:endParaRPr lang="es-UY"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02C513-3F62-4D44-BB08-B61370033717}"/>
              </a:ext>
            </a:extLst>
          </p:cNvPr>
          <p:cNvSpPr>
            <a:spLocks noGrp="1"/>
          </p:cNvSpPr>
          <p:nvPr>
            <p:ph type="title"/>
          </p:nvPr>
        </p:nvSpPr>
        <p:spPr/>
        <p:txBody>
          <a:bodyPr/>
          <a:lstStyle/>
          <a:p>
            <a:endParaRPr lang="es-UY" dirty="0"/>
          </a:p>
        </p:txBody>
      </p:sp>
      <p:sp>
        <p:nvSpPr>
          <p:cNvPr id="3" name="Marcador de contenido 2">
            <a:extLst>
              <a:ext uri="{FF2B5EF4-FFF2-40B4-BE49-F238E27FC236}">
                <a16:creationId xmlns:a16="http://schemas.microsoft.com/office/drawing/2014/main" id="{46D92AB9-B814-43C8-9456-2853E60EDD06}"/>
              </a:ext>
            </a:extLst>
          </p:cNvPr>
          <p:cNvSpPr>
            <a:spLocks noGrp="1"/>
          </p:cNvSpPr>
          <p:nvPr>
            <p:ph idx="1"/>
          </p:nvPr>
        </p:nvSpPr>
        <p:spPr/>
        <p:txBody>
          <a:bodyPr>
            <a:normAutofit/>
          </a:bodyPr>
          <a:lstStyle/>
          <a:p>
            <a:r>
              <a:rPr lang="es-UY" sz="1600" dirty="0"/>
              <a:t>Sociedad Agraria (producción agrícola, primaria)</a:t>
            </a:r>
          </a:p>
          <a:p>
            <a:pPr marL="0" indent="0">
              <a:buNone/>
            </a:pPr>
            <a:endParaRPr lang="es-UY" sz="1600" dirty="0"/>
          </a:p>
          <a:p>
            <a:r>
              <a:rPr lang="es-UY" sz="1600" dirty="0"/>
              <a:t>Sociedad Industrial (producción de bienes manufacturados)</a:t>
            </a:r>
          </a:p>
          <a:p>
            <a:endParaRPr lang="es-UY" sz="1600" dirty="0"/>
          </a:p>
          <a:p>
            <a:r>
              <a:rPr lang="es-UY" sz="1600" dirty="0"/>
              <a:t>Sociedad Post Industrial (producción de servicios no de bienes)</a:t>
            </a:r>
          </a:p>
          <a:p>
            <a:endParaRPr lang="es-UY" sz="1600" dirty="0"/>
          </a:p>
          <a:p>
            <a:r>
              <a:rPr lang="es-UY" sz="1600" dirty="0"/>
              <a:t>Sociedad de la Información (información como bien)</a:t>
            </a:r>
          </a:p>
        </p:txBody>
      </p:sp>
    </p:spTree>
    <p:extLst>
      <p:ext uri="{BB962C8B-B14F-4D97-AF65-F5344CB8AC3E}">
        <p14:creationId xmlns:p14="http://schemas.microsoft.com/office/powerpoint/2010/main" val="1054176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3000" dirty="0"/>
              <a:t>Información y conocimiento</a:t>
            </a:r>
            <a:br>
              <a:rPr lang="es-UY" sz="3000" dirty="0"/>
            </a:br>
            <a:r>
              <a:rPr lang="es-UY" sz="3000" dirty="0"/>
              <a:t>¿son lo mismo?</a:t>
            </a:r>
            <a:br>
              <a:rPr lang="es-UY" dirty="0"/>
            </a:br>
            <a:endParaRPr lang="es-UY" dirty="0"/>
          </a:p>
        </p:txBody>
      </p:sp>
      <p:sp>
        <p:nvSpPr>
          <p:cNvPr id="3" name="2 Marcador de contenido"/>
          <p:cNvSpPr>
            <a:spLocks noGrp="1"/>
          </p:cNvSpPr>
          <p:nvPr>
            <p:ph idx="1"/>
          </p:nvPr>
        </p:nvSpPr>
        <p:spPr>
          <a:xfrm>
            <a:off x="508001" y="1620442"/>
            <a:ext cx="6944319" cy="2910580"/>
          </a:xfrm>
        </p:spPr>
        <p:txBody>
          <a:bodyPr>
            <a:normAutofit lnSpcReduction="10000"/>
          </a:bodyPr>
          <a:lstStyle/>
          <a:p>
            <a:r>
              <a:rPr lang="es-UY" sz="1600" dirty="0"/>
              <a:t>Informar: </a:t>
            </a:r>
          </a:p>
          <a:p>
            <a:pPr>
              <a:buNone/>
            </a:pPr>
            <a:r>
              <a:rPr lang="es-UY" sz="1600" dirty="0"/>
              <a:t>del lat. </a:t>
            </a:r>
            <a:r>
              <a:rPr lang="es-UY" sz="1600" i="1" dirty="0" err="1"/>
              <a:t>informāre</a:t>
            </a:r>
            <a:r>
              <a:rPr lang="es-UY" sz="1600" dirty="0"/>
              <a:t> </a:t>
            </a:r>
          </a:p>
          <a:p>
            <a:pPr>
              <a:buNone/>
            </a:pPr>
            <a:r>
              <a:rPr lang="es-UY" sz="1600" dirty="0"/>
              <a:t>“dar forma”, “describir”, “</a:t>
            </a:r>
            <a:r>
              <a:rPr lang="pt-BR" sz="1600" dirty="0" err="1"/>
              <a:t>Enterar</a:t>
            </a:r>
            <a:r>
              <a:rPr lang="pt-BR" sz="1600" dirty="0"/>
              <a:t> o dar noticia de algo”.</a:t>
            </a:r>
          </a:p>
          <a:p>
            <a:pPr>
              <a:buNone/>
            </a:pPr>
            <a:endParaRPr lang="pt-BR" sz="1600" dirty="0"/>
          </a:p>
          <a:p>
            <a:r>
              <a:rPr lang="pt-BR" sz="1600" dirty="0" err="1"/>
              <a:t>Conocer</a:t>
            </a:r>
            <a:r>
              <a:rPr lang="pt-BR" sz="1600" dirty="0"/>
              <a:t>:</a:t>
            </a:r>
          </a:p>
          <a:p>
            <a:pPr>
              <a:buNone/>
            </a:pPr>
            <a:r>
              <a:rPr lang="es-UY" sz="1600" dirty="0"/>
              <a:t>del lat. </a:t>
            </a:r>
            <a:r>
              <a:rPr lang="es-UY" sz="1600" i="1" dirty="0" err="1"/>
              <a:t>cognoscĕre</a:t>
            </a:r>
            <a:endParaRPr lang="es-UY" sz="1600" i="1" dirty="0"/>
          </a:p>
          <a:p>
            <a:pPr>
              <a:buNone/>
            </a:pPr>
            <a:r>
              <a:rPr lang="es-UY" sz="1600" i="1" dirty="0"/>
              <a:t>	“</a:t>
            </a:r>
            <a:r>
              <a:rPr lang="es-UY" sz="1600" dirty="0"/>
              <a:t>Averiguar por el ejercicio de las facultades intelectuales la naturaleza, cualidades y relaciones de las cosas”.</a:t>
            </a:r>
          </a:p>
          <a:p>
            <a:pPr>
              <a:buNone/>
            </a:pPr>
            <a:r>
              <a:rPr lang="es-UY" sz="1600" dirty="0"/>
              <a:t>	“Entender, advertir, saber, echar de ver a alguien o algo”.</a:t>
            </a:r>
          </a:p>
          <a:p>
            <a:pPr>
              <a:buNone/>
            </a:pPr>
            <a:endParaRPr lang="es-UY" dirty="0"/>
          </a:p>
          <a:p>
            <a:pPr>
              <a:buNone/>
            </a:pPr>
            <a:endParaRPr lang="es-UY" dirty="0"/>
          </a:p>
          <a:p>
            <a:pPr>
              <a:buNone/>
            </a:pPr>
            <a:endParaRPr lang="es-UY" i="1" dirty="0"/>
          </a:p>
          <a:p>
            <a:pPr>
              <a:buNone/>
            </a:pPr>
            <a:endParaRPr lang="pt-BR" dirty="0"/>
          </a:p>
          <a:p>
            <a:pPr>
              <a:buNone/>
            </a:pPr>
            <a:endParaRPr lang="pt-BR" dirty="0"/>
          </a:p>
          <a:p>
            <a:pPr>
              <a:buNone/>
            </a:pPr>
            <a:endParaRPr lang="es-UY"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0D4C79-65CD-4715-85ED-8029E062C051}"/>
              </a:ext>
            </a:extLst>
          </p:cNvPr>
          <p:cNvSpPr>
            <a:spLocks noGrp="1"/>
          </p:cNvSpPr>
          <p:nvPr>
            <p:ph type="title"/>
          </p:nvPr>
        </p:nvSpPr>
        <p:spPr/>
        <p:txBody>
          <a:bodyPr/>
          <a:lstStyle/>
          <a:p>
            <a:endParaRPr lang="es-UY"/>
          </a:p>
        </p:txBody>
      </p:sp>
      <p:sp>
        <p:nvSpPr>
          <p:cNvPr id="3" name="Marcador de contenido 2">
            <a:extLst>
              <a:ext uri="{FF2B5EF4-FFF2-40B4-BE49-F238E27FC236}">
                <a16:creationId xmlns:a16="http://schemas.microsoft.com/office/drawing/2014/main" id="{9EB557D5-B297-4139-877F-DC1EAB721179}"/>
              </a:ext>
            </a:extLst>
          </p:cNvPr>
          <p:cNvSpPr>
            <a:spLocks noGrp="1"/>
          </p:cNvSpPr>
          <p:nvPr>
            <p:ph idx="1"/>
          </p:nvPr>
        </p:nvSpPr>
        <p:spPr>
          <a:xfrm>
            <a:off x="508001" y="1275606"/>
            <a:ext cx="6447501" cy="3255416"/>
          </a:xfrm>
        </p:spPr>
        <p:txBody>
          <a:bodyPr>
            <a:normAutofit/>
          </a:bodyPr>
          <a:lstStyle/>
          <a:p>
            <a:pPr algn="just"/>
            <a:r>
              <a:rPr lang="es-ES" sz="1600" dirty="0"/>
              <a:t>Bernard </a:t>
            </a:r>
            <a:r>
              <a:rPr lang="es-ES" sz="1600" dirty="0" err="1"/>
              <a:t>Voyenne</a:t>
            </a:r>
            <a:r>
              <a:rPr lang="es-ES" sz="1600" dirty="0"/>
              <a:t> “el conjunto de actividades, instituciones y efectos que tienen por objeto la colección, la transmisión, la elección, la presentación y la publicación de hechos considerados significativos en la vida social”.</a:t>
            </a:r>
          </a:p>
          <a:p>
            <a:pPr algn="just"/>
            <a:r>
              <a:rPr lang="es-ES" sz="1600" dirty="0" err="1"/>
              <a:t>Delpiazzo</a:t>
            </a:r>
            <a:r>
              <a:rPr lang="es-ES" sz="1600" dirty="0"/>
              <a:t>: información como continente (referencia) y el conocimiento como contenido (sentido) que se transmite por medio de idiomas u otras representaciones y que es distinta del conocimiento.</a:t>
            </a:r>
          </a:p>
          <a:p>
            <a:r>
              <a:rPr lang="es-UY" sz="1600" dirty="0"/>
              <a:t>Según Castells, es un error hablar de conocimiento, ya que todas las sociedades tiene su propio conocimiento.</a:t>
            </a:r>
          </a:p>
        </p:txBody>
      </p:sp>
    </p:spTree>
    <p:extLst>
      <p:ext uri="{BB962C8B-B14F-4D97-AF65-F5344CB8AC3E}">
        <p14:creationId xmlns:p14="http://schemas.microsoft.com/office/powerpoint/2010/main" val="4220217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a:t>Árbol genealógico</a:t>
            </a:r>
          </a:p>
        </p:txBody>
      </p:sp>
      <p:sp>
        <p:nvSpPr>
          <p:cNvPr id="3" name="2 Marcador de contenido"/>
          <p:cNvSpPr>
            <a:spLocks noGrp="1"/>
          </p:cNvSpPr>
          <p:nvPr>
            <p:ph idx="1"/>
          </p:nvPr>
        </p:nvSpPr>
        <p:spPr>
          <a:xfrm>
            <a:off x="508001" y="1275606"/>
            <a:ext cx="6447501" cy="3255416"/>
          </a:xfrm>
        </p:spPr>
        <p:txBody>
          <a:bodyPr>
            <a:normAutofit fontScale="92500" lnSpcReduction="10000"/>
          </a:bodyPr>
          <a:lstStyle/>
          <a:p>
            <a:pPr algn="just"/>
            <a:r>
              <a:rPr lang="es-ES" sz="1600" dirty="0"/>
              <a:t>1962 - Fritz </a:t>
            </a:r>
            <a:r>
              <a:rPr lang="es-ES" sz="1600" dirty="0" err="1"/>
              <a:t>Machlup</a:t>
            </a:r>
            <a:r>
              <a:rPr lang="es-ES" sz="1600" dirty="0"/>
              <a:t> “La Producción y Distribución de Conocimiento en los EE.UU.” Era mayor el número de empleos que manejan información que los que desarrollaban un esfuerzo físico. En 1960, el 29% del PIB norteamericano procedía, según su cálculo, del sector de la información, valor que proyectaba hacia el futuro con una clara tendencia a convertirse en descriptor dominante de la actividad productiva. </a:t>
            </a:r>
          </a:p>
          <a:p>
            <a:pPr algn="just"/>
            <a:endParaRPr lang="es-ES" sz="1600" dirty="0"/>
          </a:p>
          <a:p>
            <a:pPr algn="just"/>
            <a:r>
              <a:rPr lang="es-ES" sz="1600" dirty="0"/>
              <a:t>1969 - Peter Drucker “La era de la discontinuidad”, menciona “la sociedad del conocimiento” en base a los datos y proyecciones de </a:t>
            </a:r>
            <a:r>
              <a:rPr lang="es-ES" sz="1600" dirty="0" err="1"/>
              <a:t>Machlup</a:t>
            </a:r>
            <a:r>
              <a:rPr lang="es-ES" sz="1600" dirty="0"/>
              <a:t>. Añade que, a finales de los 70, el sector del conocimiento generaría la mitad del P.I.B y en 1970 el tema del encuentro anual de la American </a:t>
            </a:r>
            <a:r>
              <a:rPr lang="es-ES" sz="1600" dirty="0" err="1"/>
              <a:t>Society</a:t>
            </a:r>
            <a:r>
              <a:rPr lang="es-ES" sz="1600" dirty="0"/>
              <a:t> </a:t>
            </a:r>
            <a:r>
              <a:rPr lang="es-ES" sz="1600" dirty="0" err="1"/>
              <a:t>for</a:t>
            </a:r>
            <a:r>
              <a:rPr lang="es-ES" sz="1600" dirty="0"/>
              <a:t> </a:t>
            </a:r>
            <a:r>
              <a:rPr lang="es-ES" sz="1600" dirty="0" err="1"/>
              <a:t>Information</a:t>
            </a:r>
            <a:r>
              <a:rPr lang="es-ES" sz="1600" dirty="0"/>
              <a:t> </a:t>
            </a:r>
            <a:r>
              <a:rPr lang="es-ES" sz="1600" dirty="0" err="1"/>
              <a:t>Science</a:t>
            </a:r>
            <a:r>
              <a:rPr lang="es-ES" sz="1600" dirty="0"/>
              <a:t> era “la sociedad de la información-Consciente”.</a:t>
            </a:r>
          </a:p>
          <a:p>
            <a:endParaRPr lang="es-UY"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6CE326-B252-44E6-944B-60B74F7F7786}"/>
              </a:ext>
            </a:extLst>
          </p:cNvPr>
          <p:cNvSpPr>
            <a:spLocks noGrp="1"/>
          </p:cNvSpPr>
          <p:nvPr>
            <p:ph type="title"/>
          </p:nvPr>
        </p:nvSpPr>
        <p:spPr/>
        <p:txBody>
          <a:bodyPr/>
          <a:lstStyle/>
          <a:p>
            <a:endParaRPr lang="es-UY" dirty="0"/>
          </a:p>
        </p:txBody>
      </p:sp>
      <p:sp>
        <p:nvSpPr>
          <p:cNvPr id="3" name="Marcador de contenido 2">
            <a:extLst>
              <a:ext uri="{FF2B5EF4-FFF2-40B4-BE49-F238E27FC236}">
                <a16:creationId xmlns:a16="http://schemas.microsoft.com/office/drawing/2014/main" id="{C4224FFD-CD85-4989-90B8-D33453527E83}"/>
              </a:ext>
            </a:extLst>
          </p:cNvPr>
          <p:cNvSpPr>
            <a:spLocks noGrp="1"/>
          </p:cNvSpPr>
          <p:nvPr>
            <p:ph idx="1"/>
          </p:nvPr>
        </p:nvSpPr>
        <p:spPr>
          <a:xfrm>
            <a:off x="508001" y="1347614"/>
            <a:ext cx="6944319" cy="3456384"/>
          </a:xfrm>
        </p:spPr>
        <p:txBody>
          <a:bodyPr>
            <a:normAutofit fontScale="92500" lnSpcReduction="10000"/>
          </a:bodyPr>
          <a:lstStyle/>
          <a:p>
            <a:pPr algn="just"/>
            <a:r>
              <a:rPr lang="es-ES" sz="1600" dirty="0"/>
              <a:t>1962 - Marshall McLuhan, “La Galaxia Gutenberg” como las tecnologías de la comunicación afectan a la organización cognitiva, afectando a su vez a la organización social. Acuñó el término </a:t>
            </a:r>
            <a:r>
              <a:rPr lang="es-ES" sz="1600" b="1" dirty="0"/>
              <a:t>“aldea global” </a:t>
            </a:r>
            <a:r>
              <a:rPr lang="es-ES" sz="1600" dirty="0"/>
              <a:t>para describir la interconectividad humana a escala global generada por los medios electrónicos de comunicación.</a:t>
            </a:r>
          </a:p>
          <a:p>
            <a:pPr algn="just"/>
            <a:endParaRPr lang="es-ES" sz="1600" dirty="0"/>
          </a:p>
          <a:p>
            <a:pPr algn="just"/>
            <a:r>
              <a:rPr lang="es-ES" sz="1600" dirty="0"/>
              <a:t>1969 - Alain Touraine “La </a:t>
            </a:r>
            <a:r>
              <a:rPr lang="es-ES" sz="1600" dirty="0" err="1"/>
              <a:t>societé</a:t>
            </a:r>
            <a:r>
              <a:rPr lang="es-ES" sz="1600" dirty="0"/>
              <a:t> </a:t>
            </a:r>
            <a:r>
              <a:rPr lang="es-ES" sz="1600" dirty="0" err="1"/>
              <a:t>post-industrielle</a:t>
            </a:r>
            <a:r>
              <a:rPr lang="es-ES" sz="1600" dirty="0"/>
              <a:t>” y Daniel Bell con “</a:t>
            </a:r>
            <a:r>
              <a:rPr lang="es-ES" sz="1600" dirty="0" err="1"/>
              <a:t>The</a:t>
            </a:r>
            <a:r>
              <a:rPr lang="es-ES" sz="1600" dirty="0"/>
              <a:t> </a:t>
            </a:r>
            <a:r>
              <a:rPr lang="es-ES" sz="1600" dirty="0" err="1"/>
              <a:t>coming</a:t>
            </a:r>
            <a:r>
              <a:rPr lang="es-ES" sz="1600" dirty="0"/>
              <a:t> </a:t>
            </a:r>
            <a:r>
              <a:rPr lang="es-ES" sz="1600" dirty="0" err="1"/>
              <a:t>of</a:t>
            </a:r>
            <a:r>
              <a:rPr lang="es-ES" sz="1600" dirty="0"/>
              <a:t> </a:t>
            </a:r>
            <a:r>
              <a:rPr lang="es-ES" sz="1600" dirty="0" err="1"/>
              <a:t>post-industrial</a:t>
            </a:r>
            <a:r>
              <a:rPr lang="es-ES" sz="1600" dirty="0"/>
              <a:t> </a:t>
            </a:r>
            <a:r>
              <a:rPr lang="es-ES" sz="1600" dirty="0" err="1"/>
              <a:t>society</a:t>
            </a:r>
            <a:r>
              <a:rPr lang="es-ES" sz="1600" dirty="0"/>
              <a:t>: a venture in social </a:t>
            </a:r>
            <a:r>
              <a:rPr lang="es-ES" sz="1600" dirty="0" err="1"/>
              <a:t>forecasting</a:t>
            </a:r>
            <a:r>
              <a:rPr lang="es-ES" sz="1600" dirty="0"/>
              <a:t>”, analizaron los cambios sociales y económicos en la sociedad de ese tiempo y utilizaron la categoría de “</a:t>
            </a:r>
            <a:r>
              <a:rPr lang="es-ES" sz="1600" dirty="0" err="1"/>
              <a:t>post-industrialismo</a:t>
            </a:r>
            <a:r>
              <a:rPr lang="es-ES" sz="1600" dirty="0"/>
              <a:t>” para indicar que una nueva era estaba ya aproximándose, una nueva etapa en que la centralidad de todo progreso sería acaparada por el conocimiento, un conocimiento fruto de la aparición de nuevas fuentes de información y de la posibilidad de acceso a ellas.</a:t>
            </a:r>
          </a:p>
          <a:p>
            <a:endParaRPr lang="es-UY" dirty="0"/>
          </a:p>
          <a:p>
            <a:pPr marL="0" indent="0">
              <a:buNone/>
            </a:pPr>
            <a:endParaRPr lang="es-UY" dirty="0"/>
          </a:p>
        </p:txBody>
      </p:sp>
    </p:spTree>
    <p:extLst>
      <p:ext uri="{BB962C8B-B14F-4D97-AF65-F5344CB8AC3E}">
        <p14:creationId xmlns:p14="http://schemas.microsoft.com/office/powerpoint/2010/main" val="3373625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a:t>Una idea con raíces japonesas</a:t>
            </a:r>
          </a:p>
        </p:txBody>
      </p:sp>
      <p:sp>
        <p:nvSpPr>
          <p:cNvPr id="3" name="2 Marcador de contenido"/>
          <p:cNvSpPr>
            <a:spLocks noGrp="1"/>
          </p:cNvSpPr>
          <p:nvPr>
            <p:ph idx="1"/>
          </p:nvPr>
        </p:nvSpPr>
        <p:spPr>
          <a:xfrm>
            <a:off x="508001" y="915566"/>
            <a:ext cx="6447501" cy="3770734"/>
          </a:xfrm>
        </p:spPr>
        <p:txBody>
          <a:bodyPr>
            <a:noAutofit/>
          </a:bodyPr>
          <a:lstStyle/>
          <a:p>
            <a:pPr marL="0" indent="0">
              <a:buNone/>
            </a:pPr>
            <a:endParaRPr lang="es-UY" sz="1200" dirty="0"/>
          </a:p>
          <a:p>
            <a:pPr algn="just"/>
            <a:r>
              <a:rPr lang="es-UY" sz="1500" b="1" dirty="0"/>
              <a:t>1963 -</a:t>
            </a:r>
            <a:r>
              <a:rPr lang="es-UY" sz="1500" dirty="0"/>
              <a:t> </a:t>
            </a:r>
            <a:r>
              <a:rPr lang="es-UY" sz="1500" b="1" dirty="0" err="1"/>
              <a:t>Umesao</a:t>
            </a:r>
            <a:r>
              <a:rPr lang="es-UY" sz="1500" b="1" dirty="0"/>
              <a:t> </a:t>
            </a:r>
            <a:r>
              <a:rPr lang="es-UY" sz="1500" b="1" dirty="0" err="1"/>
              <a:t>Tadao</a:t>
            </a:r>
            <a:r>
              <a:rPr lang="es-UY" sz="1500" dirty="0"/>
              <a:t>, profesor de la Universidad de Tokio,</a:t>
            </a:r>
            <a:r>
              <a:rPr lang="en-US" sz="1500" dirty="0"/>
              <a:t> publica “Information Industry Theory: Dawn of the Coming Era of the Ectodermal Industry”, en el que </a:t>
            </a:r>
            <a:r>
              <a:rPr lang="en-US" sz="1500" dirty="0" err="1"/>
              <a:t>trata</a:t>
            </a:r>
            <a:r>
              <a:rPr lang="en-US" sz="1500" dirty="0"/>
              <a:t> la </a:t>
            </a:r>
            <a:r>
              <a:rPr lang="en-US" sz="1500" i="1" dirty="0" err="1"/>
              <a:t>johoka</a:t>
            </a:r>
            <a:r>
              <a:rPr lang="en-US" sz="1500" i="1" dirty="0"/>
              <a:t> </a:t>
            </a:r>
            <a:r>
              <a:rPr lang="en-US" sz="1500" i="1" dirty="0" err="1"/>
              <a:t>shakai</a:t>
            </a:r>
            <a:r>
              <a:rPr lang="en-US" sz="1500" i="1" dirty="0"/>
              <a:t> </a:t>
            </a:r>
            <a:r>
              <a:rPr lang="en-US" sz="1500" dirty="0"/>
              <a:t>o </a:t>
            </a:r>
            <a:r>
              <a:rPr lang="en-US" sz="1500" dirty="0" err="1"/>
              <a:t>sociedad</a:t>
            </a:r>
            <a:r>
              <a:rPr lang="en-US" sz="1500" dirty="0"/>
              <a:t> de la </a:t>
            </a:r>
            <a:r>
              <a:rPr lang="en-US" sz="1500" dirty="0" err="1"/>
              <a:t>información</a:t>
            </a:r>
            <a:r>
              <a:rPr lang="en-US" sz="1500" dirty="0"/>
              <a:t> y </a:t>
            </a:r>
            <a:r>
              <a:rPr lang="en-US" sz="1500" dirty="0" err="1"/>
              <a:t>realiza</a:t>
            </a:r>
            <a:r>
              <a:rPr lang="en-US" sz="1500" dirty="0"/>
              <a:t> </a:t>
            </a:r>
            <a:r>
              <a:rPr lang="en-US" sz="1500" dirty="0" err="1"/>
              <a:t>paralelismos</a:t>
            </a:r>
            <a:r>
              <a:rPr lang="en-US" sz="1500" dirty="0"/>
              <a:t> entre el </a:t>
            </a:r>
            <a:r>
              <a:rPr lang="en-US" sz="1500" dirty="0" err="1"/>
              <a:t>desarrollo</a:t>
            </a:r>
            <a:r>
              <a:rPr lang="en-US" sz="1500" dirty="0"/>
              <a:t> </a:t>
            </a:r>
            <a:r>
              <a:rPr lang="en-US" sz="1500" dirty="0" err="1"/>
              <a:t>humano</a:t>
            </a:r>
            <a:r>
              <a:rPr lang="en-US" sz="1500" dirty="0"/>
              <a:t> y las </a:t>
            </a:r>
            <a:r>
              <a:rPr lang="en-US" sz="1500" dirty="0" err="1"/>
              <a:t>etapas</a:t>
            </a:r>
            <a:r>
              <a:rPr lang="en-US" sz="1500" dirty="0"/>
              <a:t> </a:t>
            </a:r>
            <a:r>
              <a:rPr lang="en-US" sz="1500" dirty="0" err="1"/>
              <a:t>sociales</a:t>
            </a:r>
            <a:r>
              <a:rPr lang="en-US" sz="1500" dirty="0"/>
              <a:t>.</a:t>
            </a:r>
          </a:p>
          <a:p>
            <a:pPr algn="just"/>
            <a:r>
              <a:rPr lang="es-UY" sz="1500" b="1" dirty="0"/>
              <a:t>1969</a:t>
            </a:r>
            <a:r>
              <a:rPr lang="es-UY" sz="1500" dirty="0"/>
              <a:t> el </a:t>
            </a:r>
            <a:r>
              <a:rPr lang="es-UY" sz="1500" b="1" dirty="0"/>
              <a:t>Ministerio de Industria y Comercio Japonés </a:t>
            </a:r>
            <a:r>
              <a:rPr lang="es-UY" sz="1500" dirty="0"/>
              <a:t>(MITI) publica un informe titulado “</a:t>
            </a:r>
            <a:r>
              <a:rPr lang="es-UY" sz="1500" dirty="0" err="1"/>
              <a:t>Towards</a:t>
            </a:r>
            <a:r>
              <a:rPr lang="es-UY" sz="1500" dirty="0"/>
              <a:t> </a:t>
            </a:r>
            <a:r>
              <a:rPr lang="es-UY" sz="1500" dirty="0" err="1"/>
              <a:t>the</a:t>
            </a:r>
            <a:r>
              <a:rPr lang="es-UY" sz="1500" dirty="0"/>
              <a:t> </a:t>
            </a:r>
            <a:r>
              <a:rPr lang="es-UY" sz="1500" dirty="0" err="1"/>
              <a:t>Information</a:t>
            </a:r>
            <a:r>
              <a:rPr lang="es-UY" sz="1500" dirty="0"/>
              <a:t> </a:t>
            </a:r>
            <a:r>
              <a:rPr lang="es-UY" sz="1500" dirty="0" err="1"/>
              <a:t>Society</a:t>
            </a:r>
            <a:r>
              <a:rPr lang="es-UY" sz="1500" dirty="0"/>
              <a:t>”.</a:t>
            </a:r>
          </a:p>
          <a:p>
            <a:pPr algn="just"/>
            <a:r>
              <a:rPr lang="es-UY" sz="1500" b="1" dirty="0"/>
              <a:t>1972</a:t>
            </a:r>
            <a:r>
              <a:rPr lang="es-UY" sz="1500" dirty="0"/>
              <a:t> el </a:t>
            </a:r>
            <a:r>
              <a:rPr lang="es-UY" sz="1500" b="1" dirty="0" err="1"/>
              <a:t>Japan</a:t>
            </a:r>
            <a:r>
              <a:rPr lang="es-UY" sz="1500" b="1" dirty="0"/>
              <a:t> </a:t>
            </a:r>
            <a:r>
              <a:rPr lang="es-UY" sz="1500" b="1" dirty="0" err="1"/>
              <a:t>Computer</a:t>
            </a:r>
            <a:r>
              <a:rPr lang="es-UY" sz="1500" b="1" dirty="0"/>
              <a:t> </a:t>
            </a:r>
            <a:r>
              <a:rPr lang="es-UY" sz="1500" b="1" dirty="0" err="1"/>
              <a:t>Usage</a:t>
            </a:r>
            <a:r>
              <a:rPr lang="es-UY" sz="1500" b="1" dirty="0"/>
              <a:t> </a:t>
            </a:r>
            <a:r>
              <a:rPr lang="es-UY" sz="1500" b="1" dirty="0" err="1"/>
              <a:t>Development</a:t>
            </a:r>
            <a:r>
              <a:rPr lang="es-UY" sz="1500" b="1" dirty="0"/>
              <a:t> </a:t>
            </a:r>
            <a:r>
              <a:rPr lang="es-UY" sz="1500" b="1" dirty="0" err="1"/>
              <a:t>Institute</a:t>
            </a:r>
            <a:r>
              <a:rPr lang="es-UY" sz="1500" b="1" dirty="0"/>
              <a:t> </a:t>
            </a:r>
            <a:r>
              <a:rPr lang="es-UY" sz="1500" dirty="0"/>
              <a:t>(JACUDI), presentó el “Plan para la sociedad de la información-Un objetivo nacional para el año 2000”, conocido universalmente como el “Plan JACUDI” y que fue el primer apunte estratégico sobre las políticas públicas en la sociedad de la información.</a:t>
            </a:r>
          </a:p>
          <a:p>
            <a:pPr algn="just"/>
            <a:r>
              <a:rPr lang="es-UY" sz="1500" b="1" dirty="0"/>
              <a:t>1980</a:t>
            </a:r>
            <a:r>
              <a:rPr lang="es-UY" sz="1500" dirty="0"/>
              <a:t> </a:t>
            </a:r>
            <a:r>
              <a:rPr lang="es-UY" sz="1500" b="1" dirty="0"/>
              <a:t>- </a:t>
            </a:r>
            <a:r>
              <a:rPr lang="es-UY" sz="1500" b="1" dirty="0" err="1"/>
              <a:t>Joneji</a:t>
            </a:r>
            <a:r>
              <a:rPr lang="es-UY" sz="1500" b="1" dirty="0"/>
              <a:t> </a:t>
            </a:r>
            <a:r>
              <a:rPr lang="es-UY" sz="1500" b="1" dirty="0" err="1"/>
              <a:t>Masuda</a:t>
            </a:r>
            <a:r>
              <a:rPr lang="es-UY" sz="1500" dirty="0"/>
              <a:t>, fundador y presidente del Instituto para la Sociedad de la Información, director del JACUDI, publica “De la sociedad post-industrial a la sociedad de la información”.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a:t>Algunas definiciones</a:t>
            </a:r>
          </a:p>
        </p:txBody>
      </p:sp>
      <p:sp>
        <p:nvSpPr>
          <p:cNvPr id="3" name="2 Marcador de contenido"/>
          <p:cNvSpPr>
            <a:spLocks noGrp="1"/>
          </p:cNvSpPr>
          <p:nvPr>
            <p:ph idx="1"/>
          </p:nvPr>
        </p:nvSpPr>
        <p:spPr>
          <a:xfrm>
            <a:off x="508001" y="1131590"/>
            <a:ext cx="6447501" cy="3816424"/>
          </a:xfrm>
        </p:spPr>
        <p:txBody>
          <a:bodyPr>
            <a:noAutofit/>
          </a:bodyPr>
          <a:lstStyle/>
          <a:p>
            <a:r>
              <a:rPr lang="es-UY" sz="1500" b="1" dirty="0" err="1"/>
              <a:t>Masuda</a:t>
            </a:r>
            <a:endParaRPr lang="es-UY" sz="1500" b="1" dirty="0"/>
          </a:p>
          <a:p>
            <a:pPr lvl="1" algn="just"/>
            <a:r>
              <a:rPr lang="es-UY" sz="1500" b="1" dirty="0"/>
              <a:t>Era de la información:</a:t>
            </a:r>
            <a:r>
              <a:rPr lang="es-UY" sz="1500" dirty="0"/>
              <a:t> “es el período de tiempo durante el cual tiene lugar una innovación de la tecnología de la información, se convierte en la fuerza latente de la transformación social”</a:t>
            </a:r>
          </a:p>
          <a:p>
            <a:pPr lvl="1" algn="just"/>
            <a:r>
              <a:rPr lang="es-UY" sz="1500" b="1" dirty="0"/>
              <a:t>Sociedad de la Información: </a:t>
            </a:r>
            <a:r>
              <a:rPr lang="es-UY" sz="1500" dirty="0"/>
              <a:t>“crece y se desarrolla alrededor de la información y aporta un florecimiento general de la creatividad intelectual humana, en lugar de un aumento del consumo material”,</a:t>
            </a:r>
          </a:p>
          <a:p>
            <a:pPr lvl="1" algn="just"/>
            <a:r>
              <a:rPr lang="es-UY" sz="1500" dirty="0"/>
              <a:t>“en la sociedad global de la información, todos los ciudadanos estarán unidos entre sí por una red global de información y conocimiento, dirigida hacia la formación de una conciencia global, que barrerá las diferencias de culturas, intereses y nacionalidades”,</a:t>
            </a:r>
          </a:p>
          <a:p>
            <a:pPr lvl="1" algn="just"/>
            <a:r>
              <a:rPr lang="es-UY" sz="1500" b="1" dirty="0" err="1"/>
              <a:t>Computopía</a:t>
            </a:r>
            <a:r>
              <a:rPr lang="es-UY" sz="1500" dirty="0"/>
              <a:t> el Nuevo Orden Mundial... </a:t>
            </a:r>
          </a:p>
        </p:txBody>
      </p:sp>
    </p:spTree>
  </p:cSld>
  <p:clrMapOvr>
    <a:masterClrMapping/>
  </p:clrMapOvr>
</p:sld>
</file>

<file path=ppt/theme/theme1.xml><?xml version="1.0" encoding="utf-8"?>
<a:theme xmlns:a="http://schemas.openxmlformats.org/drawingml/2006/main" name="Facet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526</TotalTime>
  <Words>1705</Words>
  <Application>Microsoft Office PowerPoint</Application>
  <PresentationFormat>Presentación en pantalla (16:9)</PresentationFormat>
  <Paragraphs>108</Paragraphs>
  <Slides>19</Slides>
  <Notes>1</Notes>
  <HiddenSlides>0</HiddenSlides>
  <MMClips>0</MMClips>
  <ScaleCrop>false</ScaleCrop>
  <HeadingPairs>
    <vt:vector size="6" baseType="variant">
      <vt:variant>
        <vt:lpstr>Fuentes usadas</vt:lpstr>
      </vt:variant>
      <vt:variant>
        <vt:i4>6</vt:i4>
      </vt:variant>
      <vt:variant>
        <vt:lpstr>Tema</vt:lpstr>
      </vt:variant>
      <vt:variant>
        <vt:i4>3</vt:i4>
      </vt:variant>
      <vt:variant>
        <vt:lpstr>Títulos de diapositiva</vt:lpstr>
      </vt:variant>
      <vt:variant>
        <vt:i4>19</vt:i4>
      </vt:variant>
    </vt:vector>
  </HeadingPairs>
  <TitlesOfParts>
    <vt:vector size="28" baseType="lpstr">
      <vt:lpstr>Arial</vt:lpstr>
      <vt:lpstr>Calibri</vt:lpstr>
      <vt:lpstr>Calibri Light</vt:lpstr>
      <vt:lpstr>DejaVu Sans</vt:lpstr>
      <vt:lpstr>Trebuchet MS</vt:lpstr>
      <vt:lpstr>Wingdings 3</vt:lpstr>
      <vt:lpstr>Faceta</vt:lpstr>
      <vt:lpstr>Diseño personalizado</vt:lpstr>
      <vt:lpstr>1_Diseño personalizado</vt:lpstr>
      <vt:lpstr>   SOCIEDAD DE LA INFORMACIÓN Y  DEL CONOCIMIENTO </vt:lpstr>
      <vt:lpstr>Cambio o desplazamiento de modelo</vt:lpstr>
      <vt:lpstr>Presentación de PowerPoint</vt:lpstr>
      <vt:lpstr>Información y conocimiento ¿son lo mismo? </vt:lpstr>
      <vt:lpstr>Presentación de PowerPoint</vt:lpstr>
      <vt:lpstr>Árbol genealógico</vt:lpstr>
      <vt:lpstr>Presentación de PowerPoint</vt:lpstr>
      <vt:lpstr>Una idea con raíces japonesas</vt:lpstr>
      <vt:lpstr>Algunas definiciones</vt:lpstr>
      <vt:lpstr>Presentación de PowerPoint</vt:lpstr>
      <vt:lpstr>Informacional y en red</vt:lpstr>
      <vt:lpstr>Presentación de PowerPoint</vt:lpstr>
      <vt:lpstr>Presentación de PowerPoint</vt:lpstr>
      <vt:lpstr>Tiempo, espacio y acceso</vt:lpstr>
      <vt:lpstr>Características</vt:lpstr>
      <vt:lpstr>Presentación de PowerPoint</vt:lpstr>
      <vt:lpstr>Uruguay</vt:lpstr>
      <vt:lpstr>Pensamientos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SOCIEDAD DE LA (des) INFORMACIÓN Y DEL (des) CONOCIMIENTO</dc:title>
  <dc:creator>bmuracciole</dc:creator>
  <cp:lastModifiedBy>Bárbara Muracciole</cp:lastModifiedBy>
  <cp:revision>45</cp:revision>
  <dcterms:created xsi:type="dcterms:W3CDTF">2022-02-18T13:11:18Z</dcterms:created>
  <dcterms:modified xsi:type="dcterms:W3CDTF">2025-08-19T11:27:52Z</dcterms:modified>
</cp:coreProperties>
</file>