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256" r:id="rId2"/>
    <p:sldId id="260" r:id="rId3"/>
    <p:sldId id="298" r:id="rId4"/>
    <p:sldId id="290" r:id="rId5"/>
    <p:sldId id="314" r:id="rId6"/>
    <p:sldId id="320" r:id="rId7"/>
    <p:sldId id="321" r:id="rId8"/>
    <p:sldId id="322" r:id="rId9"/>
    <p:sldId id="348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2" r:id="rId19"/>
    <p:sldId id="333" r:id="rId20"/>
    <p:sldId id="334" r:id="rId21"/>
    <p:sldId id="335" r:id="rId22"/>
    <p:sldId id="349" r:id="rId23"/>
    <p:sldId id="315" r:id="rId24"/>
    <p:sldId id="316" r:id="rId25"/>
    <p:sldId id="336" r:id="rId26"/>
    <p:sldId id="337" r:id="rId27"/>
    <p:sldId id="338" r:id="rId28"/>
    <p:sldId id="339" r:id="rId29"/>
    <p:sldId id="340" r:id="rId30"/>
    <p:sldId id="341" r:id="rId31"/>
    <p:sldId id="317" r:id="rId32"/>
    <p:sldId id="342" r:id="rId33"/>
    <p:sldId id="344" r:id="rId34"/>
    <p:sldId id="343" r:id="rId35"/>
    <p:sldId id="345" r:id="rId36"/>
    <p:sldId id="346" r:id="rId37"/>
    <p:sldId id="347" r:id="rId38"/>
    <p:sldId id="300" r:id="rId39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2850E-3A22-4042-B708-0F14740D8480}" type="datetimeFigureOut">
              <a:rPr lang="es-VE" smtClean="0"/>
              <a:t>16/8/2025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00B8-24A4-4BC0-A4F3-84524C9B2F4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1248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EA9-3A6A-4480-B4A0-DD2CF456BC85}" type="datetime1">
              <a:rPr lang="es-VE" smtClean="0"/>
              <a:t>16/8/2025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D056-F091-4204-9A17-0B1631C67F85}" type="slidenum">
              <a:rPr lang="es-VE" smtClean="0"/>
              <a:t>‹Nº›</a:t>
            </a:fld>
            <a:endParaRPr lang="es-V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E34-7462-4E7F-B929-8F12823A140B}" type="datetime1">
              <a:rPr lang="es-VE" smtClean="0"/>
              <a:t>16/8/2025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D056-F091-4204-9A17-0B1631C67F8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D53-2F42-4CE7-BB36-A23AB7C450B5}" type="datetime1">
              <a:rPr lang="es-VE" smtClean="0"/>
              <a:t>16/8/2025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D056-F091-4204-9A17-0B1631C67F8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871B-9EDE-40DB-8AF8-69D4C6D1F1EA}" type="datetime1">
              <a:rPr lang="es-VE" smtClean="0"/>
              <a:t>16/8/2025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D056-F091-4204-9A17-0B1631C67F8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503B-B857-43C2-843D-977E555EA148}" type="datetime1">
              <a:rPr lang="es-VE" smtClean="0"/>
              <a:t>16/8/2025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D056-F091-4204-9A17-0B1631C67F85}" type="slidenum">
              <a:rPr lang="es-VE" smtClean="0"/>
              <a:t>‹Nº›</a:t>
            </a:fld>
            <a:endParaRPr lang="es-V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D8B5-8836-455F-AD2E-3507CEEB3DC7}" type="datetime1">
              <a:rPr lang="es-VE" smtClean="0"/>
              <a:t>16/8/2025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D056-F091-4204-9A17-0B1631C67F8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FDF-592E-4ADD-8F9D-CF04005EFE00}" type="datetime1">
              <a:rPr lang="es-VE" smtClean="0"/>
              <a:t>16/8/2025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D056-F091-4204-9A17-0B1631C67F85}" type="slidenum">
              <a:rPr lang="es-VE" smtClean="0"/>
              <a:t>‹Nº›</a:t>
            </a:fld>
            <a:endParaRPr lang="es-V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F7-A004-489D-9817-04CF40890734}" type="datetime1">
              <a:rPr lang="es-VE" smtClean="0"/>
              <a:t>16/8/2025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D056-F091-4204-9A17-0B1631C67F8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BFA8-EC89-49A3-8FF2-6DC70FC552B7}" type="datetime1">
              <a:rPr lang="es-VE" smtClean="0"/>
              <a:t>16/8/2025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D056-F091-4204-9A17-0B1631C67F8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A6CF-3707-4DF6-90B3-3A14A63F3D9E}" type="datetime1">
              <a:rPr lang="es-VE" smtClean="0"/>
              <a:t>16/8/2025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D056-F091-4204-9A17-0B1631C67F85}" type="slidenum">
              <a:rPr lang="es-VE" smtClean="0"/>
              <a:t>‹Nº›</a:t>
            </a:fld>
            <a:endParaRPr lang="es-V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3F9-6020-4188-BAA9-D4812AD15707}" type="datetime1">
              <a:rPr lang="es-VE" smtClean="0"/>
              <a:t>16/8/2025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D056-F091-4204-9A17-0B1631C67F8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4B091D-4663-423A-82BC-7B8243895D6F}" type="datetime1">
              <a:rPr lang="es-VE" smtClean="0"/>
              <a:t>16/8/2025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24CD056-F091-4204-9A17-0B1631C67F85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0516" y="2420888"/>
            <a:ext cx="7990904" cy="504056"/>
          </a:xfrm>
        </p:spPr>
        <p:txBody>
          <a:bodyPr>
            <a:noAutofit/>
          </a:bodyPr>
          <a:lstStyle/>
          <a:p>
            <a:pPr algn="ctr"/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>
                <a:solidFill>
                  <a:schemeClr val="tx1"/>
                </a:solidFill>
              </a:rPr>
              <a:t/>
            </a:r>
            <a:br>
              <a:rPr lang="es-UY" sz="4800" b="1" dirty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/>
            </a:r>
            <a:br>
              <a:rPr lang="es-UY" sz="4800" b="1" dirty="0" smtClean="0">
                <a:solidFill>
                  <a:schemeClr val="tx1"/>
                </a:solidFill>
              </a:rPr>
            </a:br>
            <a:r>
              <a:rPr lang="es-UY" sz="4800" b="1" dirty="0" smtClean="0">
                <a:solidFill>
                  <a:schemeClr val="tx1"/>
                </a:solidFill>
              </a:rPr>
              <a:t>PROPIEDAD Industrial</a:t>
            </a:r>
            <a:br>
              <a:rPr lang="es-UY" sz="4800" b="1" dirty="0" smtClean="0">
                <a:solidFill>
                  <a:schemeClr val="tx1"/>
                </a:solidFill>
              </a:rPr>
            </a:br>
            <a:endParaRPr lang="es-VE" sz="3200" b="1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206928" cy="2978920"/>
          </a:xfrm>
        </p:spPr>
        <p:txBody>
          <a:bodyPr>
            <a:normAutofit fontScale="85000" lnSpcReduction="20000"/>
          </a:bodyPr>
          <a:lstStyle/>
          <a:p>
            <a:endParaRPr lang="es-UY" dirty="0"/>
          </a:p>
          <a:p>
            <a:endParaRPr lang="es-UY" dirty="0" smtClean="0"/>
          </a:p>
          <a:p>
            <a:pPr algn="ctr"/>
            <a:r>
              <a:rPr lang="es-UY" sz="3400" dirty="0" smtClean="0"/>
              <a:t>Comercial 1</a:t>
            </a:r>
          </a:p>
          <a:p>
            <a:pPr algn="ctr"/>
            <a:r>
              <a:rPr lang="es-UY" sz="3400" dirty="0" smtClean="0"/>
              <a:t>Facultad de Derecho</a:t>
            </a:r>
          </a:p>
          <a:p>
            <a:pPr algn="ctr"/>
            <a:r>
              <a:rPr lang="es-UY" sz="3400" dirty="0" err="1" smtClean="0"/>
              <a:t>UdelaR</a:t>
            </a:r>
            <a:endParaRPr lang="es-UY" sz="3400" dirty="0" smtClean="0"/>
          </a:p>
          <a:p>
            <a:pPr algn="ctr"/>
            <a:endParaRPr lang="es-UY" sz="3400" dirty="0" smtClean="0"/>
          </a:p>
          <a:p>
            <a:pPr algn="ctr"/>
            <a:r>
              <a:rPr lang="es-UY" sz="3400" dirty="0" smtClean="0"/>
              <a:t>Virginia </a:t>
            </a:r>
            <a:r>
              <a:rPr lang="es-UY" sz="3400" dirty="0" smtClean="0"/>
              <a:t>Machado Martinez</a:t>
            </a:r>
            <a:endParaRPr lang="es-UY" sz="3400" dirty="0" smtClean="0"/>
          </a:p>
          <a:p>
            <a:pPr algn="ctr"/>
            <a:endParaRPr lang="es-UY" sz="3400" dirty="0" smtClean="0"/>
          </a:p>
        </p:txBody>
      </p:sp>
    </p:spTree>
    <p:extLst>
      <p:ext uri="{BB962C8B-B14F-4D97-AF65-F5344CB8AC3E}">
        <p14:creationId xmlns:p14="http://schemas.microsoft.com/office/powerpoint/2010/main" val="36729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ES" sz="5100" b="1" dirty="0" smtClean="0"/>
              <a:t>Clasificación de las marcas</a:t>
            </a:r>
          </a:p>
          <a:p>
            <a:pPr marL="0" lvl="0" indent="0">
              <a:buNone/>
            </a:pPr>
            <a:endParaRPr lang="es-UY" sz="3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4500" dirty="0" smtClean="0"/>
              <a:t>Denominativa: </a:t>
            </a:r>
            <a:r>
              <a:rPr lang="es-UY" sz="4500" dirty="0"/>
              <a:t>uno o más términos, sin dibujo </a:t>
            </a:r>
            <a:r>
              <a:rPr lang="es-UY" sz="4500" dirty="0" smtClean="0"/>
              <a:t>ni </a:t>
            </a:r>
            <a:r>
              <a:rPr lang="es-UY" sz="4500" dirty="0"/>
              <a:t>presentación de </a:t>
            </a:r>
            <a:r>
              <a:rPr lang="es-UY" sz="4500" dirty="0" smtClean="0"/>
              <a:t>fantasía.</a:t>
            </a:r>
            <a:endParaRPr lang="es-UY" sz="4500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4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4500" dirty="0"/>
              <a:t>E</a:t>
            </a:r>
            <a:r>
              <a:rPr lang="es-UY" sz="4500" dirty="0" smtClean="0"/>
              <a:t>mblemática o figurativa: </a:t>
            </a:r>
            <a:r>
              <a:rPr lang="es-UY" sz="4500" dirty="0"/>
              <a:t>dibujo especial </a:t>
            </a:r>
            <a:r>
              <a:rPr lang="es-UY" sz="4500" dirty="0" smtClean="0"/>
              <a:t>de                                 </a:t>
            </a:r>
            <a:r>
              <a:rPr lang="es-UY" sz="4500" dirty="0"/>
              <a:t>fantasía, sin denominaciones que </a:t>
            </a:r>
            <a:r>
              <a:rPr lang="es-UY" sz="4500" dirty="0" smtClean="0"/>
              <a:t>le                                  </a:t>
            </a:r>
            <a:r>
              <a:rPr lang="es-UY" sz="4500" dirty="0"/>
              <a:t>acompañen.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4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4500" dirty="0" smtClean="0"/>
              <a:t>Mixta: </a:t>
            </a:r>
            <a:r>
              <a:rPr lang="es-UY" sz="4500" dirty="0"/>
              <a:t>denominación en letra o presentación </a:t>
            </a:r>
            <a:r>
              <a:rPr lang="es-UY" sz="4500" dirty="0" smtClean="0"/>
              <a:t>especial </a:t>
            </a:r>
            <a:r>
              <a:rPr lang="es-UY" sz="4500" dirty="0"/>
              <a:t>acompañada o no con dibujos</a:t>
            </a:r>
            <a:r>
              <a:rPr lang="es-UY" sz="4500" dirty="0" smtClean="0"/>
              <a:t>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4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4500" dirty="0" smtClean="0"/>
              <a:t>Marcas tridimensionales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4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4500" dirty="0" smtClean="0"/>
              <a:t>Marcas no visibles: sonoras, olfativas, gustativas</a:t>
            </a:r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5919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5100" b="1" dirty="0" smtClean="0"/>
              <a:t>Clasificación de las marcas</a:t>
            </a:r>
          </a:p>
          <a:p>
            <a:pPr marL="0" indent="0" algn="just">
              <a:buNone/>
            </a:pPr>
            <a:endParaRPr lang="es-ES" sz="5100" b="1" dirty="0" smtClean="0"/>
          </a:p>
          <a:p>
            <a:pPr marL="0" lvl="0" indent="0">
              <a:buNone/>
            </a:pPr>
            <a:endParaRPr lang="es-UY" sz="3500" dirty="0"/>
          </a:p>
          <a:p>
            <a:pPr marL="0" indent="0" algn="ctr">
              <a:buNone/>
            </a:pPr>
            <a:endParaRPr lang="es-UY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81473"/>
            <a:ext cx="214312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586" y="2952935"/>
            <a:ext cx="2857500" cy="160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34" y="4824598"/>
            <a:ext cx="2731325" cy="19160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376" y="3248686"/>
            <a:ext cx="2310395" cy="11164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019" y="5083193"/>
            <a:ext cx="3819525" cy="12001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540" y="455313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5100" b="1" dirty="0" smtClean="0"/>
              <a:t>Clasificación de las marcas</a:t>
            </a:r>
          </a:p>
          <a:p>
            <a:pPr marL="0" indent="0" algn="just">
              <a:buNone/>
            </a:pPr>
            <a:endParaRPr lang="es-ES" sz="5100" b="1" dirty="0" smtClean="0"/>
          </a:p>
          <a:p>
            <a:pPr marL="0" lvl="0" indent="0">
              <a:buNone/>
            </a:pPr>
            <a:endParaRPr lang="es-UY" sz="3500" dirty="0"/>
          </a:p>
          <a:p>
            <a:pPr marL="0" indent="0" algn="ctr">
              <a:buNone/>
            </a:pPr>
            <a:endParaRPr lang="es-UY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525" y="2741932"/>
            <a:ext cx="6399621" cy="378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sz="5100" b="1" dirty="0" smtClean="0"/>
              <a:t>Clasificación de las marcas</a:t>
            </a:r>
          </a:p>
          <a:p>
            <a:pPr marL="0" lvl="0" indent="0">
              <a:buNone/>
            </a:pPr>
            <a:endParaRPr lang="es-UY" sz="3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4500" i="1" dirty="0" smtClean="0"/>
              <a:t>Slogans</a:t>
            </a:r>
            <a:r>
              <a:rPr lang="es-UY" sz="4500" dirty="0" smtClean="0"/>
              <a:t> o frases publicitarias (art. 3 ley).</a:t>
            </a:r>
            <a:endParaRPr lang="es-UY" sz="4500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4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4500" dirty="0" smtClean="0"/>
              <a:t>Ejemplos: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4100" dirty="0" smtClean="0"/>
              <a:t>“Lo bueno por menos”.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4100" dirty="0" smtClean="0"/>
              <a:t>“El canal uruguayo”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4100" dirty="0" smtClean="0"/>
              <a:t>“Vivo para vos”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4500" dirty="0" smtClean="0"/>
              <a:t>“</a:t>
            </a:r>
            <a:r>
              <a:rPr lang="es-UY" sz="4500" dirty="0" err="1" smtClean="0"/>
              <a:t>i´m</a:t>
            </a:r>
            <a:r>
              <a:rPr lang="es-UY" sz="4500" dirty="0" smtClean="0"/>
              <a:t> </a:t>
            </a:r>
            <a:r>
              <a:rPr lang="es-UY" sz="4500" dirty="0" err="1" smtClean="0"/>
              <a:t>lovin</a:t>
            </a:r>
            <a:r>
              <a:rPr lang="es-UY" sz="4500" dirty="0" smtClean="0"/>
              <a:t>´ </a:t>
            </a:r>
            <a:r>
              <a:rPr lang="es-UY" sz="4500" dirty="0" err="1" smtClean="0"/>
              <a:t>it</a:t>
            </a:r>
            <a:r>
              <a:rPr lang="es-UY" sz="4500" dirty="0" smtClean="0"/>
              <a:t>”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4500" dirty="0" smtClean="0"/>
              <a:t>“</a:t>
            </a:r>
            <a:r>
              <a:rPr lang="es-UY" sz="4500" dirty="0" err="1" smtClean="0"/>
              <a:t>Just</a:t>
            </a:r>
            <a:r>
              <a:rPr lang="es-UY" sz="4500" dirty="0" smtClean="0"/>
              <a:t> do </a:t>
            </a:r>
            <a:r>
              <a:rPr lang="es-UY" sz="4500" dirty="0" err="1" smtClean="0"/>
              <a:t>it</a:t>
            </a:r>
            <a:r>
              <a:rPr lang="es-UY" sz="4500" dirty="0" smtClean="0"/>
              <a:t>”</a:t>
            </a:r>
            <a:endParaRPr lang="es-UY" sz="4500" dirty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40286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100" b="1" dirty="0" smtClean="0"/>
              <a:t>Clasificación de las marcas</a:t>
            </a:r>
          </a:p>
          <a:p>
            <a:pPr marL="0" lvl="0" indent="0">
              <a:buNone/>
            </a:pPr>
            <a:endParaRPr lang="es-UY" sz="3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Marcas colectivas: representan un grupo o colectivo.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8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Marcas de certificación o garantía: sello de calidad o garantía.</a:t>
            </a:r>
          </a:p>
        </p:txBody>
      </p:sp>
    </p:spTree>
    <p:extLst>
      <p:ext uri="{BB962C8B-B14F-4D97-AF65-F5344CB8AC3E}">
        <p14:creationId xmlns:p14="http://schemas.microsoft.com/office/powerpoint/2010/main" val="42291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000" b="1" dirty="0" smtClean="0"/>
              <a:t>Clasificación de las marcas</a:t>
            </a:r>
          </a:p>
          <a:p>
            <a:pPr marL="0" lvl="0" indent="0">
              <a:buNone/>
            </a:pPr>
            <a:endParaRPr lang="es-UY" sz="35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65658"/>
            <a:ext cx="3096344" cy="27747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463187"/>
            <a:ext cx="3693096" cy="26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sz="3600" b="1" dirty="0" smtClean="0"/>
              <a:t>Registro de marca y derechos que confiere</a:t>
            </a:r>
          </a:p>
          <a:p>
            <a:pPr marL="0" lvl="0" indent="0">
              <a:buNone/>
            </a:pPr>
            <a:endParaRPr lang="es-UY" sz="3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Las </a:t>
            </a:r>
            <a:r>
              <a:rPr lang="es-UY" sz="2800" dirty="0"/>
              <a:t>marcas se registran en la </a:t>
            </a:r>
            <a:r>
              <a:rPr lang="es-UY" sz="2800" dirty="0" smtClean="0"/>
              <a:t>DNPI (Ministerio de Industria</a:t>
            </a:r>
            <a:r>
              <a:rPr lang="es-UY" sz="2800" dirty="0" smtClean="0"/>
              <a:t>), tiene carácter constitutivo.</a:t>
            </a:r>
            <a:endParaRPr lang="es-UY" sz="2800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8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El </a:t>
            </a:r>
            <a:r>
              <a:rPr lang="es-UY" sz="2800" dirty="0"/>
              <a:t>registro confiere a su titular los siguientes derechos: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Presunción </a:t>
            </a:r>
            <a:r>
              <a:rPr lang="es-UY" sz="2400" dirty="0"/>
              <a:t>de ser su legítimo </a:t>
            </a:r>
            <a:r>
              <a:rPr lang="es-UY" sz="2400" dirty="0" smtClean="0"/>
              <a:t>titular;</a:t>
            </a:r>
            <a:endParaRPr lang="es-UY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Derecho </a:t>
            </a:r>
            <a:r>
              <a:rPr lang="es-UY" sz="2400" dirty="0"/>
              <a:t>al uso y explotación </a:t>
            </a:r>
            <a:r>
              <a:rPr lang="es-UY" sz="2400" dirty="0" smtClean="0"/>
              <a:t>exclusiva por </a:t>
            </a:r>
            <a:r>
              <a:rPr lang="es-UY" sz="2400" dirty="0"/>
              <a:t>10 años, renovable indefinidamente por igual </a:t>
            </a:r>
            <a:r>
              <a:rPr lang="es-UY" sz="2400" dirty="0" smtClean="0"/>
              <a:t>plazo;</a:t>
            </a:r>
            <a:endParaRPr lang="es-UY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Derecho </a:t>
            </a:r>
            <a:r>
              <a:rPr lang="es-UY" sz="2400" dirty="0"/>
              <a:t>a oponerse al uso o registro de cualquier marca que pueda producir confusión con la propia o cualquiera de las hipótesis </a:t>
            </a:r>
            <a:r>
              <a:rPr lang="es-UY" sz="2400" dirty="0" smtClean="0"/>
              <a:t>de nulidades.</a:t>
            </a:r>
            <a:endParaRPr lang="es-UY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Derecho </a:t>
            </a:r>
            <a:r>
              <a:rPr lang="es-UY" sz="2400" dirty="0" smtClean="0"/>
              <a:t>y deber de usar la marca (si no se usa dentro de los cinco años de su concesión, art. 19)</a:t>
            </a:r>
            <a:r>
              <a:rPr lang="es-UY" sz="2400" dirty="0" smtClean="0"/>
              <a:t>.</a:t>
            </a:r>
            <a:endParaRPr lang="es-UY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Derecho </a:t>
            </a:r>
            <a:r>
              <a:rPr lang="es-UY" sz="2400" dirty="0"/>
              <a:t>a dar licencias de uso de la marca</a:t>
            </a:r>
            <a:r>
              <a:rPr lang="es-UY" sz="2400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Acciones penales y civiles (arts. 81 a 83, 88 LM), </a:t>
            </a:r>
            <a:r>
              <a:rPr lang="es-UY" sz="2400" dirty="0" smtClean="0"/>
              <a:t>prescripción: cuatro años desde cometido o repetido el delito o </a:t>
            </a:r>
            <a:r>
              <a:rPr lang="es-UY" sz="2400" dirty="0" smtClean="0"/>
              <a:t>un</a:t>
            </a:r>
            <a:r>
              <a:rPr lang="es-UY" sz="2400" dirty="0" smtClean="0"/>
              <a:t> año desde que el propietario de la marca tuvo conocimiento.</a:t>
            </a:r>
            <a:endParaRPr lang="es-UY" sz="2400" dirty="0" smtClean="0"/>
          </a:p>
        </p:txBody>
      </p:sp>
    </p:spTree>
    <p:extLst>
      <p:ext uri="{BB962C8B-B14F-4D97-AF65-F5344CB8AC3E}">
        <p14:creationId xmlns:p14="http://schemas.microsoft.com/office/powerpoint/2010/main" val="10295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100" b="1" dirty="0" smtClean="0"/>
              <a:t>Cese de derechos que confiere la LM</a:t>
            </a:r>
          </a:p>
          <a:p>
            <a:pPr marL="0" lvl="0" indent="0">
              <a:buNone/>
            </a:pPr>
            <a:endParaRPr lang="es-UY" sz="3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Por vencimiento de los 10 años sin proceder a su renovación.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8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Por renuncia del titular.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8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Por la declaración de nulidad de la DNPI.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8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Por no uso de la marca durante 5 años.</a:t>
            </a:r>
            <a:endParaRPr lang="es-UY" sz="2400" dirty="0" smtClean="0"/>
          </a:p>
        </p:txBody>
      </p:sp>
    </p:spTree>
    <p:extLst>
      <p:ext uri="{BB962C8B-B14F-4D97-AF65-F5344CB8AC3E}">
        <p14:creationId xmlns:p14="http://schemas.microsoft.com/office/powerpoint/2010/main" val="33596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ES" sz="5800" b="1" dirty="0" smtClean="0"/>
              <a:t>Nulidades absolutas</a:t>
            </a:r>
          </a:p>
          <a:p>
            <a:pPr marL="0" indent="0" algn="just">
              <a:buNone/>
            </a:pPr>
            <a:endParaRPr lang="es-ES" sz="5800" b="1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3600" dirty="0"/>
              <a:t>Son aquellos signos que aún cuando sean utilizados con función distintiva no podrán ser considerados marca: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s-UY" sz="3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3600" dirty="0" smtClean="0"/>
              <a:t>El </a:t>
            </a:r>
            <a:r>
              <a:rPr lang="es-UY" sz="3600" dirty="0"/>
              <a:t>nombre del </a:t>
            </a:r>
            <a:r>
              <a:rPr lang="es-UY" sz="3600" dirty="0" smtClean="0"/>
              <a:t>Estado </a:t>
            </a:r>
            <a:r>
              <a:rPr lang="es-UY" sz="3600" dirty="0"/>
              <a:t>y los gobiernos departamentales; los símbolos nacionales o </a:t>
            </a:r>
            <a:r>
              <a:rPr lang="es-UY" sz="3600" dirty="0" smtClean="0"/>
              <a:t>Departamentales</a:t>
            </a:r>
            <a:r>
              <a:rPr lang="es-UY" sz="3600" dirty="0"/>
              <a:t>, los escudos o distintivos que los identifiquen.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3600" dirty="0" smtClean="0"/>
              <a:t>Los </a:t>
            </a:r>
            <a:r>
              <a:rPr lang="es-UY" sz="3600" dirty="0"/>
              <a:t>signos que reproduzcan o imiten monedas, billetes o cualquier medio de pago </a:t>
            </a:r>
            <a:r>
              <a:rPr lang="es-UY" sz="3600" dirty="0" smtClean="0"/>
              <a:t>nacional o </a:t>
            </a:r>
            <a:r>
              <a:rPr lang="es-UY" sz="3600" dirty="0"/>
              <a:t>extranjero. Los diseños o punzones oficiales de contralor y garantía adoptados por el Estado.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3600" dirty="0" smtClean="0"/>
              <a:t>Los </a:t>
            </a:r>
            <a:r>
              <a:rPr lang="es-UY" sz="3600" dirty="0"/>
              <a:t>emblemas de la Cruz Roja Internacional y el Comité Olímpico Internacional.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3600" dirty="0" smtClean="0"/>
              <a:t>No </a:t>
            </a:r>
            <a:r>
              <a:rPr lang="es-UY" sz="3600" dirty="0"/>
              <a:t>pueden ser considerados como marca: i) las denominaciones de origen, ii) las indicaciones </a:t>
            </a:r>
            <a:r>
              <a:rPr lang="es-UY" sz="3600" dirty="0" smtClean="0"/>
              <a:t>de </a:t>
            </a:r>
            <a:r>
              <a:rPr lang="es-UY" sz="3600" dirty="0"/>
              <a:t>procedencia y iii) cualquier nombre </a:t>
            </a:r>
            <a:r>
              <a:rPr lang="es-UY" sz="3600" dirty="0" smtClean="0"/>
              <a:t>geográfico.</a:t>
            </a:r>
            <a:endParaRPr lang="es-UY" sz="3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3600" dirty="0" smtClean="0"/>
              <a:t>La </a:t>
            </a:r>
            <a:r>
              <a:rPr lang="es-UY" sz="3600" dirty="0"/>
              <a:t>forma que se le de a los productos o envases, siempre y cuando pueda ser </a:t>
            </a:r>
            <a:r>
              <a:rPr lang="es-UY" sz="3600" dirty="0" smtClean="0"/>
              <a:t>protegida mediante </a:t>
            </a:r>
            <a:r>
              <a:rPr lang="es-UY" sz="3600" dirty="0"/>
              <a:t>la patente de invención o modelo de </a:t>
            </a:r>
            <a:r>
              <a:rPr lang="es-UY" sz="3600" dirty="0" smtClean="0"/>
              <a:t>utilidad.  </a:t>
            </a:r>
            <a:endParaRPr lang="es-UY" sz="3600" dirty="0"/>
          </a:p>
        </p:txBody>
      </p:sp>
    </p:spTree>
    <p:extLst>
      <p:ext uri="{BB962C8B-B14F-4D97-AF65-F5344CB8AC3E}">
        <p14:creationId xmlns:p14="http://schemas.microsoft.com/office/powerpoint/2010/main" val="17148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3800" b="1" dirty="0" smtClean="0"/>
              <a:t>Nulidades absolutas</a:t>
            </a:r>
          </a:p>
          <a:p>
            <a:pPr marL="0" lvl="0" indent="0">
              <a:buNone/>
            </a:pPr>
            <a:endParaRPr lang="es-UY" sz="35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Nombre </a:t>
            </a:r>
            <a:r>
              <a:rPr lang="es-UY" sz="2400" dirty="0"/>
              <a:t>de variedades </a:t>
            </a:r>
            <a:r>
              <a:rPr lang="es-UY" sz="2400" dirty="0" smtClean="0"/>
              <a:t>vegetales </a:t>
            </a:r>
            <a:r>
              <a:rPr lang="es-UY" sz="2400" dirty="0"/>
              <a:t>registradas ante el Registro de Cultivares (art. 16.811).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Las </a:t>
            </a:r>
            <a:r>
              <a:rPr lang="es-UY" sz="2400" dirty="0"/>
              <a:t>letras o los números individualmente considerados.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El </a:t>
            </a:r>
            <a:r>
              <a:rPr lang="es-UY" sz="2400" dirty="0"/>
              <a:t>color monocromático de los productos, envases o etiquetas.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Las </a:t>
            </a:r>
            <a:r>
              <a:rPr lang="es-UY" sz="2400" dirty="0"/>
              <a:t>denominaciones técnicas, comerciales o vulgares que se utilicen para expresar cualidades </a:t>
            </a:r>
            <a:r>
              <a:rPr lang="es-UY" sz="2400" dirty="0" smtClean="0"/>
              <a:t>o </a:t>
            </a:r>
            <a:r>
              <a:rPr lang="es-UY" sz="2400" dirty="0"/>
              <a:t>atributos de los productos o servicios.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Las </a:t>
            </a:r>
            <a:r>
              <a:rPr lang="es-UY" sz="2400" dirty="0"/>
              <a:t>designaciones usualmente empleadas para indicar la naturaleza de los productos o </a:t>
            </a:r>
            <a:r>
              <a:rPr lang="es-UY" sz="2400" dirty="0" smtClean="0"/>
              <a:t> servicios</a:t>
            </a:r>
            <a:r>
              <a:rPr lang="es-UY" sz="2400" dirty="0"/>
              <a:t>, o la clase, el género o la especie a la que </a:t>
            </a:r>
            <a:r>
              <a:rPr lang="es-UY" sz="2400" dirty="0" smtClean="0"/>
              <a:t>pertenecen</a:t>
            </a:r>
            <a:r>
              <a:rPr lang="es-UY" sz="2400" dirty="0"/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Las </a:t>
            </a:r>
            <a:r>
              <a:rPr lang="es-UY" sz="2400" dirty="0"/>
              <a:t>palabras o locuciones que hayan pasado al uso general y los signos o diseños que no </a:t>
            </a:r>
            <a:r>
              <a:rPr lang="es-UY" sz="2400" dirty="0" smtClean="0"/>
              <a:t>sean </a:t>
            </a:r>
            <a:r>
              <a:rPr lang="es-UY" sz="2400" dirty="0"/>
              <a:t>de fantasía, que no presenten los caracteres de novedad, especialidad y </a:t>
            </a:r>
            <a:r>
              <a:rPr lang="es-UY" sz="2400" dirty="0" err="1" smtClean="0"/>
              <a:t>distintividad</a:t>
            </a:r>
            <a:r>
              <a:rPr lang="es-UY" sz="2400" dirty="0" smtClean="0"/>
              <a:t> (</a:t>
            </a:r>
            <a:r>
              <a:rPr lang="es-UY" sz="2400" i="1" dirty="0" err="1" smtClean="0"/>
              <a:t>secondary</a:t>
            </a:r>
            <a:r>
              <a:rPr lang="es-UY" sz="2400" i="1" dirty="0" smtClean="0"/>
              <a:t> </a:t>
            </a:r>
            <a:r>
              <a:rPr lang="es-UY" sz="2400" i="1" dirty="0" err="1" smtClean="0"/>
              <a:t>meaning</a:t>
            </a:r>
            <a:r>
              <a:rPr lang="es-UY" sz="2400" dirty="0" smtClean="0"/>
              <a:t>). </a:t>
            </a:r>
            <a:endParaRPr lang="es-UY" sz="2400" dirty="0" smtClean="0"/>
          </a:p>
        </p:txBody>
      </p:sp>
    </p:spTree>
    <p:extLst>
      <p:ext uri="{BB962C8B-B14F-4D97-AF65-F5344CB8AC3E}">
        <p14:creationId xmlns:p14="http://schemas.microsoft.com/office/powerpoint/2010/main" val="32999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0871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sz="3200" b="1" dirty="0" smtClean="0"/>
              <a:t>CONCEPTO DE PROPIEDAD INTELECTUAL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32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/>
              <a:t>Régimen jurídico de las diferentes creaciones del </a:t>
            </a:r>
            <a:r>
              <a:rPr lang="es-UY" sz="2400" dirty="0" smtClean="0"/>
              <a:t>intelecto </a:t>
            </a:r>
            <a:r>
              <a:rPr lang="es-UY" sz="2400" dirty="0"/>
              <a:t>humano.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UY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/>
              <a:t>Las creaciones se clasifican en: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s-UY" sz="2200" b="1" dirty="0" smtClean="0"/>
              <a:t>Propiedad </a:t>
            </a:r>
            <a:r>
              <a:rPr lang="es-UY" sz="2200" b="1" dirty="0"/>
              <a:t>Industrial</a:t>
            </a:r>
            <a:r>
              <a:rPr lang="es-UY" sz="2200" dirty="0"/>
              <a:t>: conjunto de creaciones </a:t>
            </a:r>
            <a:r>
              <a:rPr lang="es-UY" sz="2200" dirty="0" smtClean="0"/>
              <a:t>intelectuales </a:t>
            </a:r>
            <a:r>
              <a:rPr lang="es-UY" sz="2200" dirty="0"/>
              <a:t>de aplicación </a:t>
            </a:r>
            <a:r>
              <a:rPr lang="es-UY" sz="2200" dirty="0" smtClean="0"/>
              <a:t>industrial: marcas, patentes.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s-UY" sz="2200" b="1" dirty="0" smtClean="0"/>
              <a:t>Derechos </a:t>
            </a:r>
            <a:r>
              <a:rPr lang="es-UY" sz="2200" b="1" dirty="0"/>
              <a:t>de autor y </a:t>
            </a:r>
            <a:r>
              <a:rPr lang="es-UY" sz="2200" b="1" dirty="0" smtClean="0"/>
              <a:t>conexos</a:t>
            </a:r>
            <a:r>
              <a:rPr lang="es-UY" sz="2200" dirty="0" smtClean="0"/>
              <a:t>: Derechos </a:t>
            </a:r>
            <a:r>
              <a:rPr lang="es-UY" sz="2200" dirty="0"/>
              <a:t>de autor de obras: audiovisuales, plásticas, </a:t>
            </a:r>
            <a:r>
              <a:rPr lang="es-UY" sz="2200" dirty="0" smtClean="0"/>
              <a:t>musicales arquitectónicas</a:t>
            </a:r>
            <a:r>
              <a:rPr lang="es-UY" sz="2200" dirty="0"/>
              <a:t>, </a:t>
            </a:r>
            <a:r>
              <a:rPr lang="es-UY" sz="2200" dirty="0" smtClean="0"/>
              <a:t>etc. Derechos </a:t>
            </a:r>
            <a:r>
              <a:rPr lang="es-UY" sz="2200" dirty="0"/>
              <a:t>conexos a los de autor: intérpretes, productores, </a:t>
            </a:r>
            <a:r>
              <a:rPr lang="es-UY" sz="2200" dirty="0" smtClean="0"/>
              <a:t>etc. Software</a:t>
            </a:r>
            <a:r>
              <a:rPr lang="es-UY" sz="2400" dirty="0" smtClean="0"/>
              <a:t>. </a:t>
            </a:r>
            <a:endParaRPr lang="es-ES" dirty="0" smtClean="0"/>
          </a:p>
          <a:p>
            <a:pPr lvl="1" algn="just">
              <a:buFont typeface="Wingdings" panose="05000000000000000000" pitchFamily="2" charset="2"/>
              <a:buChar char="Ø"/>
            </a:pPr>
            <a:endParaRPr lang="es-ES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lvl="0" algn="just"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32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800" b="1" dirty="0" smtClean="0"/>
              <a:t>Nulidades absolutas</a:t>
            </a:r>
          </a:p>
          <a:p>
            <a:pPr marL="0" lvl="0" indent="0">
              <a:buNone/>
            </a:pPr>
            <a:endParaRPr lang="es-UY" sz="3500" dirty="0" smtClean="0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s-UY" sz="2200" dirty="0" smtClean="0"/>
              <a:t>Las </a:t>
            </a:r>
            <a:r>
              <a:rPr lang="es-UY" sz="2200" dirty="0"/>
              <a:t>palabras o las combinaciones de palabras en idioma extranjero cuya traducción al </a:t>
            </a:r>
            <a:r>
              <a:rPr lang="es-UY" sz="2200" dirty="0" smtClean="0"/>
              <a:t>español </a:t>
            </a:r>
            <a:r>
              <a:rPr lang="es-UY" sz="2200" dirty="0"/>
              <a:t>estén comprendidas en la prohibición de los numerales 9, 10 y 11.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s-UY" sz="2200" dirty="0" smtClean="0"/>
              <a:t>Los </a:t>
            </a:r>
            <a:r>
              <a:rPr lang="es-UY" sz="2200" dirty="0"/>
              <a:t>dibujos o expresiones contrarios al orden público, la moral o las buenas costumbres.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s-UY" sz="2200" dirty="0" smtClean="0"/>
              <a:t>Las </a:t>
            </a:r>
            <a:r>
              <a:rPr lang="es-UY" sz="2200" dirty="0"/>
              <a:t>caricaturas, retratos, dibujos o las expresiones que tiendan a ridiculizar </a:t>
            </a:r>
            <a:r>
              <a:rPr lang="es-UY" sz="2200" dirty="0" smtClean="0"/>
              <a:t>ideas, personas </a:t>
            </a:r>
            <a:r>
              <a:rPr lang="es-UY" sz="2200" dirty="0"/>
              <a:t>u objetos dignos de respeto y consideración.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2283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766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s-ES" sz="12800" b="1" dirty="0" smtClean="0"/>
          </a:p>
          <a:p>
            <a:pPr marL="0" indent="0" algn="just">
              <a:buNone/>
            </a:pPr>
            <a:r>
              <a:rPr lang="es-ES" sz="12800" b="1" dirty="0" smtClean="0"/>
              <a:t>Nulidades </a:t>
            </a:r>
            <a:r>
              <a:rPr lang="es-ES" sz="12800" b="1" dirty="0" smtClean="0"/>
              <a:t>relativas</a:t>
            </a:r>
          </a:p>
          <a:p>
            <a:pPr marL="0" lvl="0" indent="0">
              <a:buNone/>
            </a:pPr>
            <a:endParaRPr lang="es-UY" sz="96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UY" sz="9600" dirty="0"/>
              <a:t>No se desconoce su calificación como marca. Continuará </a:t>
            </a:r>
            <a:r>
              <a:rPr lang="es-UY" sz="9600" dirty="0" smtClean="0"/>
              <a:t>siendo </a:t>
            </a:r>
            <a:r>
              <a:rPr lang="es-UY" sz="9600" dirty="0"/>
              <a:t>tal en la medida </a:t>
            </a:r>
            <a:r>
              <a:rPr lang="es-UY" sz="9600" dirty="0" smtClean="0"/>
              <a:t>en que </a:t>
            </a:r>
            <a:r>
              <a:rPr lang="es-UY" sz="9600" dirty="0"/>
              <a:t>no se impida su registro o se solicite su anulación (Art. 5 Ley</a:t>
            </a:r>
            <a:r>
              <a:rPr lang="es-UY" sz="9600" dirty="0" smtClean="0"/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UY" sz="6200" dirty="0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s-UY" sz="8800" dirty="0"/>
              <a:t>Las banderas, escudos, letras, palabras y demás distintivos, que identifiquen a los </a:t>
            </a:r>
            <a:r>
              <a:rPr lang="es-UY" sz="8800" dirty="0" smtClean="0"/>
              <a:t>estados extranjeros </a:t>
            </a:r>
            <a:r>
              <a:rPr lang="es-UY" sz="8800" dirty="0"/>
              <a:t>o las entidades internacionales e intergubernamentales.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s-UY" sz="8800" dirty="0" smtClean="0"/>
              <a:t>Determinadas </a:t>
            </a:r>
            <a:r>
              <a:rPr lang="es-UY" sz="8800" dirty="0"/>
              <a:t>creaciones protegidas por derechos de autor: obras literarias y </a:t>
            </a:r>
            <a:r>
              <a:rPr lang="es-UY" sz="8800" dirty="0" smtClean="0"/>
              <a:t>artísticas, reproducciones </a:t>
            </a:r>
            <a:r>
              <a:rPr lang="es-UY" sz="8800" dirty="0"/>
              <a:t>de las mismas y personajes de ficción o simbólicos.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s-UY" sz="8800" dirty="0" smtClean="0"/>
              <a:t>El </a:t>
            </a:r>
            <a:r>
              <a:rPr lang="es-UY" sz="8800" dirty="0"/>
              <a:t>registro de nombres o retratos de personas que vivan o hayan fallecido. Excepción.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s-UY" sz="8800" dirty="0" smtClean="0"/>
              <a:t>El </a:t>
            </a:r>
            <a:r>
              <a:rPr lang="es-UY" sz="8800" dirty="0"/>
              <a:t>solo apellido cuando ha </a:t>
            </a:r>
            <a:r>
              <a:rPr lang="es-UY" sz="8800" dirty="0" smtClean="0"/>
              <a:t>mediado </a:t>
            </a:r>
            <a:r>
              <a:rPr lang="es-UY" sz="8800" dirty="0"/>
              <a:t>oposición fundada de quienes lo llevan a juicio de la </a:t>
            </a:r>
            <a:r>
              <a:rPr lang="es-UY" sz="8800" dirty="0" smtClean="0"/>
              <a:t>autoridad </a:t>
            </a:r>
            <a:r>
              <a:rPr lang="es-UY" sz="8800" dirty="0"/>
              <a:t>administrativa. </a:t>
            </a:r>
          </a:p>
        </p:txBody>
      </p:sp>
    </p:spTree>
    <p:extLst>
      <p:ext uri="{BB962C8B-B14F-4D97-AF65-F5344CB8AC3E}">
        <p14:creationId xmlns:p14="http://schemas.microsoft.com/office/powerpoint/2010/main" val="9049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7666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es-ES" sz="8000" b="1" dirty="0" smtClean="0"/>
          </a:p>
          <a:p>
            <a:pPr marL="0" indent="0" algn="just">
              <a:buNone/>
            </a:pPr>
            <a:r>
              <a:rPr lang="es-ES" sz="8000" b="1" dirty="0" smtClean="0"/>
              <a:t>Nulidades </a:t>
            </a:r>
            <a:r>
              <a:rPr lang="es-ES" sz="8000" b="1" dirty="0" smtClean="0"/>
              <a:t>relativas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UY" sz="6200" dirty="0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s-UY" sz="7200" dirty="0" smtClean="0"/>
              <a:t>Los </a:t>
            </a:r>
            <a:r>
              <a:rPr lang="es-UY" sz="7200" dirty="0"/>
              <a:t>signos o marcas que hayan sido registrados como marcas de certificación o garantía y </a:t>
            </a:r>
            <a:r>
              <a:rPr lang="es-UY" sz="7200" dirty="0" smtClean="0"/>
              <a:t>que </a:t>
            </a:r>
            <a:r>
              <a:rPr lang="es-UY" sz="7200" dirty="0"/>
              <a:t>se encuentren comprendidos en la prohibición del art. 54 de la Ley.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s-UY" sz="7200" dirty="0" smtClean="0"/>
              <a:t>Los </a:t>
            </a:r>
            <a:r>
              <a:rPr lang="es-UY" sz="7200" dirty="0"/>
              <a:t>signos o palabras que constituyan: la reproducción o imitación o la traducción total o </a:t>
            </a:r>
            <a:r>
              <a:rPr lang="es-UY" sz="7200" dirty="0" smtClean="0"/>
              <a:t>parcial </a:t>
            </a:r>
            <a:r>
              <a:rPr lang="es-UY" sz="7200" dirty="0"/>
              <a:t>de una marca notoriamente conocida o de un nombre </a:t>
            </a:r>
            <a:r>
              <a:rPr lang="es-UY" sz="7200" dirty="0" smtClean="0"/>
              <a:t>comercial (parodia marcaria). </a:t>
            </a:r>
            <a:endParaRPr lang="es-UY" sz="7200" dirty="0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s-UY" sz="7200" dirty="0" smtClean="0"/>
              <a:t>Las </a:t>
            </a:r>
            <a:r>
              <a:rPr lang="es-UY" sz="7200" dirty="0"/>
              <a:t>palabras, signos o los distintivos que hagan presumir un propósito de verificar </a:t>
            </a:r>
            <a:r>
              <a:rPr lang="es-UY" sz="7200" dirty="0" smtClean="0"/>
              <a:t>concurrencia </a:t>
            </a:r>
            <a:r>
              <a:rPr lang="es-UY" sz="7200" dirty="0" smtClean="0"/>
              <a:t>desleal. </a:t>
            </a:r>
            <a:endParaRPr lang="es-UY" sz="7200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8689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000" b="1" i="1" dirty="0" err="1" smtClean="0"/>
              <a:t>Trade</a:t>
            </a:r>
            <a:r>
              <a:rPr lang="es-ES" sz="4000" b="1" i="1" dirty="0" smtClean="0"/>
              <a:t> </a:t>
            </a:r>
            <a:r>
              <a:rPr lang="es-ES" sz="4000" b="1" i="1" dirty="0" err="1" smtClean="0"/>
              <a:t>dress</a:t>
            </a:r>
            <a:endParaRPr lang="es-ES" sz="4000" b="1" i="1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marL="0" lvl="0" indent="0">
              <a:buNone/>
            </a:pPr>
            <a:endParaRPr lang="es-UY" dirty="0"/>
          </a:p>
          <a:p>
            <a:pPr lvl="0">
              <a:buFont typeface="Wingdings" panose="05000000000000000000" pitchFamily="2" charset="2"/>
              <a:buChar char="Ø"/>
            </a:pPr>
            <a:endParaRPr lang="es-ES" dirty="0"/>
          </a:p>
          <a:p>
            <a:pPr lvl="0" algn="just">
              <a:buFont typeface="Wingdings" pitchFamily="2" charset="2"/>
              <a:buChar char="Ø"/>
            </a:pPr>
            <a:endParaRPr lang="es-ES" sz="2200" b="1" dirty="0" smtClean="0"/>
          </a:p>
          <a:p>
            <a:pPr marL="0" indent="0" algn="ctr">
              <a:buNone/>
            </a:pPr>
            <a:endParaRPr lang="es-UY" sz="3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2" y="2178398"/>
            <a:ext cx="2880320" cy="28803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372" y="2348880"/>
            <a:ext cx="2736304" cy="27363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553" y="2542133"/>
            <a:ext cx="3465246" cy="25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3200" b="1" dirty="0" smtClean="0"/>
              <a:t>NOMBRE COMERCIAL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dirty="0" smtClean="0"/>
              <a:t>Regulado en los arts</a:t>
            </a:r>
            <a:r>
              <a:rPr lang="es-UY" dirty="0"/>
              <a:t>. 67 a 72 de la </a:t>
            </a:r>
            <a:r>
              <a:rPr lang="es-UY" dirty="0" smtClean="0"/>
              <a:t>LM.</a:t>
            </a:r>
            <a:endParaRPr lang="es-UY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dirty="0" smtClean="0"/>
              <a:t>Signo que distingue la actividad con fines comerciales que realiza una persona (B. BUGALLO)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dirty="0"/>
              <a:t>El derecho al nombre se adquiere con el uso, no se registra.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dirty="0"/>
              <a:t>Accionamiento por el uso indebido caduca a los 5 años </a:t>
            </a:r>
            <a:r>
              <a:rPr lang="es-UY" dirty="0" smtClean="0"/>
              <a:t>desde que </a:t>
            </a:r>
            <a:r>
              <a:rPr lang="es-UY" dirty="0"/>
              <a:t>el tercero lo comenzó a usar (art. 69 </a:t>
            </a:r>
            <a:r>
              <a:rPr lang="es-UY" dirty="0" smtClean="0"/>
              <a:t>LM). Acción judicial.</a:t>
            </a:r>
            <a:endParaRPr lang="es-UY" dirty="0"/>
          </a:p>
          <a:p>
            <a:pPr lvl="0">
              <a:buFont typeface="Wingdings" panose="05000000000000000000" pitchFamily="2" charset="2"/>
              <a:buChar char="Ø"/>
            </a:pPr>
            <a:endParaRPr lang="es-UY" dirty="0"/>
          </a:p>
          <a:p>
            <a:pPr lvl="0">
              <a:buFont typeface="Wingdings" panose="05000000000000000000" pitchFamily="2" charset="2"/>
              <a:buChar char="Ø"/>
            </a:pPr>
            <a:endParaRPr lang="es-ES" dirty="0"/>
          </a:p>
          <a:p>
            <a:pPr lvl="0" algn="just">
              <a:buFont typeface="Wingdings" pitchFamily="2" charset="2"/>
              <a:buChar char="Ø"/>
            </a:pPr>
            <a:endParaRPr lang="es-ES" sz="2200" b="1" dirty="0" smtClean="0"/>
          </a:p>
          <a:p>
            <a:pPr marL="0" indent="0" algn="ctr">
              <a:buNone/>
            </a:pPr>
            <a:endParaRPr lang="es-UY" sz="3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15528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b="1" dirty="0" smtClean="0"/>
              <a:t>PATENTES DE INVENCIÓN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dirty="0"/>
              <a:t>Reguladas por la Ley 17.164 </a:t>
            </a:r>
            <a:r>
              <a:rPr lang="es-UY" dirty="0" smtClean="0"/>
              <a:t>de </a:t>
            </a:r>
            <a:r>
              <a:rPr lang="es-UY" dirty="0"/>
              <a:t>2/9/999 </a:t>
            </a:r>
            <a:r>
              <a:rPr lang="es-UY" dirty="0" smtClean="0"/>
              <a:t>y </a:t>
            </a:r>
            <a:r>
              <a:rPr lang="es-UY" dirty="0" err="1" smtClean="0"/>
              <a:t>Dec</a:t>
            </a:r>
            <a:r>
              <a:rPr lang="es-UY" dirty="0"/>
              <a:t>. 11/000 del </a:t>
            </a:r>
            <a:r>
              <a:rPr lang="es-UY" dirty="0" smtClean="0"/>
              <a:t>3/1/000.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dirty="0" smtClean="0"/>
              <a:t>Titular de la creación inventiva tiene derechos morales y patrimoniales sobre la misma: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b="1" dirty="0" smtClean="0"/>
              <a:t>Morales</a:t>
            </a:r>
            <a:r>
              <a:rPr lang="es-UY" dirty="0" smtClean="0"/>
              <a:t>: a </a:t>
            </a:r>
            <a:r>
              <a:rPr lang="es-UY" dirty="0"/>
              <a:t>ser reconocido como autor de la creación</a:t>
            </a:r>
            <a:r>
              <a:rPr lang="es-UY" dirty="0" smtClean="0"/>
              <a:t>.                     </a:t>
            </a:r>
            <a:r>
              <a:rPr lang="es-UY" dirty="0"/>
              <a:t>Nace con la </a:t>
            </a:r>
            <a:r>
              <a:rPr lang="es-UY" dirty="0" smtClean="0"/>
              <a:t>creación. Es </a:t>
            </a:r>
            <a:r>
              <a:rPr lang="es-UY" dirty="0"/>
              <a:t>inalienable, imprescriptible y </a:t>
            </a:r>
            <a:r>
              <a:rPr lang="es-UY" dirty="0" smtClean="0"/>
              <a:t>trasmisible a </a:t>
            </a:r>
            <a:r>
              <a:rPr lang="es-UY" dirty="0"/>
              <a:t>sus herederos. </a:t>
            </a:r>
            <a:endParaRPr lang="es-UY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b="1" dirty="0" smtClean="0"/>
              <a:t>Patrimoniales</a:t>
            </a:r>
            <a:r>
              <a:rPr lang="es-UY" dirty="0" smtClean="0"/>
              <a:t>: nace </a:t>
            </a:r>
            <a:r>
              <a:rPr lang="es-UY" dirty="0"/>
              <a:t>con la resolución </a:t>
            </a:r>
            <a:r>
              <a:rPr lang="es-UY" dirty="0" smtClean="0"/>
              <a:t>administrativa </a:t>
            </a:r>
            <a:r>
              <a:rPr lang="es-UY" dirty="0"/>
              <a:t>que concede la patente.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s-ES" dirty="0"/>
          </a:p>
          <a:p>
            <a:pPr lvl="0" algn="just">
              <a:buFont typeface="Wingdings" pitchFamily="2" charset="2"/>
              <a:buChar char="Ø"/>
            </a:pPr>
            <a:endParaRPr lang="es-ES" sz="2200" b="1" dirty="0" smtClean="0"/>
          </a:p>
          <a:p>
            <a:pPr marL="0" indent="0" algn="ctr">
              <a:buNone/>
            </a:pPr>
            <a:endParaRPr lang="es-UY" sz="3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11232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b="1" dirty="0" smtClean="0"/>
              <a:t>PATENTES DE INVENCIÓN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Recae sobre</a:t>
            </a:r>
            <a:r>
              <a:rPr lang="es-UY" dirty="0" smtClean="0"/>
              <a:t>: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Productos: cualquier bien</a:t>
            </a:r>
            <a:r>
              <a:rPr lang="es-UY" sz="2400" dirty="0"/>
              <a:t>, corporal o </a:t>
            </a:r>
            <a:r>
              <a:rPr lang="es-UY" sz="2400" dirty="0" smtClean="0"/>
              <a:t>incorporal                                                        </a:t>
            </a:r>
            <a:r>
              <a:rPr lang="es-UY" sz="2400" dirty="0"/>
              <a:t>mueble o </a:t>
            </a:r>
            <a:r>
              <a:rPr lang="es-UY" sz="2400" dirty="0" smtClean="0"/>
              <a:t>inmueble;</a:t>
            </a:r>
            <a:endParaRPr lang="es-UY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Procedimientos: forma </a:t>
            </a:r>
            <a:r>
              <a:rPr lang="es-UY" sz="2400" dirty="0"/>
              <a:t>o mecanismo de </a:t>
            </a:r>
            <a:r>
              <a:rPr lang="es-UY" sz="2400" dirty="0" smtClean="0"/>
              <a:t>producción                                          </a:t>
            </a:r>
            <a:r>
              <a:rPr lang="es-UY" sz="2400" dirty="0"/>
              <a:t>de algún bien o prestación de </a:t>
            </a:r>
            <a:r>
              <a:rPr lang="es-UY" sz="2400" dirty="0" smtClean="0"/>
              <a:t>un servicio.</a:t>
            </a:r>
            <a:endParaRPr lang="es-ES" sz="2400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es-ES" sz="2200" b="1" dirty="0" smtClean="0"/>
          </a:p>
          <a:p>
            <a:pPr marL="0" indent="0" algn="ctr">
              <a:buNone/>
            </a:pPr>
            <a:endParaRPr lang="es-UY" sz="3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24665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3200" b="1" dirty="0" smtClean="0"/>
              <a:t>Condición para patentar una invención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Novedad: </a:t>
            </a:r>
            <a:r>
              <a:rPr lang="es-UY" sz="2800" dirty="0"/>
              <a:t>conocimientos técnicos que no se han </a:t>
            </a:r>
            <a:r>
              <a:rPr lang="es-UY" sz="2800" dirty="0" smtClean="0"/>
              <a:t>hecho </a:t>
            </a:r>
            <a:r>
              <a:rPr lang="es-UY" sz="2800" dirty="0"/>
              <a:t>públicos a la fecha de presentar la solicitud </a:t>
            </a:r>
            <a:r>
              <a:rPr lang="es-UY" sz="2800" dirty="0" smtClean="0"/>
              <a:t>o                      </a:t>
            </a:r>
            <a:r>
              <a:rPr lang="es-UY" sz="2800" dirty="0"/>
              <a:t>a la de la prioridad reconocida (art. 9). </a:t>
            </a:r>
            <a:r>
              <a:rPr lang="es-UY" sz="2800" dirty="0" smtClean="0"/>
              <a:t>                      </a:t>
            </a:r>
            <a:r>
              <a:rPr lang="es-UY" sz="2800" dirty="0"/>
              <a:t>Publicidad puede ser </a:t>
            </a:r>
            <a:r>
              <a:rPr lang="es-UY" sz="2800" dirty="0" smtClean="0"/>
              <a:t>por: descripción </a:t>
            </a:r>
            <a:r>
              <a:rPr lang="es-UY" sz="2800" dirty="0"/>
              <a:t>oral o </a:t>
            </a:r>
            <a:r>
              <a:rPr lang="es-UY" sz="2800" dirty="0" smtClean="0"/>
              <a:t>escrita,                explotación, cualquier </a:t>
            </a:r>
            <a:r>
              <a:rPr lang="es-UY" sz="2800" dirty="0"/>
              <a:t>medio de difusión o </a:t>
            </a:r>
            <a:r>
              <a:rPr lang="es-UY" sz="2800" dirty="0" smtClean="0"/>
              <a:t>información.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8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Actividad inventiva: </a:t>
            </a:r>
            <a:r>
              <a:rPr lang="es-UY" sz="2800" dirty="0"/>
              <a:t>cuando no se deduce, en </a:t>
            </a:r>
            <a:r>
              <a:rPr lang="es-UY" sz="2800" dirty="0" smtClean="0"/>
              <a:t>forma                      </a:t>
            </a:r>
            <a:r>
              <a:rPr lang="es-UY" sz="2800" dirty="0"/>
              <a:t>evidente, para un experto en la materia</a:t>
            </a:r>
            <a:r>
              <a:rPr lang="es-UY" sz="2800" dirty="0" smtClean="0"/>
              <a:t>,                      </a:t>
            </a:r>
            <a:r>
              <a:rPr lang="es-UY" sz="2800" dirty="0"/>
              <a:t>tomando en cuenta el estado de la técnica.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8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Aplicación industrial.</a:t>
            </a:r>
            <a:endParaRPr lang="es-ES" sz="2200" b="1" dirty="0" smtClean="0"/>
          </a:p>
          <a:p>
            <a:pPr marL="0" indent="0" algn="ctr">
              <a:buNone/>
            </a:pPr>
            <a:endParaRPr lang="es-UY" sz="3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42570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b="1" dirty="0" smtClean="0"/>
              <a:t>No son consideradas invenciones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/>
              <a:t> </a:t>
            </a:r>
            <a:r>
              <a:rPr lang="es-UY" sz="2600" dirty="0"/>
              <a:t>Descubrimientos, teorías científicas y métodos </a:t>
            </a:r>
            <a:r>
              <a:rPr lang="es-UY" sz="2600" dirty="0" smtClean="0"/>
              <a:t>matemáticos;</a:t>
            </a:r>
            <a:endParaRPr lang="es-UY" sz="2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600" dirty="0"/>
              <a:t> Biotecnología: </a:t>
            </a:r>
            <a:r>
              <a:rPr lang="es-UY" sz="2600" dirty="0" smtClean="0"/>
              <a:t>animales </a:t>
            </a:r>
            <a:r>
              <a:rPr lang="es-UY" sz="2600" dirty="0"/>
              <a:t>y </a:t>
            </a:r>
            <a:r>
              <a:rPr lang="es-UY" sz="2600" dirty="0" smtClean="0"/>
              <a:t>plantas, procedimientos </a:t>
            </a:r>
            <a:r>
              <a:rPr lang="es-UY" sz="2600" dirty="0"/>
              <a:t>biológicos para </a:t>
            </a:r>
            <a:r>
              <a:rPr lang="es-UY" sz="2600" dirty="0" smtClean="0"/>
              <a:t>su producción.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200" dirty="0" smtClean="0"/>
              <a:t>Sí son patentables: microorganismos como </a:t>
            </a:r>
            <a:r>
              <a:rPr lang="es-UY" sz="2200" dirty="0"/>
              <a:t>virus, bacterias, </a:t>
            </a:r>
            <a:r>
              <a:rPr lang="es-UY" sz="2200" dirty="0" smtClean="0"/>
              <a:t>etc.; procedimientos </a:t>
            </a:r>
            <a:r>
              <a:rPr lang="es-UY" sz="2200" dirty="0"/>
              <a:t>no biológicos para </a:t>
            </a:r>
            <a:r>
              <a:rPr lang="es-UY" sz="2200" dirty="0" smtClean="0"/>
              <a:t>la </a:t>
            </a:r>
            <a:r>
              <a:rPr lang="es-UY" sz="2200" dirty="0"/>
              <a:t>obtención de animales y </a:t>
            </a:r>
            <a:r>
              <a:rPr lang="es-UY" sz="2200" dirty="0" smtClean="0"/>
              <a:t>plantas y procedimientos microbiológicos;</a:t>
            </a:r>
            <a:endParaRPr lang="es-UY" sz="22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600" dirty="0" smtClean="0"/>
              <a:t>Esquemas</a:t>
            </a:r>
            <a:r>
              <a:rPr lang="es-UY" sz="2600" dirty="0"/>
              <a:t>, planes, </a:t>
            </a:r>
            <a:r>
              <a:rPr lang="es-UY" sz="2600" dirty="0" err="1"/>
              <a:t>ppios</a:t>
            </a:r>
            <a:r>
              <a:rPr lang="es-UY" sz="2600" dirty="0"/>
              <a:t>., </a:t>
            </a:r>
            <a:r>
              <a:rPr lang="es-UY" sz="2600" dirty="0" smtClean="0"/>
              <a:t>métodos </a:t>
            </a:r>
            <a:r>
              <a:rPr lang="es-UY" sz="2600" dirty="0"/>
              <a:t>comerciales, </a:t>
            </a:r>
            <a:r>
              <a:rPr lang="es-UY" sz="2600" dirty="0" smtClean="0"/>
              <a:t>contables, financieros</a:t>
            </a:r>
            <a:r>
              <a:rPr lang="es-UY" sz="2600" dirty="0"/>
              <a:t>, educativos, publicitarios, etc</a:t>
            </a:r>
            <a:r>
              <a:rPr lang="es-UY" sz="2600" dirty="0" smtClean="0"/>
              <a:t>.</a:t>
            </a:r>
            <a:endParaRPr lang="es-UY" sz="2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600" dirty="0"/>
              <a:t>Creaciones protegidas por derechos de </a:t>
            </a:r>
            <a:r>
              <a:rPr lang="es-UY" sz="2600" dirty="0" smtClean="0"/>
              <a:t>autor.</a:t>
            </a:r>
            <a:endParaRPr lang="es-UY" sz="2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33090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b="1" dirty="0" smtClean="0"/>
              <a:t>No son consideradas invenciones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Programas </a:t>
            </a:r>
            <a:r>
              <a:rPr lang="es-UY" sz="2800" dirty="0"/>
              <a:t>de computación considerados en forma </a:t>
            </a:r>
            <a:r>
              <a:rPr lang="es-UY" sz="2800" dirty="0" smtClean="0"/>
              <a:t>aislada;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/>
              <a:t>M</a:t>
            </a:r>
            <a:r>
              <a:rPr lang="es-UY" sz="2800" dirty="0" smtClean="0"/>
              <a:t>étodos </a:t>
            </a:r>
            <a:r>
              <a:rPr lang="es-UY" sz="2800" dirty="0"/>
              <a:t>de diagnóstico, terapéuticos y quirúrgicos para </a:t>
            </a:r>
            <a:r>
              <a:rPr lang="es-UY" sz="2800" dirty="0" smtClean="0"/>
              <a:t>el tratamiento </a:t>
            </a:r>
            <a:r>
              <a:rPr lang="es-UY" sz="2800" dirty="0"/>
              <a:t>de personas o animales.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/>
              <a:t> </a:t>
            </a:r>
            <a:r>
              <a:rPr lang="es-UY" sz="2800" dirty="0" smtClean="0"/>
              <a:t>Las </a:t>
            </a:r>
            <a:r>
              <a:rPr lang="es-UY" sz="2800" dirty="0"/>
              <a:t>invenciones contrarias al orden público, las buenas </a:t>
            </a:r>
            <a:r>
              <a:rPr lang="es-UY" sz="2800" dirty="0" smtClean="0"/>
              <a:t>costumbres</a:t>
            </a:r>
            <a:r>
              <a:rPr lang="es-UY" sz="2800" dirty="0"/>
              <a:t>, la salud pública, la nutrición de la </a:t>
            </a:r>
            <a:r>
              <a:rPr lang="es-UY" sz="2800" dirty="0" smtClean="0"/>
              <a:t>población, la </a:t>
            </a:r>
            <a:r>
              <a:rPr lang="es-UY" sz="2800" dirty="0"/>
              <a:t>seguridad o el medio ambiente. </a:t>
            </a: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22583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607233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ES" sz="2200" dirty="0"/>
          </a:p>
          <a:p>
            <a:pPr marL="0" lvl="0" indent="0" algn="just">
              <a:buNone/>
            </a:pPr>
            <a:r>
              <a:rPr lang="es-UY" sz="3200" b="1" dirty="0" smtClean="0"/>
              <a:t>Marco legal:</a:t>
            </a:r>
            <a:endParaRPr lang="es-UY" sz="3200" b="1" dirty="0"/>
          </a:p>
          <a:p>
            <a:pPr marL="0" lvl="0" indent="0" algn="just">
              <a:buNone/>
            </a:pPr>
            <a:endParaRPr lang="es-UY" sz="22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/>
              <a:t>Ley 17.011 </a:t>
            </a:r>
            <a:r>
              <a:rPr lang="es-UY" sz="2400" dirty="0" smtClean="0"/>
              <a:t>de 25/9/998.</a:t>
            </a:r>
            <a:endParaRPr lang="es-UY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Decreto </a:t>
            </a:r>
            <a:r>
              <a:rPr lang="es-UY" sz="2400" dirty="0"/>
              <a:t>Reglamentario 34/99 </a:t>
            </a:r>
            <a:r>
              <a:rPr lang="es-UY" sz="2400" dirty="0" smtClean="0"/>
              <a:t>de 3/2/999.</a:t>
            </a:r>
            <a:endParaRPr lang="es-UY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Convenio </a:t>
            </a:r>
            <a:r>
              <a:rPr lang="es-UY" sz="2400" dirty="0"/>
              <a:t>de París para la protección de la </a:t>
            </a:r>
            <a:r>
              <a:rPr lang="es-UY" sz="2400" dirty="0" err="1" smtClean="0"/>
              <a:t>Prop</a:t>
            </a:r>
            <a:r>
              <a:rPr lang="es-UY" sz="2400" dirty="0" smtClean="0"/>
              <a:t>. Industrial </a:t>
            </a:r>
            <a:r>
              <a:rPr lang="es-UY" sz="2400" dirty="0"/>
              <a:t>(acta Estocolmo) 14/7/967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Acuerdo </a:t>
            </a:r>
            <a:r>
              <a:rPr lang="es-UY" sz="2400" dirty="0" err="1"/>
              <a:t>Adpic</a:t>
            </a:r>
            <a:r>
              <a:rPr lang="es-UY" sz="2400" dirty="0"/>
              <a:t> o </a:t>
            </a:r>
            <a:r>
              <a:rPr lang="es-UY" sz="2400" dirty="0" err="1"/>
              <a:t>Trips</a:t>
            </a:r>
            <a:r>
              <a:rPr lang="es-UY" sz="2400" dirty="0"/>
              <a:t> del 15/4/994 </a:t>
            </a:r>
            <a:r>
              <a:rPr lang="es-UY" sz="2400" dirty="0" smtClean="0"/>
              <a:t>ratificado </a:t>
            </a:r>
            <a:r>
              <a:rPr lang="es-UY" sz="2400" dirty="0"/>
              <a:t>por Uruguay por Ley 16.671 del 13/12/994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Protocolo </a:t>
            </a:r>
            <a:r>
              <a:rPr lang="es-UY" sz="2400" dirty="0"/>
              <a:t>de armonización de normas </a:t>
            </a:r>
            <a:r>
              <a:rPr lang="es-UY" sz="2400" dirty="0" smtClean="0"/>
              <a:t>del Mercosur </a:t>
            </a:r>
            <a:r>
              <a:rPr lang="es-UY" sz="2400" dirty="0"/>
              <a:t>ratificado por Ley 17.052 del </a:t>
            </a:r>
            <a:r>
              <a:rPr lang="es-UY" sz="2400" dirty="0" smtClean="0"/>
              <a:t>14/12/998.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595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3200" b="1" dirty="0" smtClean="0"/>
              <a:t>Derechos que confiere la patente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600" dirty="0" smtClean="0"/>
              <a:t>Producto</a:t>
            </a:r>
            <a:r>
              <a:rPr lang="es-UY" sz="2600" dirty="0"/>
              <a:t>: fabricarlo, ofrecerlo en venta, venderlo o </a:t>
            </a:r>
            <a:r>
              <a:rPr lang="es-UY" sz="2600" dirty="0" smtClean="0"/>
              <a:t>utilizarlo</a:t>
            </a:r>
            <a:r>
              <a:rPr lang="es-UY" sz="2600" dirty="0"/>
              <a:t>, importarlo, almacenarlo para los </a:t>
            </a:r>
            <a:r>
              <a:rPr lang="es-UY" sz="2600" dirty="0" smtClean="0"/>
              <a:t>fines antes </a:t>
            </a:r>
            <a:r>
              <a:rPr lang="es-UY" sz="2600" dirty="0"/>
              <a:t>individualizados</a:t>
            </a:r>
            <a:r>
              <a:rPr lang="es-UY" sz="2600" dirty="0" smtClean="0"/>
              <a:t>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6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600" dirty="0"/>
              <a:t>Procedimiento: </a:t>
            </a:r>
            <a:r>
              <a:rPr lang="es-UY" sz="2600" dirty="0" smtClean="0"/>
              <a:t>usarlo para fabricar el producto, ofrecerlo a la venta</a:t>
            </a:r>
            <a:r>
              <a:rPr lang="es-UY" sz="2600" dirty="0"/>
              <a:t>, venta, importación o </a:t>
            </a:r>
            <a:r>
              <a:rPr lang="es-UY" sz="2600" dirty="0" smtClean="0"/>
              <a:t>almacenamiento de </a:t>
            </a:r>
            <a:r>
              <a:rPr lang="es-UY" sz="2600" dirty="0"/>
              <a:t>los productos obtenidos con </a:t>
            </a:r>
            <a:r>
              <a:rPr lang="es-UY" sz="2600" dirty="0" smtClean="0"/>
              <a:t>dicho </a:t>
            </a:r>
            <a:r>
              <a:rPr lang="es-UY" sz="2600" dirty="0"/>
              <a:t>procedimiento.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600" dirty="0" smtClean="0"/>
              <a:t>Protección de la patente: 20 años (art. 20)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6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600" dirty="0" smtClean="0"/>
              <a:t>Puede ser objeto de: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200" dirty="0" smtClean="0"/>
              <a:t>Trasmisión por causa de muerte o entre vivos (art. 36)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200" dirty="0" smtClean="0"/>
              <a:t>Cesión o licencia (art. 50 y 51)</a:t>
            </a:r>
          </a:p>
        </p:txBody>
      </p:sp>
    </p:spTree>
    <p:extLst>
      <p:ext uri="{BB962C8B-B14F-4D97-AF65-F5344CB8AC3E}">
        <p14:creationId xmlns:p14="http://schemas.microsoft.com/office/powerpoint/2010/main" val="4583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s-UY" dirty="0" smtClean="0"/>
              <a:t>Agotamiento del derecho: art. 40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s-UY" dirty="0" smtClean="0"/>
              <a:t>Nulidad: art. 44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s-UY" dirty="0" smtClean="0"/>
              <a:t>Caducidad: art. 48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s-UY" dirty="0" smtClean="0"/>
              <a:t>Licencias obligatorias: art. 54 a 80</a:t>
            </a:r>
            <a:endParaRPr lang="es-ES" dirty="0" smtClean="0"/>
          </a:p>
          <a:p>
            <a:pPr lvl="0" algn="just">
              <a:buFont typeface="Wingdings" pitchFamily="2" charset="2"/>
              <a:buChar char="Ø"/>
            </a:pPr>
            <a:endParaRPr lang="es-ES" sz="2200" b="1" dirty="0"/>
          </a:p>
          <a:p>
            <a:pPr lvl="0" algn="just">
              <a:buFont typeface="Wingdings" pitchFamily="2" charset="2"/>
              <a:buChar char="Ø"/>
            </a:pPr>
            <a:r>
              <a:rPr lang="es-ES" dirty="0"/>
              <a:t>Licencias </a:t>
            </a:r>
            <a:r>
              <a:rPr lang="es-ES" dirty="0" smtClean="0"/>
              <a:t>convencionales: arts. 50 a 52</a:t>
            </a:r>
          </a:p>
          <a:p>
            <a:pPr lvl="0" algn="just">
              <a:buFont typeface="Wingdings" pitchFamily="2" charset="2"/>
              <a:buChar char="Ø"/>
            </a:pPr>
            <a:endParaRPr lang="es-ES" dirty="0"/>
          </a:p>
          <a:p>
            <a:pPr lvl="0" algn="just">
              <a:buFont typeface="Wingdings" pitchFamily="2" charset="2"/>
              <a:buChar char="Ø"/>
            </a:pPr>
            <a:r>
              <a:rPr lang="es-UY" dirty="0" smtClean="0"/>
              <a:t>Patentes dependientes: corresponde </a:t>
            </a:r>
            <a:r>
              <a:rPr lang="es-UY" dirty="0"/>
              <a:t>a invenciones para cuyas explotaciones debe </a:t>
            </a:r>
            <a:r>
              <a:rPr lang="es-UY" dirty="0" smtClean="0"/>
              <a:t>utilizarse otra </a:t>
            </a:r>
            <a:r>
              <a:rPr lang="es-UY" dirty="0"/>
              <a:t>patente que fuera concedida anteriormente</a:t>
            </a:r>
            <a:r>
              <a:rPr lang="es-UY" dirty="0" smtClean="0"/>
              <a:t>. Condiciones art. 70 LP.</a:t>
            </a:r>
          </a:p>
          <a:p>
            <a:pPr lvl="0" algn="just">
              <a:buFont typeface="Wingdings" pitchFamily="2" charset="2"/>
              <a:buChar char="Ø"/>
            </a:pPr>
            <a:endParaRPr lang="es-UY" dirty="0" smtClean="0"/>
          </a:p>
          <a:p>
            <a:pPr lvl="0" algn="just">
              <a:buFont typeface="Wingdings" pitchFamily="2" charset="2"/>
              <a:buChar char="Ø"/>
            </a:pPr>
            <a:r>
              <a:rPr lang="es-UY" dirty="0" smtClean="0"/>
              <a:t>Acciones civiles (arts. 99 y ss) y penales (arts. 106 y ss.). </a:t>
            </a:r>
            <a:endParaRPr lang="es-ES" dirty="0" smtClean="0"/>
          </a:p>
          <a:p>
            <a:pPr marL="0" indent="0" algn="ctr">
              <a:buNone/>
            </a:pPr>
            <a:endParaRPr lang="es-UY" sz="3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31835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b="1" dirty="0" smtClean="0"/>
              <a:t>MODELO DE UTILIDAD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6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600" dirty="0"/>
              <a:t>Es toda nueva disposición o conformación obtenida </a:t>
            </a:r>
            <a:r>
              <a:rPr lang="es-UY" sz="2600" dirty="0" smtClean="0"/>
              <a:t>o introducida </a:t>
            </a:r>
            <a:r>
              <a:rPr lang="es-UY" sz="2600" dirty="0"/>
              <a:t>en herramientas, instrumentos de trabajo </a:t>
            </a:r>
            <a:r>
              <a:rPr lang="es-UY" sz="2600" dirty="0" smtClean="0"/>
              <a:t>o utensilios</a:t>
            </a:r>
            <a:r>
              <a:rPr lang="es-UY" sz="2600" dirty="0"/>
              <a:t>, dispositivos, equipos y otros objetos </a:t>
            </a:r>
            <a:r>
              <a:rPr lang="es-UY" sz="2600" dirty="0" smtClean="0"/>
              <a:t>conocidos, que </a:t>
            </a:r>
            <a:r>
              <a:rPr lang="es-UY" sz="2600" dirty="0"/>
              <a:t>importen una mejor utilización o mejor resultado </a:t>
            </a:r>
            <a:r>
              <a:rPr lang="es-UY" sz="2600" dirty="0" smtClean="0"/>
              <a:t>en la </a:t>
            </a:r>
            <a:r>
              <a:rPr lang="es-UY" sz="2600" dirty="0"/>
              <a:t>función a que están destinados y otra ventaja para </a:t>
            </a:r>
            <a:r>
              <a:rPr lang="es-UY" sz="2600" dirty="0" smtClean="0"/>
              <a:t>su uso </a:t>
            </a:r>
            <a:r>
              <a:rPr lang="es-UY" sz="2600" dirty="0"/>
              <a:t>o fabricación.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600" dirty="0" smtClean="0"/>
              <a:t>Protección de la patente: </a:t>
            </a:r>
            <a:r>
              <a:rPr lang="es-UY" sz="2600" dirty="0"/>
              <a:t>10 años, </a:t>
            </a:r>
            <a:r>
              <a:rPr lang="es-UY" sz="2600" dirty="0" smtClean="0"/>
              <a:t>prorrogable                                                           </a:t>
            </a:r>
            <a:r>
              <a:rPr lang="es-UY" sz="2600" dirty="0"/>
              <a:t>5 años más.</a:t>
            </a:r>
            <a:endParaRPr lang="es-ES" sz="2600" b="1" dirty="0" smtClean="0"/>
          </a:p>
          <a:p>
            <a:pPr marL="0" indent="0" algn="ctr">
              <a:buNone/>
            </a:pPr>
            <a:endParaRPr lang="es-UY" sz="3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23118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b="1" dirty="0" smtClean="0"/>
              <a:t>MODELO DE UTILIDAD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/>
              <a:t> No pueden ser </a:t>
            </a:r>
            <a:r>
              <a:rPr lang="es-UY" sz="2800" dirty="0" smtClean="0"/>
              <a:t>modelo de utilidad (art. 83 LP):</a:t>
            </a:r>
            <a:endParaRPr lang="es-UY" sz="2800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8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200" dirty="0" smtClean="0"/>
              <a:t>Los </a:t>
            </a:r>
            <a:r>
              <a:rPr lang="es-UY" sz="2200" dirty="0"/>
              <a:t>cambios de forma, dimensiones, proporciones o material de </a:t>
            </a:r>
            <a:r>
              <a:rPr lang="es-UY" sz="2200" dirty="0" smtClean="0"/>
              <a:t>un objeto</a:t>
            </a:r>
            <a:r>
              <a:rPr lang="es-UY" sz="2200" dirty="0"/>
              <a:t>, a no ser que tales cambios modifiquen sus cualidades </a:t>
            </a:r>
            <a:r>
              <a:rPr lang="es-UY" sz="2200" dirty="0" smtClean="0"/>
              <a:t>o   funciones;</a:t>
            </a:r>
            <a:endParaRPr lang="es-UY" sz="22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200" dirty="0" smtClean="0"/>
              <a:t>La </a:t>
            </a:r>
            <a:r>
              <a:rPr lang="es-UY" sz="2200" dirty="0"/>
              <a:t>simple sustitución de elementos por otros ya conocidos </a:t>
            </a:r>
            <a:r>
              <a:rPr lang="es-UY" sz="2200" dirty="0" smtClean="0"/>
              <a:t>como   equivalentes</a:t>
            </a:r>
            <a:r>
              <a:rPr lang="es-UY" sz="2200" dirty="0"/>
              <a:t>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200" dirty="0" smtClean="0"/>
              <a:t>Los procedimientos</a:t>
            </a:r>
            <a:r>
              <a:rPr lang="es-UY" sz="2200" dirty="0"/>
              <a:t>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200" dirty="0" smtClean="0"/>
              <a:t>La </a:t>
            </a:r>
            <a:r>
              <a:rPr lang="es-UY" sz="2200" dirty="0"/>
              <a:t>materia excluida de protección por patente de </a:t>
            </a:r>
            <a:r>
              <a:rPr lang="es-UY" sz="2200" dirty="0" smtClean="0"/>
              <a:t>invención.</a:t>
            </a:r>
            <a:endParaRPr lang="es-UY" sz="22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8427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b="1" dirty="0" smtClean="0"/>
              <a:t>DISEÑOS INDUSTRIALES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600" dirty="0"/>
              <a:t>Son creaciones originales de carácter ornamental </a:t>
            </a:r>
            <a:r>
              <a:rPr lang="es-UY" sz="2600" dirty="0" smtClean="0"/>
              <a:t>que incorporadas </a:t>
            </a:r>
            <a:r>
              <a:rPr lang="es-UY" sz="2600" dirty="0"/>
              <a:t>o aplicadas a un producto industrial </a:t>
            </a:r>
            <a:r>
              <a:rPr lang="es-UY" sz="2600" dirty="0" smtClean="0"/>
              <a:t>o artesanal</a:t>
            </a:r>
            <a:r>
              <a:rPr lang="es-UY" sz="2600" dirty="0"/>
              <a:t>, le otorgan una apariencia especial.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6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600" dirty="0" smtClean="0"/>
              <a:t>Protección de la patente: 10 años desde su presentación, prorrogable por única vez por 5 años más.</a:t>
            </a:r>
            <a:endParaRPr lang="es-UY" sz="2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9115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b="1" dirty="0" smtClean="0"/>
              <a:t>DISEÑOS INDUSTRIALES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/>
              <a:t>No pueden </a:t>
            </a:r>
            <a:r>
              <a:rPr lang="es-UY" sz="2800" dirty="0" smtClean="0"/>
              <a:t>ser diseños industriales (art</a:t>
            </a:r>
            <a:r>
              <a:rPr lang="es-UY" sz="2800" dirty="0"/>
              <a:t>. </a:t>
            </a:r>
            <a:r>
              <a:rPr lang="es-UY" sz="2800" dirty="0" smtClean="0"/>
              <a:t>89 </a:t>
            </a:r>
            <a:r>
              <a:rPr lang="es-UY" sz="2800" dirty="0"/>
              <a:t>LP</a:t>
            </a:r>
            <a:r>
              <a:rPr lang="es-UY" sz="2800" dirty="0" smtClean="0"/>
              <a:t>):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200" dirty="0"/>
              <a:t>Los diseños que hayan sido objeto de solicitud en el país con fecha </a:t>
            </a:r>
            <a:r>
              <a:rPr lang="es-UY" sz="2200" dirty="0" smtClean="0"/>
              <a:t>de presentación </a:t>
            </a:r>
            <a:r>
              <a:rPr lang="es-UY" sz="2200" dirty="0"/>
              <a:t>o de prioridad anterior siempre que sean publicados </a:t>
            </a:r>
            <a:r>
              <a:rPr lang="es-UY" sz="2200" dirty="0" smtClean="0"/>
              <a:t>y aquellos </a:t>
            </a:r>
            <a:r>
              <a:rPr lang="es-UY" sz="2200" dirty="0"/>
              <a:t>cuyo contenido ha sido divulgado o hecho accesible al público</a:t>
            </a:r>
            <a:r>
              <a:rPr lang="es-UY" sz="2200" dirty="0" smtClean="0"/>
              <a:t>, en </a:t>
            </a:r>
            <a:r>
              <a:rPr lang="es-UY" sz="2200" dirty="0"/>
              <a:t>cualquier lugar por la publicación, la descripción, la explotación</a:t>
            </a:r>
            <a:r>
              <a:rPr lang="es-UY" sz="2200" dirty="0" smtClean="0"/>
              <a:t>, </a:t>
            </a:r>
            <a:r>
              <a:rPr lang="es-UY" sz="2200" dirty="0"/>
              <a:t>la comercialización, el uso o cualquier otro medio, antes de la </a:t>
            </a:r>
            <a:r>
              <a:rPr lang="es-UY" sz="2200" dirty="0" smtClean="0"/>
              <a:t>fecha </a:t>
            </a:r>
            <a:r>
              <a:rPr lang="es-UY" sz="2200" dirty="0"/>
              <a:t>de la presentación o de la </a:t>
            </a:r>
            <a:r>
              <a:rPr lang="es-UY" sz="2200" dirty="0" smtClean="0"/>
              <a:t>prioridad;</a:t>
            </a:r>
            <a:endParaRPr lang="es-UY" sz="22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200" dirty="0" smtClean="0"/>
              <a:t>Los </a:t>
            </a:r>
            <a:r>
              <a:rPr lang="es-UY" sz="2200" dirty="0"/>
              <a:t>diseños que carezcan de forma o aspecto original por </a:t>
            </a:r>
            <a:r>
              <a:rPr lang="es-UY" sz="2200" dirty="0" smtClean="0"/>
              <a:t>presentar </a:t>
            </a:r>
            <a:r>
              <a:rPr lang="es-UY" sz="2200" dirty="0"/>
              <a:t>solamente diferencias de carácter secundario con respecto a los </a:t>
            </a:r>
            <a:r>
              <a:rPr lang="es-UY" sz="2200" dirty="0" smtClean="0"/>
              <a:t>modelos </a:t>
            </a:r>
            <a:r>
              <a:rPr lang="es-UY" sz="2200" dirty="0"/>
              <a:t>o a los diseños </a:t>
            </a:r>
            <a:r>
              <a:rPr lang="es-UY" sz="2200" dirty="0" smtClean="0"/>
              <a:t>anteriores;</a:t>
            </a:r>
            <a:endParaRPr lang="es-UY" sz="2200" dirty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36993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3200" b="1" dirty="0" smtClean="0"/>
              <a:t>DISEÑOS INDUSTRIALES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/>
              <a:t>No pueden </a:t>
            </a:r>
            <a:r>
              <a:rPr lang="es-UY" sz="2800" dirty="0" smtClean="0"/>
              <a:t>ser diseños industriales (art</a:t>
            </a:r>
            <a:r>
              <a:rPr lang="es-UY" sz="2800" dirty="0"/>
              <a:t>. </a:t>
            </a:r>
            <a:r>
              <a:rPr lang="es-UY" sz="2800" dirty="0" smtClean="0"/>
              <a:t>89 </a:t>
            </a:r>
            <a:r>
              <a:rPr lang="es-UY" sz="2800" dirty="0"/>
              <a:t>LP</a:t>
            </a:r>
            <a:r>
              <a:rPr lang="es-UY" sz="2800" dirty="0" smtClean="0"/>
              <a:t>):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UY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/>
              <a:t>Aquellos diseños cuya forma responda esencialmente a la obtención de un efecto técnico o a exigencias de orden técnico o a la función que debe desempeñar el </a:t>
            </a:r>
            <a:r>
              <a:rPr lang="es-UY" sz="2400" dirty="0" smtClean="0"/>
              <a:t>producto;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Los </a:t>
            </a:r>
            <a:r>
              <a:rPr lang="es-UY" sz="2400" dirty="0"/>
              <a:t>diseños que carezcan de forma definida </a:t>
            </a:r>
            <a:r>
              <a:rPr lang="es-UY" sz="2400" dirty="0" smtClean="0"/>
              <a:t>concreta;</a:t>
            </a:r>
            <a:endParaRPr lang="es-UY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Los </a:t>
            </a:r>
            <a:r>
              <a:rPr lang="es-UY" sz="2400" dirty="0"/>
              <a:t>diseños que consistan únicamente en un cambio de colorido </a:t>
            </a:r>
            <a:r>
              <a:rPr lang="es-UY" sz="2400" dirty="0" smtClean="0"/>
              <a:t>en diseños </a:t>
            </a:r>
            <a:r>
              <a:rPr lang="es-UY" sz="2400" dirty="0"/>
              <a:t>ya </a:t>
            </a:r>
            <a:r>
              <a:rPr lang="es-UY" sz="2400" dirty="0" smtClean="0"/>
              <a:t>conocidos;</a:t>
            </a:r>
            <a:endParaRPr lang="es-UY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Los </a:t>
            </a:r>
            <a:r>
              <a:rPr lang="es-UY" sz="2400" dirty="0"/>
              <a:t>diseños que importen realizaciones de obras de bellas </a:t>
            </a:r>
            <a:r>
              <a:rPr lang="es-UY" sz="2400" dirty="0" smtClean="0"/>
              <a:t>artes;</a:t>
            </a:r>
            <a:endParaRPr lang="es-UY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2400" dirty="0" smtClean="0"/>
              <a:t>Los </a:t>
            </a:r>
            <a:r>
              <a:rPr lang="es-UY" sz="2400" dirty="0"/>
              <a:t>diseños contrarios al orden público o a las buenas </a:t>
            </a:r>
            <a:r>
              <a:rPr lang="es-UY" sz="2400" dirty="0" smtClean="0"/>
              <a:t>costumbres.</a:t>
            </a:r>
            <a:endParaRPr lang="es-UY" sz="2400" dirty="0"/>
          </a:p>
          <a:p>
            <a:pPr marL="0" indent="0" algn="ctr">
              <a:buNone/>
            </a:pPr>
            <a:endParaRPr lang="es-UY" sz="2200" dirty="0" smtClean="0"/>
          </a:p>
        </p:txBody>
      </p:sp>
    </p:spTree>
    <p:extLst>
      <p:ext uri="{BB962C8B-B14F-4D97-AF65-F5344CB8AC3E}">
        <p14:creationId xmlns:p14="http://schemas.microsoft.com/office/powerpoint/2010/main" val="42621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3200" b="1" dirty="0" smtClean="0"/>
              <a:t>TRATADO DE COOPERACIÓN EN MATERIA DE PATENTES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Elaborado en 1970, con modificaciones en 1984 y 2001: Uruguay ratificó por Ley 20.299 de 21/6/2024.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8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Objetivo del tratado: simplificar y unificar procedimiento de solicitud de patentes de invención en distinto países. Administrado por OMPI.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28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2800" dirty="0" smtClean="0"/>
              <a:t>Ello se logra mediante una solicitud internacional única con efectos en todos los países miembros: ahorro de tiempo y dinero: fecha de solicitud común en un solo idioma.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UY" sz="2400" dirty="0"/>
          </a:p>
          <a:p>
            <a:pPr marL="0" indent="0" algn="ctr">
              <a:buNone/>
            </a:pPr>
            <a:endParaRPr lang="es-UY" sz="2200" dirty="0" smtClean="0"/>
          </a:p>
        </p:txBody>
      </p:sp>
    </p:spTree>
    <p:extLst>
      <p:ext uri="{BB962C8B-B14F-4D97-AF65-F5344CB8AC3E}">
        <p14:creationId xmlns:p14="http://schemas.microsoft.com/office/powerpoint/2010/main" val="3911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pPr marL="64008" indent="0">
              <a:buNone/>
            </a:pPr>
            <a:endParaRPr lang="es-UY" dirty="0" smtClean="0"/>
          </a:p>
          <a:p>
            <a:pPr marL="64008" indent="0">
              <a:buNone/>
            </a:pPr>
            <a:endParaRPr lang="es-UY" dirty="0"/>
          </a:p>
          <a:p>
            <a:pPr marL="64008" indent="0" algn="ctr">
              <a:buNone/>
            </a:pPr>
            <a:endParaRPr lang="es-UY" sz="4000" dirty="0" smtClean="0"/>
          </a:p>
          <a:p>
            <a:pPr marL="64008" indent="0" algn="ctr">
              <a:buNone/>
            </a:pPr>
            <a:r>
              <a:rPr lang="es-UY" sz="4000" dirty="0" smtClean="0"/>
              <a:t>¡¡Muchas gracias!!</a:t>
            </a:r>
          </a:p>
          <a:p>
            <a:pPr marL="64008" indent="0" algn="ctr">
              <a:buNone/>
            </a:pPr>
            <a:endParaRPr lang="es-UY" sz="4000" dirty="0" smtClean="0"/>
          </a:p>
          <a:p>
            <a:pPr marL="64008" indent="0" algn="ctr">
              <a:buNone/>
            </a:pPr>
            <a:r>
              <a:rPr lang="es-UY" sz="4000" dirty="0" smtClean="0"/>
              <a:t>Fin</a:t>
            </a:r>
            <a:endParaRPr lang="es-VE" sz="4000" dirty="0"/>
          </a:p>
        </p:txBody>
      </p:sp>
    </p:spTree>
    <p:extLst>
      <p:ext uri="{BB962C8B-B14F-4D97-AF65-F5344CB8AC3E}">
        <p14:creationId xmlns:p14="http://schemas.microsoft.com/office/powerpoint/2010/main" val="28157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b="1" dirty="0" smtClean="0"/>
              <a:t>MARCAS</a:t>
            </a:r>
          </a:p>
          <a:p>
            <a:pPr marL="0" indent="0" algn="just">
              <a:buNone/>
            </a:pPr>
            <a:endParaRPr lang="es-UY" b="1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dirty="0" smtClean="0"/>
              <a:t>Signo con aptitud distintiva: Distingue el producto o servicio de un comerciante del de los otros.</a:t>
            </a:r>
          </a:p>
          <a:p>
            <a:pPr marL="0" lvl="0" indent="0" algn="just">
              <a:buNone/>
            </a:pPr>
            <a:r>
              <a:rPr lang="es-UY" dirty="0" smtClean="0"/>
              <a:t> </a:t>
            </a:r>
            <a:endParaRPr lang="es-ES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dirty="0" smtClean="0"/>
              <a:t>La marca, unida a la calidad y el prestigio de un producto o servicio, se presenta como indicador de procedencia del producto, evitando la posibilidad de confusión del consumidor. 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dirty="0" smtClean="0"/>
              <a:t>El derecho al uso </a:t>
            </a:r>
            <a:r>
              <a:rPr lang="es-UY" dirty="0"/>
              <a:t>exclusivo de una marca se adquiere con la </a:t>
            </a:r>
            <a:r>
              <a:rPr lang="es-UY" dirty="0" smtClean="0"/>
              <a:t>inscripción en el Registro de la Dirección Nacional de la Propiedad Industrial (DNPI).</a:t>
            </a:r>
            <a:endParaRPr lang="es-UY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3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22961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" sz="3800" b="1" dirty="0" smtClean="0"/>
              <a:t>Caracteres de la regulación de la Ley 17.011</a:t>
            </a:r>
          </a:p>
          <a:p>
            <a:pPr marL="0" indent="0" algn="just">
              <a:buNone/>
            </a:pPr>
            <a:endParaRPr lang="es-UY" sz="3800" b="1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3300" dirty="0" smtClean="0"/>
              <a:t>La </a:t>
            </a:r>
            <a:r>
              <a:rPr lang="es-UY" sz="3300" dirty="0"/>
              <a:t>ley protege a aquel que acredite un uso pacífico, público e ininterrumpido de </a:t>
            </a:r>
            <a:r>
              <a:rPr lang="es-UY" sz="3300" dirty="0" smtClean="0"/>
              <a:t>por lo </a:t>
            </a:r>
            <a:r>
              <a:rPr lang="es-UY" sz="3300" dirty="0"/>
              <a:t>menos un año (art. 24). Este podrá oponerse al registro de marcas idénticas o similares a la </a:t>
            </a:r>
            <a:r>
              <a:rPr lang="es-UY" sz="3300" dirty="0" smtClean="0"/>
              <a:t>suya</a:t>
            </a:r>
            <a:r>
              <a:rPr lang="es-UY" sz="3300" dirty="0"/>
              <a:t>. Al oponerse, deberá solicitar la inscripción de la marca. 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33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3300" dirty="0"/>
              <a:t>Se pueden inscribir signos sonoros, olfativos y </a:t>
            </a:r>
            <a:r>
              <a:rPr lang="es-UY" sz="3300" i="1" dirty="0"/>
              <a:t>slogans</a:t>
            </a:r>
            <a:r>
              <a:rPr lang="es-UY" sz="3300" dirty="0"/>
              <a:t> publicitarios </a:t>
            </a:r>
            <a:r>
              <a:rPr lang="es-UY" sz="3300" dirty="0" smtClean="0"/>
              <a:t>(</a:t>
            </a:r>
            <a:r>
              <a:rPr lang="es-UY" sz="3300" dirty="0"/>
              <a:t>a</a:t>
            </a:r>
            <a:r>
              <a:rPr lang="es-UY" sz="3300" dirty="0" smtClean="0"/>
              <a:t>rts. </a:t>
            </a:r>
            <a:r>
              <a:rPr lang="es-UY" sz="3300" dirty="0"/>
              <a:t>2 y 3 Ley).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3500" dirty="0"/>
          </a:p>
          <a:p>
            <a:pPr marL="0" lvl="0" indent="0">
              <a:buNone/>
            </a:pPr>
            <a:endParaRPr lang="es-UY" sz="3500" dirty="0"/>
          </a:p>
          <a:p>
            <a:pPr marL="0" lvl="0" indent="0">
              <a:buNone/>
            </a:pPr>
            <a:endParaRPr lang="es-ES" sz="2200" b="1" dirty="0" smtClean="0"/>
          </a:p>
          <a:p>
            <a:pPr marL="0" indent="0" algn="ctr">
              <a:buNone/>
            </a:pPr>
            <a:endParaRPr lang="es-UY" sz="3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12966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sz="5300" b="1" dirty="0" smtClean="0"/>
              <a:t>Caracteres de la regulación de la Ley 17.011</a:t>
            </a:r>
          </a:p>
          <a:p>
            <a:pPr marL="0" lvl="0" indent="0">
              <a:buNone/>
            </a:pPr>
            <a:endParaRPr lang="es-UY" sz="3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4900" dirty="0"/>
              <a:t>El registro marcario otorga: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4000" dirty="0" smtClean="0"/>
              <a:t>El </a:t>
            </a:r>
            <a:r>
              <a:rPr lang="es-UY" sz="4000" dirty="0"/>
              <a:t>derecho exclusivo a la utilización y explotación de la marca conforme al principio </a:t>
            </a:r>
            <a:r>
              <a:rPr lang="es-UY" sz="4000" dirty="0" smtClean="0"/>
              <a:t>de especialidad </a:t>
            </a:r>
            <a:r>
              <a:rPr lang="es-UY" sz="4000" dirty="0"/>
              <a:t>(art. 11 Ley) y la  presunción de propiedad (art. 9 Ley).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4000" dirty="0" smtClean="0"/>
              <a:t>El </a:t>
            </a:r>
            <a:r>
              <a:rPr lang="es-UY" sz="4000" dirty="0"/>
              <a:t>derecho de oposición al uso o registro de cualquier marca que pueda producir </a:t>
            </a:r>
            <a:r>
              <a:rPr lang="es-UY" sz="4000" dirty="0" smtClean="0"/>
              <a:t>confusión con </a:t>
            </a:r>
            <a:r>
              <a:rPr lang="es-UY" sz="4000" dirty="0"/>
              <a:t>la propia o cuando se configuren cualquiera de las hipótesis de los arts. 4 y 5 de la Ley.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3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4300" dirty="0" smtClean="0"/>
              <a:t>Consagra </a:t>
            </a:r>
            <a:r>
              <a:rPr lang="es-UY" sz="4300" dirty="0"/>
              <a:t>la existencia y uso de una marca colectiva y las de certificación de garantía (arts. </a:t>
            </a:r>
            <a:r>
              <a:rPr lang="es-UY" sz="4300" dirty="0" smtClean="0"/>
              <a:t>38 </a:t>
            </a:r>
            <a:r>
              <a:rPr lang="es-UY" sz="4300" dirty="0"/>
              <a:t>a 43 y 44 a 56 </a:t>
            </a:r>
            <a:r>
              <a:rPr lang="es-UY" sz="4300" dirty="0" smtClean="0"/>
              <a:t>LM).</a:t>
            </a:r>
            <a:endParaRPr lang="es-ES" sz="4300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es-ES" sz="2200" b="1" dirty="0" smtClean="0"/>
          </a:p>
          <a:p>
            <a:pPr marL="0" indent="0" algn="ctr">
              <a:buNone/>
            </a:pPr>
            <a:endParaRPr lang="es-UY" sz="3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5019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sz="4600" b="1" dirty="0" smtClean="0"/>
              <a:t>Caracteres de la regulación de la Ley 17.011</a:t>
            </a:r>
          </a:p>
          <a:p>
            <a:pPr marL="0" lvl="0" indent="0">
              <a:buNone/>
            </a:pPr>
            <a:endParaRPr lang="es-UY" sz="3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4300" dirty="0"/>
              <a:t>Introduce la regulación de las indicaciones geográficas: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3400" dirty="0"/>
              <a:t>Indicaciones de </a:t>
            </a:r>
            <a:r>
              <a:rPr lang="es-UY" sz="3400" dirty="0" smtClean="0"/>
              <a:t>procedencia: “</a:t>
            </a:r>
            <a:r>
              <a:rPr lang="es-UY" sz="3400" dirty="0" err="1" smtClean="0"/>
              <a:t>made</a:t>
            </a:r>
            <a:r>
              <a:rPr lang="es-UY" sz="3400" dirty="0" smtClean="0"/>
              <a:t> in…”  </a:t>
            </a:r>
            <a:r>
              <a:rPr lang="es-UY" sz="3400" dirty="0"/>
              <a:t>(art. 74 Ley).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UY" sz="3400" dirty="0"/>
              <a:t>Denominación de origen (76 Ley</a:t>
            </a:r>
            <a:r>
              <a:rPr lang="es-UY" sz="3400" dirty="0" smtClean="0"/>
              <a:t>).</a:t>
            </a:r>
            <a:endParaRPr lang="es-UY" sz="3400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43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4300" dirty="0"/>
              <a:t>Incluye la regulación del Agente de Propiedad Industrial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43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4300" dirty="0"/>
              <a:t>Crea el Boletín de la Propiedad Industrial.</a:t>
            </a:r>
            <a:endParaRPr lang="es-ES" sz="4300" b="1" dirty="0" smtClean="0"/>
          </a:p>
          <a:p>
            <a:pPr marL="0" indent="0" algn="ctr">
              <a:buNone/>
            </a:pPr>
            <a:endParaRPr lang="es-UY" sz="3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15578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sz="3600" b="1" dirty="0" smtClean="0"/>
              <a:t>Caracteres que debe tener una marca para ser registrable</a:t>
            </a:r>
          </a:p>
          <a:p>
            <a:pPr marL="0" lvl="0" indent="0">
              <a:buNone/>
            </a:pPr>
            <a:endParaRPr lang="es-UY" sz="3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3600" dirty="0" smtClean="0"/>
              <a:t>De fantasía: </a:t>
            </a:r>
            <a:r>
              <a:rPr lang="es-UY" sz="3600" dirty="0"/>
              <a:t>por la ausencia de relación con respecto </a:t>
            </a:r>
            <a:r>
              <a:rPr lang="es-UY" sz="3600" dirty="0" smtClean="0"/>
              <a:t>al producto </a:t>
            </a:r>
            <a:r>
              <a:rPr lang="es-UY" sz="3600" dirty="0"/>
              <a:t>o servicio que se pretende proteger</a:t>
            </a:r>
            <a:r>
              <a:rPr lang="es-UY" sz="3600" dirty="0" smtClean="0"/>
              <a:t>. 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3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3600" dirty="0" smtClean="0"/>
              <a:t>Pero a su vez, veraz: no debe simular un origen, aptitud, utilidad o uso que el bien o servicio no tenga.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3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sz="3600" dirty="0" smtClean="0"/>
              <a:t>Novedosa/original: </a:t>
            </a:r>
            <a:r>
              <a:rPr lang="es-UY" sz="3600" dirty="0"/>
              <a:t>nunca se utilizó o registró con anterioridad.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sz="4500" dirty="0"/>
          </a:p>
          <a:p>
            <a:pPr marL="0" indent="0" algn="ctr">
              <a:buNone/>
            </a:pPr>
            <a:endParaRPr lang="es-UY" sz="3600" b="1" dirty="0" smtClean="0"/>
          </a:p>
          <a:p>
            <a:pPr marL="0" indent="0" algn="ctr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23423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b="1" dirty="0" smtClean="0"/>
              <a:t>Caracteres que debe tener una marca para ser </a:t>
            </a:r>
            <a:r>
              <a:rPr lang="es-ES" sz="2800" b="1" dirty="0" smtClean="0"/>
              <a:t>registrable</a:t>
            </a:r>
            <a:endParaRPr lang="es-ES" sz="2800" b="1" dirty="0" smtClean="0"/>
          </a:p>
          <a:p>
            <a:pPr marL="0" lvl="0" indent="0">
              <a:buNone/>
            </a:pPr>
            <a:endParaRPr lang="es-UY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dirty="0" smtClean="0"/>
              <a:t>Distintiva</a:t>
            </a:r>
            <a:r>
              <a:rPr lang="es-UY" dirty="0" smtClean="0"/>
              <a:t>: </a:t>
            </a:r>
            <a:r>
              <a:rPr lang="es-UY" dirty="0"/>
              <a:t>que exista una diferencia visual, fonética e </a:t>
            </a:r>
            <a:r>
              <a:rPr lang="es-UY" dirty="0" smtClean="0"/>
              <a:t>ideológica </a:t>
            </a:r>
            <a:r>
              <a:rPr lang="es-UY" dirty="0"/>
              <a:t>de una marca anterior, ya </a:t>
            </a:r>
            <a:r>
              <a:rPr lang="es-UY" dirty="0" smtClean="0"/>
              <a:t>existente </a:t>
            </a:r>
            <a:r>
              <a:rPr lang="es-UY" dirty="0"/>
              <a:t>o en </a:t>
            </a:r>
            <a:r>
              <a:rPr lang="es-UY" dirty="0" smtClean="0"/>
              <a:t>trámite</a:t>
            </a:r>
            <a:r>
              <a:rPr lang="es-UY" dirty="0" smtClean="0"/>
              <a:t>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b="1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dirty="0" smtClean="0"/>
              <a:t>Principio de especialidad: referida a un producto o servicio particular, solo respecto del producto o servicio para el que su registro fue solicitado (normas Niza clasificación 45 clases).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UY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UY" dirty="0" smtClean="0"/>
              <a:t>Principio de territorialidad: la marc</a:t>
            </a:r>
            <a:r>
              <a:rPr lang="es-UY" dirty="0" smtClean="0"/>
              <a:t>a se registra dentro del territorio que será utilizada, sin perjuicio de la marca notoria.</a:t>
            </a:r>
            <a:endParaRPr lang="es-UY" b="1" dirty="0" smtClean="0"/>
          </a:p>
        </p:txBody>
      </p:sp>
    </p:spTree>
    <p:extLst>
      <p:ext uri="{BB962C8B-B14F-4D97-AF65-F5344CB8AC3E}">
        <p14:creationId xmlns:p14="http://schemas.microsoft.com/office/powerpoint/2010/main" val="35228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2697</TotalTime>
  <Words>2495</Words>
  <Application>Microsoft Office PowerPoint</Application>
  <PresentationFormat>Presentación en pantalla (4:3)</PresentationFormat>
  <Paragraphs>282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Claridad</vt:lpstr>
      <vt:lpstr>                                     PROPIEDAD Industrial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CALIFICACIÓN DEL CONCURSO</dc:title>
  <dc:creator>Virginia</dc:creator>
  <cp:lastModifiedBy>Virginia Machado Martinez</cp:lastModifiedBy>
  <cp:revision>285</cp:revision>
  <dcterms:created xsi:type="dcterms:W3CDTF">2017-06-07T22:24:11Z</dcterms:created>
  <dcterms:modified xsi:type="dcterms:W3CDTF">2025-08-16T15:45:38Z</dcterms:modified>
</cp:coreProperties>
</file>