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7"/>
  </p:notesMasterIdLst>
  <p:sldIdLst>
    <p:sldId id="256" r:id="rId2"/>
    <p:sldId id="260" r:id="rId3"/>
    <p:sldId id="322" r:id="rId4"/>
    <p:sldId id="336" r:id="rId5"/>
    <p:sldId id="337" r:id="rId6"/>
    <p:sldId id="338" r:id="rId7"/>
    <p:sldId id="339" r:id="rId8"/>
    <p:sldId id="340" r:id="rId9"/>
    <p:sldId id="341" r:id="rId10"/>
    <p:sldId id="330" r:id="rId11"/>
    <p:sldId id="342" r:id="rId12"/>
    <p:sldId id="344" r:id="rId13"/>
    <p:sldId id="345" r:id="rId14"/>
    <p:sldId id="349" r:id="rId15"/>
    <p:sldId id="346" r:id="rId16"/>
    <p:sldId id="347" r:id="rId17"/>
    <p:sldId id="356" r:id="rId18"/>
    <p:sldId id="357" r:id="rId19"/>
    <p:sldId id="358" r:id="rId20"/>
    <p:sldId id="359" r:id="rId21"/>
    <p:sldId id="355" r:id="rId22"/>
    <p:sldId id="348" r:id="rId23"/>
    <p:sldId id="360" r:id="rId24"/>
    <p:sldId id="361" r:id="rId25"/>
    <p:sldId id="362" r:id="rId26"/>
    <p:sldId id="363" r:id="rId27"/>
    <p:sldId id="365" r:id="rId28"/>
    <p:sldId id="366" r:id="rId29"/>
    <p:sldId id="367" r:id="rId30"/>
    <p:sldId id="368" r:id="rId31"/>
    <p:sldId id="369" r:id="rId32"/>
    <p:sldId id="370" r:id="rId33"/>
    <p:sldId id="371" r:id="rId34"/>
    <p:sldId id="372" r:id="rId35"/>
    <p:sldId id="373" r:id="rId36"/>
    <p:sldId id="374" r:id="rId37"/>
    <p:sldId id="375" r:id="rId38"/>
    <p:sldId id="376" r:id="rId39"/>
    <p:sldId id="350" r:id="rId40"/>
    <p:sldId id="351" r:id="rId41"/>
    <p:sldId id="352" r:id="rId42"/>
    <p:sldId id="331" r:id="rId43"/>
    <p:sldId id="353" r:id="rId44"/>
    <p:sldId id="354" r:id="rId45"/>
    <p:sldId id="300" r:id="rId46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38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9/8/2025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9/8/2025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9/8/2025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9/8/2025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9/8/2025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9/8/2025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9/8/2025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9/8/2025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9/8/2025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9/8/2025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9/8/2025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9/8/2025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9/8/2025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3284984"/>
            <a:ext cx="7990904" cy="504056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>
                <a:solidFill>
                  <a:schemeClr val="tx1"/>
                </a:solidFill>
              </a:rPr>
              <a:t/>
            </a:r>
            <a:br>
              <a:rPr lang="es-UY" sz="4800" b="1">
                <a:solidFill>
                  <a:schemeClr val="tx1"/>
                </a:solidFill>
              </a:rPr>
            </a:br>
            <a:r>
              <a:rPr lang="es-UY" sz="4800" b="1" smtClean="0">
                <a:solidFill>
                  <a:schemeClr val="tx1"/>
                </a:solidFill>
              </a:rPr>
              <a:t>CLASES 3 y 4</a:t>
            </a: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EL </a:t>
            </a:r>
            <a:r>
              <a:rPr lang="es-UY" sz="4800" b="1" dirty="0" err="1" smtClean="0">
                <a:solidFill>
                  <a:schemeClr val="tx1"/>
                </a:solidFill>
              </a:rPr>
              <a:t>comerciANTE</a:t>
            </a: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endParaRPr lang="es-VE" sz="32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206928" cy="2978920"/>
          </a:xfrm>
        </p:spPr>
        <p:txBody>
          <a:bodyPr>
            <a:normAutofit fontScale="85000" lnSpcReduction="2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1</a:t>
            </a:r>
          </a:p>
          <a:p>
            <a:pPr algn="ctr"/>
            <a:r>
              <a:rPr lang="es-UY" sz="3400" dirty="0"/>
              <a:t>Facultad de Derecho - </a:t>
            </a:r>
            <a:r>
              <a:rPr lang="es-UY" sz="3400" dirty="0" err="1"/>
              <a:t>UdelaR</a:t>
            </a:r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/>
              <a:t>Virginia Machado</a:t>
            </a:r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b="1" dirty="0" smtClean="0"/>
              <a:t>Artículo 44 del </a:t>
            </a:r>
            <a:r>
              <a:rPr lang="es-UY" sz="2200" b="1" dirty="0" err="1" smtClean="0"/>
              <a:t>CCom</a:t>
            </a:r>
            <a:r>
              <a:rPr lang="es-UY" sz="2200" b="1" dirty="0" smtClean="0"/>
              <a:t>.: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(i) Inscripción de documentos en los registros públicos.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200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(ii) Seguir un orden uniforme de contabilidad en idioma español y tener los libros obligatorios.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200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(iii) Conservar la correspondencia.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200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(iv) Rendir cuentas.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373485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lvl="0" indent="0" algn="ctr">
              <a:buNone/>
            </a:pPr>
            <a:r>
              <a:rPr lang="es-UY" b="1" dirty="0" smtClean="0"/>
              <a:t>(i) Inscripción de documentos en el Registro Nacional de Comercio (art. 49 Ley de Registros 16.871)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El inciso 1 fue derogado </a:t>
            </a:r>
            <a:r>
              <a:rPr lang="es-UY" dirty="0"/>
              <a:t>por art. 256 Ley </a:t>
            </a:r>
            <a:r>
              <a:rPr lang="es-UY" dirty="0" smtClean="0"/>
              <a:t>18.387.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Contratos </a:t>
            </a:r>
            <a:r>
              <a:rPr lang="es-UY" dirty="0"/>
              <a:t>constitutivos de sociedades comerciales, cooperativas, grupos de interés económico y consorcios.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Modificaciones de contrato, rescisión parcial, disolución, transformación, fusión, escisión, etc..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Embargos </a:t>
            </a:r>
            <a:r>
              <a:rPr lang="es-UY" dirty="0"/>
              <a:t>de participaciones y cuotas sociales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Embargos </a:t>
            </a:r>
            <a:r>
              <a:rPr lang="es-UY" dirty="0"/>
              <a:t>específicos de establecimientos comerciales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Promesas </a:t>
            </a:r>
            <a:r>
              <a:rPr lang="es-UY" dirty="0"/>
              <a:t>de enajenación de establecimientos comerciales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Transmisiones </a:t>
            </a:r>
            <a:r>
              <a:rPr lang="es-UY" dirty="0"/>
              <a:t>por cualquier título y modo y </a:t>
            </a:r>
            <a:r>
              <a:rPr lang="es-UY" dirty="0" smtClean="0"/>
              <a:t>adjudicaciones por </a:t>
            </a:r>
            <a:r>
              <a:rPr lang="es-UY" dirty="0"/>
              <a:t>partición de cuotas sociales y de establecimiento </a:t>
            </a:r>
            <a:r>
              <a:rPr lang="es-UY" dirty="0" smtClean="0"/>
              <a:t>comercial</a:t>
            </a:r>
          </a:p>
        </p:txBody>
      </p:sp>
    </p:spTree>
    <p:extLst>
      <p:ext uri="{BB962C8B-B14F-4D97-AF65-F5344CB8AC3E}">
        <p14:creationId xmlns:p14="http://schemas.microsoft.com/office/powerpoint/2010/main" val="33168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sz="2800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sz="2800" b="1" dirty="0"/>
              <a:t>(i) Inscripción de documentos en el </a:t>
            </a:r>
            <a:r>
              <a:rPr lang="es-UY" sz="2800" b="1" dirty="0" smtClean="0"/>
              <a:t>Registro Nacional </a:t>
            </a:r>
            <a:r>
              <a:rPr lang="es-UY" sz="2800" b="1" dirty="0"/>
              <a:t>de Comercio (art. 49 Ley de Registros 16.871)</a:t>
            </a:r>
          </a:p>
          <a:p>
            <a:pPr marL="0" lvl="0" indent="0" algn="ctr">
              <a:buNone/>
            </a:pPr>
            <a:endParaRPr lang="es-UY" b="1" cap="all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Las </a:t>
            </a:r>
            <a:r>
              <a:rPr lang="es-UY" dirty="0"/>
              <a:t>demandas y sentencias sobre demandas inscriptas o no por rescisión judicial de la promesa o enajenación de establecimientos comerciales.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Reglamentos </a:t>
            </a:r>
            <a:r>
              <a:rPr lang="es-UY" dirty="0"/>
              <a:t>de sociedades anónimas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Privilegios </a:t>
            </a:r>
            <a:r>
              <a:rPr lang="es-UY" dirty="0"/>
              <a:t>marítimos (art. 1038 </a:t>
            </a:r>
            <a:r>
              <a:rPr lang="es-UY" dirty="0" err="1"/>
              <a:t>C.Com</a:t>
            </a:r>
            <a:r>
              <a:rPr lang="es-UY" dirty="0"/>
              <a:t>).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Reservas </a:t>
            </a:r>
            <a:r>
              <a:rPr lang="es-UY" dirty="0"/>
              <a:t>de prioridad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Todo </a:t>
            </a:r>
            <a:r>
              <a:rPr lang="es-UY" dirty="0"/>
              <a:t>los actos que alteren o modifiquen las inscripciones efectuadas.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La inscripción se efectúa dentro de los 30 </a:t>
            </a:r>
            <a:r>
              <a:rPr lang="es-UY" dirty="0"/>
              <a:t>días desde el siguiente al otorgamiento, </a:t>
            </a:r>
            <a:r>
              <a:rPr lang="es-UY" dirty="0" smtClean="0"/>
              <a:t>promoción de </a:t>
            </a:r>
            <a:r>
              <a:rPr lang="es-UY" dirty="0"/>
              <a:t>la demanda, sentencia o desde que la Auditoría Interna </a:t>
            </a:r>
            <a:r>
              <a:rPr lang="es-UY" dirty="0" smtClean="0"/>
              <a:t>de la </a:t>
            </a:r>
            <a:r>
              <a:rPr lang="es-UY" dirty="0"/>
              <a:t>Nación se pronuncia en el caso de las S.A..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Ley </a:t>
            </a:r>
            <a:r>
              <a:rPr lang="es-UY" dirty="0" smtClean="0"/>
              <a:t>17.904, de 7/10/2005, </a:t>
            </a:r>
            <a:r>
              <a:rPr lang="es-UY" dirty="0"/>
              <a:t>determinó que todo acto de: designación, cese o revocación de administrador, director o representante y liquidador de la sociedad comercial se inscribe en el </a:t>
            </a:r>
            <a:r>
              <a:rPr lang="es-UY" dirty="0" smtClean="0"/>
              <a:t>RNC. También </a:t>
            </a:r>
            <a:r>
              <a:rPr lang="es-UY" dirty="0"/>
              <a:t>el cambio de sede social</a:t>
            </a:r>
            <a:endParaRPr lang="es-UY" sz="2000" dirty="0"/>
          </a:p>
        </p:txBody>
      </p:sp>
    </p:spTree>
    <p:extLst>
      <p:ext uri="{BB962C8B-B14F-4D97-AF65-F5344CB8AC3E}">
        <p14:creationId xmlns:p14="http://schemas.microsoft.com/office/powerpoint/2010/main" val="136874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(i) Inscripción de documentos en el Registro de </a:t>
            </a:r>
            <a:r>
              <a:rPr lang="es-UY" b="1" dirty="0" smtClean="0"/>
              <a:t>Actos Personales </a:t>
            </a:r>
            <a:r>
              <a:rPr lang="es-UY" b="1" dirty="0"/>
              <a:t>(</a:t>
            </a:r>
            <a:r>
              <a:rPr lang="es-UY" b="1" dirty="0" smtClean="0"/>
              <a:t>arts. 34 y ss. </a:t>
            </a:r>
            <a:r>
              <a:rPr lang="es-UY" b="1" dirty="0"/>
              <a:t>Ley de Registros 16.871)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En sección </a:t>
            </a:r>
            <a:r>
              <a:rPr lang="es-UY" dirty="0"/>
              <a:t>Regímenes Matrimoniales: las capitulaciones matrimoniales. </a:t>
            </a:r>
            <a:endParaRPr lang="es-UY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En sección Interdicciones: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los embargos;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Interdicciones; 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la </a:t>
            </a:r>
            <a:r>
              <a:rPr lang="es-UY" dirty="0"/>
              <a:t>pretensión de prescindencia de la personalidad jurídica (art. 191 LSC</a:t>
            </a:r>
            <a:r>
              <a:rPr lang="es-UY" dirty="0" smtClean="0"/>
              <a:t>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la </a:t>
            </a:r>
            <a:r>
              <a:rPr lang="es-UY" dirty="0"/>
              <a:t>declaración de concurso (art. 10 LCRE). </a:t>
            </a:r>
            <a:endParaRPr lang="es-UY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En sección </a:t>
            </a:r>
            <a:r>
              <a:rPr lang="es-UY" dirty="0"/>
              <a:t>Mandatos y </a:t>
            </a:r>
            <a:r>
              <a:rPr lang="es-UY" dirty="0" smtClean="0"/>
              <a:t>Poderes: </a:t>
            </a:r>
            <a:r>
              <a:rPr lang="es-UY" dirty="0"/>
              <a:t>la limitación de poderes, revocación, sustitución de poderes del factor, entre otros</a:t>
            </a:r>
            <a:r>
              <a:rPr lang="es-UY" dirty="0" smtClean="0"/>
              <a:t>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59677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(i) Inscripción de documentos en el Registro de </a:t>
            </a:r>
            <a:r>
              <a:rPr lang="es-UY" b="1" dirty="0" smtClean="0"/>
              <a:t>la Propiedad </a:t>
            </a:r>
            <a:r>
              <a:rPr lang="es-UY" b="1" dirty="0"/>
              <a:t>(</a:t>
            </a:r>
            <a:r>
              <a:rPr lang="es-UY" b="1" dirty="0" smtClean="0"/>
              <a:t>arts. 8 y ss. </a:t>
            </a:r>
            <a:r>
              <a:rPr lang="es-UY" b="1" dirty="0"/>
              <a:t>Ley de Registros 16.871</a:t>
            </a:r>
            <a:r>
              <a:rPr lang="es-UY" b="1" dirty="0" smtClean="0"/>
              <a:t>); DGI, BPS</a:t>
            </a:r>
            <a:endParaRPr lang="es-UY" b="1" dirty="0"/>
          </a:p>
          <a:p>
            <a:pPr lvl="2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En sección </a:t>
            </a:r>
            <a:r>
              <a:rPr lang="es-UY" dirty="0"/>
              <a:t>Inmobiliaria: </a:t>
            </a:r>
            <a:r>
              <a:rPr lang="es-UY" dirty="0" smtClean="0"/>
              <a:t>los </a:t>
            </a:r>
            <a:r>
              <a:rPr lang="es-UY" dirty="0"/>
              <a:t>crédito de uso o leasing de inmuebles e hipotecas de buques</a:t>
            </a:r>
            <a:r>
              <a:rPr lang="es-UY" dirty="0" smtClean="0"/>
              <a:t>, diques </a:t>
            </a:r>
            <a:r>
              <a:rPr lang="es-UY" dirty="0"/>
              <a:t>flotantes e </a:t>
            </a:r>
            <a:r>
              <a:rPr lang="es-UY" dirty="0" smtClean="0"/>
              <a:t>industriales.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Sección </a:t>
            </a:r>
            <a:r>
              <a:rPr lang="es-UY" dirty="0"/>
              <a:t>Registro de Prendas sin desplazamiento, éstas y los leasing de bienes muebles.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Sección </a:t>
            </a:r>
            <a:r>
              <a:rPr lang="es-UY" dirty="0"/>
              <a:t>Mueble: </a:t>
            </a:r>
            <a:endParaRPr lang="es-UY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Registro </a:t>
            </a:r>
            <a:r>
              <a:rPr lang="es-UY" dirty="0" err="1"/>
              <a:t>Nac</a:t>
            </a:r>
            <a:r>
              <a:rPr lang="es-UY" dirty="0"/>
              <a:t>. de </a:t>
            </a:r>
            <a:r>
              <a:rPr lang="es-UY" dirty="0" smtClean="0"/>
              <a:t>Aeronaves: Art</a:t>
            </a:r>
            <a:r>
              <a:rPr lang="es-UY" dirty="0"/>
              <a:t>. 61 de la Ley 17.292 (25/1/01)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/>
              <a:t>Registro Nacional de Buques: a cargo de la Escribanía Mercante.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/>
              <a:t>Registro de la Propiedad Industrial: marcas y </a:t>
            </a:r>
            <a:r>
              <a:rPr lang="es-UY" dirty="0" smtClean="0"/>
              <a:t>patentes</a:t>
            </a:r>
          </a:p>
          <a:p>
            <a:pPr lvl="2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El comerciante, además, debe </a:t>
            </a:r>
            <a:r>
              <a:rPr lang="es-UY" dirty="0"/>
              <a:t>inscribirse </a:t>
            </a:r>
            <a:r>
              <a:rPr lang="es-UY" dirty="0" smtClean="0"/>
              <a:t>en DGI, BPS, BSE </a:t>
            </a:r>
            <a:r>
              <a:rPr lang="es-UY" dirty="0"/>
              <a:t>y </a:t>
            </a:r>
            <a:r>
              <a:rPr lang="es-UY" dirty="0" smtClean="0"/>
              <a:t>MTSS.</a:t>
            </a:r>
            <a:endParaRPr lang="es-UY" sz="2000" dirty="0"/>
          </a:p>
        </p:txBody>
      </p:sp>
    </p:spTree>
    <p:extLst>
      <p:ext uri="{BB962C8B-B14F-4D97-AF65-F5344CB8AC3E}">
        <p14:creationId xmlns:p14="http://schemas.microsoft.com/office/powerpoint/2010/main" val="193867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lvl="0" indent="0" algn="ctr">
              <a:buNone/>
            </a:pPr>
            <a:r>
              <a:rPr lang="es-UY" b="1" dirty="0"/>
              <a:t>(i) Inscripción de </a:t>
            </a:r>
            <a:r>
              <a:rPr lang="es-UY" b="1" dirty="0" smtClean="0"/>
              <a:t>documentos</a:t>
            </a:r>
            <a:endParaRPr lang="es-UY" b="1" cap="all" dirty="0" smtClean="0"/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Los efectos de la inscripción son: </a:t>
            </a:r>
            <a:endParaRPr lang="es-UY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Publicidad</a:t>
            </a:r>
            <a:r>
              <a:rPr lang="es-UY" dirty="0"/>
              <a:t>: </a:t>
            </a:r>
            <a:r>
              <a:rPr lang="es-UY" dirty="0" smtClean="0"/>
              <a:t>conocimiento de terceros.</a:t>
            </a:r>
            <a:endParaRPr lang="es-UY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err="1" smtClean="0"/>
              <a:t>Oponibilidad</a:t>
            </a:r>
            <a:r>
              <a:rPr lang="es-UY" dirty="0" smtClean="0"/>
              <a:t>: los </a:t>
            </a:r>
            <a:r>
              <a:rPr lang="es-UY" dirty="0"/>
              <a:t>actos registrables son oponibles a terceros a partir de su inscripción.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Constitución: en algunos casos, a partir de la inscripción nace </a:t>
            </a:r>
            <a:r>
              <a:rPr lang="es-UY" dirty="0"/>
              <a:t>un </a:t>
            </a:r>
            <a:r>
              <a:rPr lang="es-UY" dirty="0" smtClean="0"/>
              <a:t>Derecho Real, es el caso, por ejemplo, de la </a:t>
            </a:r>
            <a:r>
              <a:rPr lang="es-UY" dirty="0"/>
              <a:t>promesa de enajenación de establecimiento comercial y prenda sin desplazamiento.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Los </a:t>
            </a:r>
            <a:r>
              <a:rPr lang="es-UY" dirty="0"/>
              <a:t>documentos que se incluyen en un Registro adquieren fecha cierta (art. 1587 </a:t>
            </a:r>
            <a:r>
              <a:rPr lang="es-UY" dirty="0" smtClean="0"/>
              <a:t>CC).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Los </a:t>
            </a:r>
            <a:r>
              <a:rPr lang="es-UY" dirty="0"/>
              <a:t>certificados que expiden los Registros pueden ser </a:t>
            </a:r>
            <a:r>
              <a:rPr lang="es-UY" dirty="0" smtClean="0"/>
              <a:t>utilizados como </a:t>
            </a:r>
            <a:r>
              <a:rPr lang="es-UY" dirty="0"/>
              <a:t>medios de prueba. </a:t>
            </a:r>
            <a:endParaRPr lang="es-UY" sz="2000" dirty="0"/>
          </a:p>
        </p:txBody>
      </p:sp>
    </p:spTree>
    <p:extLst>
      <p:ext uri="{BB962C8B-B14F-4D97-AF65-F5344CB8AC3E}">
        <p14:creationId xmlns:p14="http://schemas.microsoft.com/office/powerpoint/2010/main" val="14939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lvl="0" indent="0" algn="ctr">
              <a:buNone/>
            </a:pPr>
            <a:r>
              <a:rPr lang="es-UY" b="1" dirty="0" smtClean="0"/>
              <a:t>(ii) Llevar contabilidad</a:t>
            </a:r>
            <a:r>
              <a:rPr lang="es-ES" b="1" dirty="0" smtClean="0"/>
              <a:t> en </a:t>
            </a:r>
            <a:r>
              <a:rPr lang="es-ES" b="1" dirty="0" smtClean="0"/>
              <a:t>forma</a:t>
            </a:r>
            <a:endParaRPr lang="es-ES" b="1" dirty="0" smtClean="0"/>
          </a:p>
          <a:p>
            <a:pPr marL="0" lvl="0" indent="0" algn="ctr">
              <a:buNone/>
            </a:pPr>
            <a:endParaRPr lang="es-E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¿Qué es la contabilidad?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Es una disciplina cuyo objetivo es ofrecer información objetiva, fiable y ordenada sobre la situación financiera y económica de un sujeto. Su utilidad es tanto interna (para el propio sujeto, su empresa, su estructura), como externa (para terceros, acreedores, órganos de contralor, Estado).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Esto permite que sea una herramienta que ayuda a tomar decisiones.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Se basa en el registro, la interpretación y análisis de datos sobre hechos y actos de contenido económico y financiero. </a:t>
            </a:r>
          </a:p>
          <a:p>
            <a:pPr marL="0" indent="0" algn="just"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99708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lvl="0" indent="0" algn="ctr">
              <a:buNone/>
            </a:pPr>
            <a:r>
              <a:rPr lang="es-UY" b="1" dirty="0" smtClean="0"/>
              <a:t>(ii) Llevar contabilidad</a:t>
            </a:r>
            <a:r>
              <a:rPr lang="es-ES" b="1" dirty="0" smtClean="0"/>
              <a:t> en </a:t>
            </a:r>
            <a:r>
              <a:rPr lang="es-ES" b="1" dirty="0" smtClean="0"/>
              <a:t>forma</a:t>
            </a:r>
            <a:endParaRPr lang="es-ES" b="1" dirty="0" smtClean="0"/>
          </a:p>
          <a:p>
            <a:pPr marL="0" lvl="0" indent="0" algn="ctr">
              <a:buNone/>
            </a:pPr>
            <a:endParaRPr lang="es-E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Contabilidad y finanzas están estrechamente relacionadas, pero son conceptos diferentes.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La contabilidad se dedica a estudiar las partidas que aparecen de distintos movimientos económicos y la forma de registrarlos.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Las finanzas mira más allá, gestiona y optimiza los flujos de dinero, tomando en cuenta la información y ayuda a decidir realizar inversiones y tomar decisiones.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Para que el registro y análisis de la información sea fiable debe responder a criterios unificados siguiendo ciertas reglas.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Art. 91 LSC, Decretos 103/991, 540/991, 266/007, 124/011, 291/014, 108/022, etc.: se aplican las normas </a:t>
            </a:r>
            <a:r>
              <a:rPr lang="es-UY" dirty="0"/>
              <a:t>contables </a:t>
            </a:r>
            <a:r>
              <a:rPr lang="es-UY" dirty="0" smtClean="0"/>
              <a:t>adecuadas: NIFF, Normas </a:t>
            </a:r>
            <a:r>
              <a:rPr lang="es-UY" dirty="0"/>
              <a:t>Internacionales </a:t>
            </a:r>
            <a:r>
              <a:rPr lang="es-UY" dirty="0" smtClean="0"/>
              <a:t>de Información </a:t>
            </a:r>
            <a:r>
              <a:rPr lang="es-UY" dirty="0"/>
              <a:t>Financiera </a:t>
            </a:r>
            <a:r>
              <a:rPr lang="es-UY" dirty="0" smtClean="0"/>
              <a:t>aprobadas por el </a:t>
            </a:r>
            <a:r>
              <a:rPr lang="es-UY" dirty="0"/>
              <a:t>Consejo de Normas Internacionales </a:t>
            </a:r>
            <a:r>
              <a:rPr lang="es-UY" dirty="0" smtClean="0"/>
              <a:t>de Contabilidad </a:t>
            </a:r>
            <a:r>
              <a:rPr lang="es-UY" dirty="0"/>
              <a:t>(IASB - International </a:t>
            </a:r>
            <a:r>
              <a:rPr lang="es-UY" dirty="0" err="1"/>
              <a:t>Accounting</a:t>
            </a:r>
            <a:r>
              <a:rPr lang="es-UY" dirty="0"/>
              <a:t> </a:t>
            </a:r>
            <a:r>
              <a:rPr lang="es-UY" dirty="0" err="1"/>
              <a:t>Standards</a:t>
            </a:r>
            <a:r>
              <a:rPr lang="es-UY" dirty="0"/>
              <a:t> </a:t>
            </a:r>
            <a:r>
              <a:rPr lang="es-UY" dirty="0" err="1"/>
              <a:t>Board</a:t>
            </a:r>
            <a:r>
              <a:rPr lang="es-UY" dirty="0" smtClean="0"/>
              <a:t>).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24303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lvl="0" indent="0" algn="ctr">
              <a:buNone/>
            </a:pPr>
            <a:r>
              <a:rPr lang="es-UY" b="1" dirty="0" smtClean="0"/>
              <a:t>(ii) Llevar contabilidad</a:t>
            </a:r>
            <a:r>
              <a:rPr lang="es-ES" b="1" dirty="0" smtClean="0"/>
              <a:t> en </a:t>
            </a:r>
            <a:r>
              <a:rPr lang="es-ES" b="1" dirty="0" smtClean="0"/>
              <a:t>forma</a:t>
            </a:r>
            <a:endParaRPr lang="es-ES" b="1" dirty="0" smtClean="0"/>
          </a:p>
          <a:p>
            <a:pPr marL="0" lvl="0" indent="0" algn="ctr">
              <a:buNone/>
            </a:pPr>
            <a:endParaRPr lang="es-E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Los EECC cierran cada 12 meses y se dividen en cuatro estados (que comparan el cierre del año con el del año anterior) y las notas a dichos estados: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b="1" dirty="0" smtClean="0"/>
              <a:t>Estado </a:t>
            </a:r>
            <a:r>
              <a:rPr lang="es-UY" b="1" dirty="0"/>
              <a:t>de Situación </a:t>
            </a:r>
            <a:r>
              <a:rPr lang="es-UY" b="1" dirty="0" smtClean="0"/>
              <a:t>Patrimonial</a:t>
            </a:r>
            <a:r>
              <a:rPr lang="es-UY" dirty="0" smtClean="0"/>
              <a:t>: activos</a:t>
            </a:r>
            <a:r>
              <a:rPr lang="es-UY" dirty="0"/>
              <a:t>, pasivos y patrimonio neto a una fecha </a:t>
            </a:r>
            <a:r>
              <a:rPr lang="es-UY" dirty="0" smtClean="0"/>
              <a:t>determinada.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b="1" dirty="0" smtClean="0"/>
              <a:t>Estado </a:t>
            </a:r>
            <a:r>
              <a:rPr lang="es-UY" b="1" dirty="0"/>
              <a:t>de </a:t>
            </a:r>
            <a:r>
              <a:rPr lang="es-UY" b="1" dirty="0" smtClean="0"/>
              <a:t>Resultados: </a:t>
            </a:r>
            <a:r>
              <a:rPr lang="es-UY" dirty="0" smtClean="0"/>
              <a:t>muestra los </a:t>
            </a:r>
            <a:r>
              <a:rPr lang="es-UY" dirty="0"/>
              <a:t>ingresos, costos y gastos del </a:t>
            </a:r>
            <a:r>
              <a:rPr lang="es-UY" dirty="0" smtClean="0"/>
              <a:t>período y su </a:t>
            </a:r>
            <a:r>
              <a:rPr lang="es-UY" dirty="0"/>
              <a:t>resultado neto</a:t>
            </a:r>
            <a:r>
              <a:rPr lang="es-UY" dirty="0" smtClean="0"/>
              <a:t>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b="1" dirty="0" smtClean="0"/>
              <a:t>Estado </a:t>
            </a:r>
            <a:r>
              <a:rPr lang="es-UY" b="1" dirty="0"/>
              <a:t>de Evolución del Patrimonio </a:t>
            </a:r>
            <a:r>
              <a:rPr lang="es-UY" b="1" dirty="0" smtClean="0"/>
              <a:t>Neto</a:t>
            </a:r>
            <a:r>
              <a:rPr lang="es-UY" dirty="0" smtClean="0"/>
              <a:t>: detalla </a:t>
            </a:r>
            <a:r>
              <a:rPr lang="es-UY" dirty="0"/>
              <a:t>los cambios en el capital, reservas y resultados </a:t>
            </a:r>
            <a:r>
              <a:rPr lang="es-UY" dirty="0" smtClean="0"/>
              <a:t>acumulados. Explica </a:t>
            </a:r>
            <a:r>
              <a:rPr lang="es-UY" dirty="0"/>
              <a:t>las variaciones del patrimonio </a:t>
            </a:r>
            <a:r>
              <a:rPr lang="es-UY" dirty="0" smtClean="0"/>
              <a:t>neto.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b="1" dirty="0" smtClean="0"/>
              <a:t>Estado </a:t>
            </a:r>
            <a:r>
              <a:rPr lang="es-UY" b="1" dirty="0"/>
              <a:t>de Flujo de </a:t>
            </a:r>
            <a:r>
              <a:rPr lang="es-UY" b="1" dirty="0" smtClean="0"/>
              <a:t>Efectivo</a:t>
            </a:r>
            <a:r>
              <a:rPr lang="es-UY" dirty="0" smtClean="0"/>
              <a:t>: </a:t>
            </a:r>
            <a:r>
              <a:rPr lang="es-UY" dirty="0"/>
              <a:t>origen y aplicación del efectivo y equivalentes, clasificado en actividades operativas, de inversión y de financiamiento</a:t>
            </a:r>
            <a:r>
              <a:rPr lang="es-UY" dirty="0" smtClean="0"/>
              <a:t>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b="1" dirty="0" smtClean="0"/>
              <a:t>Notas </a:t>
            </a:r>
            <a:r>
              <a:rPr lang="es-UY" b="1" dirty="0"/>
              <a:t>a los Estados </a:t>
            </a:r>
            <a:r>
              <a:rPr lang="es-UY" b="1" dirty="0" smtClean="0"/>
              <a:t>Contables</a:t>
            </a:r>
            <a:r>
              <a:rPr lang="es-UY" dirty="0" smtClean="0"/>
              <a:t>: indican las </a:t>
            </a:r>
            <a:r>
              <a:rPr lang="es-UY" dirty="0"/>
              <a:t>políticas contables, criterios de </a:t>
            </a:r>
            <a:r>
              <a:rPr lang="es-UY" dirty="0" smtClean="0"/>
              <a:t>valuación y brindan </a:t>
            </a:r>
            <a:r>
              <a:rPr lang="es-UY" dirty="0"/>
              <a:t>explicaciones y desgloses </a:t>
            </a:r>
            <a:r>
              <a:rPr lang="es-UY" dirty="0" smtClean="0"/>
              <a:t>para entender e </a:t>
            </a:r>
            <a:r>
              <a:rPr lang="es-UY" dirty="0"/>
              <a:t>interpretan las </a:t>
            </a:r>
            <a:r>
              <a:rPr lang="es-UY" dirty="0" smtClean="0"/>
              <a:t>cifras y registros de los cuatro </a:t>
            </a:r>
            <a:r>
              <a:rPr lang="es-UY" dirty="0"/>
              <a:t>estados.</a:t>
            </a:r>
          </a:p>
        </p:txBody>
      </p:sp>
    </p:spTree>
    <p:extLst>
      <p:ext uri="{BB962C8B-B14F-4D97-AF65-F5344CB8AC3E}">
        <p14:creationId xmlns:p14="http://schemas.microsoft.com/office/powerpoint/2010/main" val="191331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980728"/>
            <a:ext cx="9035783" cy="4824536"/>
          </a:xfrm>
          <a:prstGeom prst="rect">
            <a:avLst/>
          </a:prstGeom>
          <a:ln>
            <a:solidFill>
              <a:srgbClr val="FBFBFA"/>
            </a:solidFill>
          </a:ln>
        </p:spPr>
      </p:pic>
    </p:spTree>
    <p:extLst>
      <p:ext uri="{BB962C8B-B14F-4D97-AF65-F5344CB8AC3E}">
        <p14:creationId xmlns:p14="http://schemas.microsoft.com/office/powerpoint/2010/main" val="64277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3600" b="1" cap="all" dirty="0" smtClean="0"/>
              <a:t>DEFINICIÓN</a:t>
            </a:r>
            <a:endParaRPr lang="es-ES" sz="3600" b="1" cap="all" dirty="0"/>
          </a:p>
          <a:p>
            <a:pPr marL="0" lvl="0" indent="0">
              <a:buNone/>
            </a:pPr>
            <a:endParaRPr lang="es-ES" dirty="0" smtClean="0"/>
          </a:p>
          <a:p>
            <a:pPr marL="0" lvl="0" indent="0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ARTÍCULO 1 CÓDIGO DE COMERCIO: 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marL="274320" lvl="1" indent="0" algn="just">
              <a:buNone/>
            </a:pPr>
            <a:r>
              <a:rPr lang="es-UY" sz="2400" i="1" dirty="0" smtClean="0"/>
              <a:t>La </a:t>
            </a:r>
            <a:r>
              <a:rPr lang="es-UY" sz="2400" i="1" dirty="0"/>
              <a:t>ley </a:t>
            </a:r>
            <a:r>
              <a:rPr lang="es-UY" sz="2400" i="1" dirty="0" smtClean="0"/>
              <a:t>reputa comerciantes </a:t>
            </a:r>
            <a:r>
              <a:rPr lang="es-UY" sz="2400" i="1" dirty="0"/>
              <a:t>a todos los individuos que teniendo </a:t>
            </a:r>
            <a:r>
              <a:rPr lang="es-UY" sz="2400" b="1" i="1" dirty="0"/>
              <a:t>capacidad legal </a:t>
            </a:r>
            <a:r>
              <a:rPr lang="es-UY" sz="2400" i="1" dirty="0"/>
              <a:t>para contratar, se han </a:t>
            </a:r>
            <a:r>
              <a:rPr lang="es-UY" sz="2400" b="1" i="1" dirty="0"/>
              <a:t>inscripto en la matrícula </a:t>
            </a:r>
            <a:r>
              <a:rPr lang="es-UY" sz="2400" i="1" dirty="0"/>
              <a:t>de comerciantes y ejercen de </a:t>
            </a:r>
            <a:r>
              <a:rPr lang="es-UY" sz="2400" b="1" i="1" dirty="0"/>
              <a:t>cuenta propia </a:t>
            </a:r>
            <a:r>
              <a:rPr lang="es-UY" sz="2400" i="1" dirty="0"/>
              <a:t>actos de comercio, haciendo de ello su </a:t>
            </a:r>
            <a:r>
              <a:rPr lang="es-UY" sz="2400" b="1" i="1" dirty="0"/>
              <a:t>profesión </a:t>
            </a:r>
            <a:r>
              <a:rPr lang="es-UY" sz="2400" b="1" i="1" dirty="0" smtClean="0"/>
              <a:t>habitual.</a:t>
            </a:r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264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Y" b="1" dirty="0" smtClean="0"/>
              <a:t>LA LUNA S.A.</a:t>
            </a:r>
          </a:p>
          <a:p>
            <a:pPr marL="0" indent="0" algn="ctr">
              <a:buNone/>
            </a:pPr>
            <a:r>
              <a:rPr lang="es-UY" b="1" dirty="0" smtClean="0"/>
              <a:t>Estado </a:t>
            </a:r>
            <a:r>
              <a:rPr lang="es-UY" b="1" dirty="0"/>
              <a:t>de Situación </a:t>
            </a:r>
            <a:r>
              <a:rPr lang="es-UY" b="1" dirty="0" smtClean="0"/>
              <a:t>Patrimonial 30/06/2022</a:t>
            </a:r>
          </a:p>
          <a:p>
            <a:pPr marL="0" indent="0" algn="ctr">
              <a:buNone/>
            </a:pPr>
            <a:r>
              <a:rPr lang="es-UY" sz="1100" b="1" dirty="0" smtClean="0"/>
              <a:t>EXPRESADO EN PESOS URUGUAYOS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4513"/>
          <a:stretch/>
        </p:blipFill>
        <p:spPr>
          <a:xfrm>
            <a:off x="1187624" y="1412776"/>
            <a:ext cx="6480720" cy="443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8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lvl="0" indent="0" algn="ctr">
              <a:buNone/>
            </a:pPr>
            <a:r>
              <a:rPr lang="es-UY" b="1" dirty="0" smtClean="0"/>
              <a:t>(ii) </a:t>
            </a:r>
            <a:r>
              <a:rPr lang="es-UY" b="1" dirty="0" smtClean="0"/>
              <a:t>Llevar contabilidad en forma y </a:t>
            </a:r>
            <a:r>
              <a:rPr lang="es-ES" b="1" dirty="0" smtClean="0"/>
              <a:t>libros </a:t>
            </a:r>
            <a:r>
              <a:rPr lang="es-ES" b="1" dirty="0" smtClean="0"/>
              <a:t>de comercio</a:t>
            </a:r>
          </a:p>
          <a:p>
            <a:pPr marL="0" lvl="0" indent="0" algn="ctr">
              <a:buNone/>
            </a:pPr>
            <a:endParaRPr lang="es-E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Aplica tanto para: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Comerciante individual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Sociedades comerciales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La </a:t>
            </a:r>
            <a:r>
              <a:rPr lang="es-UY" dirty="0"/>
              <a:t>obligación de llevar libros no es </a:t>
            </a:r>
            <a:r>
              <a:rPr lang="es-UY" dirty="0" smtClean="0"/>
              <a:t>personal, es decir que, lo libros los pueden </a:t>
            </a:r>
            <a:r>
              <a:rPr lang="es-UY" dirty="0"/>
              <a:t>llevar otras personas en nombre del comerciante o </a:t>
            </a:r>
            <a:r>
              <a:rPr lang="es-UY" dirty="0" smtClean="0"/>
              <a:t>de la </a:t>
            </a:r>
            <a:r>
              <a:rPr lang="es-UY" dirty="0"/>
              <a:t>sociedad comercial (factor, dependiente, contadores, etc.).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/>
              <a:t>No se exige la autorización del art. 75 del </a:t>
            </a:r>
            <a:r>
              <a:rPr lang="es-UY" dirty="0" err="1"/>
              <a:t>C.Com</a:t>
            </a:r>
            <a:r>
              <a:rPr lang="es-UY" dirty="0"/>
              <a:t>.</a:t>
            </a: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109746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Llevar contabilidad</a:t>
            </a:r>
            <a:r>
              <a:rPr lang="es-ES" b="1" dirty="0"/>
              <a:t> en </a:t>
            </a:r>
            <a:r>
              <a:rPr lang="es-ES" b="1" dirty="0" smtClean="0"/>
              <a:t>forma y libros de 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La obligación de llevar libros nace cuando </a:t>
            </a:r>
            <a:r>
              <a:rPr lang="es-UY" sz="2800" dirty="0"/>
              <a:t>se inicia la actividad mercantil y durante el </a:t>
            </a:r>
            <a:r>
              <a:rPr lang="es-UY" sz="2800" dirty="0" smtClean="0"/>
              <a:t>desarrollo de esta.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Finaliza cuando </a:t>
            </a:r>
            <a:r>
              <a:rPr lang="es-UY" sz="2800" dirty="0"/>
              <a:t>finaliza la actividad </a:t>
            </a:r>
            <a:r>
              <a:rPr lang="es-UY" sz="2800" dirty="0" smtClean="0"/>
              <a:t>mercantil y en ese momento nace la </a:t>
            </a:r>
            <a:r>
              <a:rPr lang="es-UY" sz="2800" dirty="0"/>
              <a:t>obligación </a:t>
            </a:r>
            <a:r>
              <a:rPr lang="es-UY" sz="2800" dirty="0" smtClean="0"/>
              <a:t>de </a:t>
            </a:r>
            <a:r>
              <a:rPr lang="es-UY" sz="2800" dirty="0"/>
              <a:t>conservar dichos libros durante 20 años (ver art. 80 Código de </a:t>
            </a:r>
            <a:r>
              <a:rPr lang="es-UY" sz="2800" dirty="0" smtClean="0"/>
              <a:t>Comercio </a:t>
            </a:r>
            <a:r>
              <a:rPr lang="es-UY" sz="2800" dirty="0"/>
              <a:t>y 183 de la Ley 16.060). </a:t>
            </a:r>
            <a:endParaRPr lang="es-UY" sz="2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Esta norma no fue modificada con la reforma de los plazos de prescripción de las obligaciones mercantiles a 10 </a:t>
            </a:r>
            <a:r>
              <a:rPr lang="es-UY" sz="2800" dirty="0"/>
              <a:t>años (art. 1018 </a:t>
            </a:r>
            <a:r>
              <a:rPr lang="es-UY" sz="2800" dirty="0" err="1" smtClean="0"/>
              <a:t>CCom</a:t>
            </a:r>
            <a:r>
              <a:rPr lang="es-UY" sz="2800" dirty="0" smtClean="0"/>
              <a:t>. en </a:t>
            </a:r>
            <a:r>
              <a:rPr lang="es-UY" sz="2800" dirty="0"/>
              <a:t>redacción art. 464 Ley </a:t>
            </a:r>
            <a:r>
              <a:rPr lang="es-UY" sz="2800" dirty="0" smtClean="0"/>
              <a:t>19.889).</a:t>
            </a:r>
            <a:endParaRPr lang="es-UY" sz="2800" dirty="0"/>
          </a:p>
        </p:txBody>
      </p:sp>
    </p:spTree>
    <p:extLst>
      <p:ext uri="{BB962C8B-B14F-4D97-AF65-F5344CB8AC3E}">
        <p14:creationId xmlns:p14="http://schemas.microsoft.com/office/powerpoint/2010/main" val="332016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</a:t>
            </a:r>
            <a:r>
              <a:rPr lang="es-ES" b="1" dirty="0" smtClean="0"/>
              <a:t> </a:t>
            </a:r>
            <a:r>
              <a:rPr lang="es-ES" b="1" dirty="0" smtClean="0"/>
              <a:t>de </a:t>
            </a:r>
            <a:r>
              <a:rPr lang="es-ES" b="1" dirty="0" smtClean="0"/>
              <a:t>comercio</a:t>
            </a:r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Los </a:t>
            </a:r>
            <a:r>
              <a:rPr lang="es-UY" sz="2800" b="1" dirty="0" smtClean="0"/>
              <a:t>libros de comercio obligatorios </a:t>
            </a:r>
            <a:r>
              <a:rPr lang="es-UY" sz="2800" dirty="0" smtClean="0"/>
              <a:t>(art. 55 </a:t>
            </a:r>
            <a:r>
              <a:rPr lang="es-UY" sz="2800" dirty="0" err="1" smtClean="0"/>
              <a:t>CCom</a:t>
            </a:r>
            <a:r>
              <a:rPr lang="es-UY" sz="2800" dirty="0" smtClean="0"/>
              <a:t>.):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Diario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Inventario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Copiador de cartas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Se pueden utilizar </a:t>
            </a:r>
            <a:r>
              <a:rPr lang="es-UY" sz="2800" dirty="0"/>
              <a:t>todos los libros de comercio complementarios </a:t>
            </a:r>
            <a:r>
              <a:rPr lang="es-UY" sz="2800" dirty="0" smtClean="0"/>
              <a:t>que el comerciante desee (inc. 2, art</a:t>
            </a:r>
            <a:r>
              <a:rPr lang="es-UY" sz="2800" dirty="0"/>
              <a:t>. </a:t>
            </a:r>
            <a:r>
              <a:rPr lang="es-UY" sz="2800" dirty="0" smtClean="0"/>
              <a:t>54).</a:t>
            </a:r>
            <a:endParaRPr lang="es-UY" sz="28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Art. </a:t>
            </a:r>
            <a:r>
              <a:rPr lang="es-UY" sz="2800" dirty="0"/>
              <a:t>52 Ley </a:t>
            </a:r>
            <a:r>
              <a:rPr lang="es-UY" sz="2800" dirty="0" smtClean="0"/>
              <a:t>16.871 (Ley Registros) </a:t>
            </a:r>
            <a:r>
              <a:rPr lang="es-UY" sz="2800" dirty="0"/>
              <a:t>autoriza al comerciante a reemplazar los libros </a:t>
            </a:r>
            <a:r>
              <a:rPr lang="es-UY" sz="2800" dirty="0" smtClean="0"/>
              <a:t>por </a:t>
            </a:r>
            <a:r>
              <a:rPr lang="es-UY" sz="2800" dirty="0"/>
              <a:t>hojas móviles pre o post numeradas o fichas microfilmadas</a:t>
            </a:r>
            <a:r>
              <a:rPr lang="es-UY" sz="2800" dirty="0" smtClean="0"/>
              <a:t>.</a:t>
            </a:r>
          </a:p>
          <a:p>
            <a:pPr marL="274320" lvl="1" indent="0" algn="just">
              <a:buNone/>
            </a:pP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24428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sz="2600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sz="2600" b="1" dirty="0"/>
              <a:t>(ii) </a:t>
            </a:r>
            <a:r>
              <a:rPr lang="es-UY" sz="2600" b="1" dirty="0" smtClean="0"/>
              <a:t>Libros</a:t>
            </a:r>
            <a:r>
              <a:rPr lang="es-ES" sz="2600" b="1" dirty="0" smtClean="0"/>
              <a:t> </a:t>
            </a:r>
            <a:r>
              <a:rPr lang="es-ES" sz="2600" b="1" dirty="0" smtClean="0"/>
              <a:t>de comercio </a:t>
            </a:r>
            <a:endParaRPr lang="es-ES" sz="2600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/>
              <a:t>Recientemente: Decreto 384/2019, de 13/12/2019, autorizó el empleo de documentos electrónicos o digitales intervenidos por una firma electrónica avanzada como medio de reemplazo de los libros diario e inventario. La DGR los debe intervenir mediante utilización de herramientas </a:t>
            </a:r>
            <a:r>
              <a:rPr lang="es-UY" sz="2600" dirty="0" smtClean="0"/>
              <a:t>tecnológicas.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El </a:t>
            </a:r>
            <a:r>
              <a:rPr lang="es-UY" sz="2600" dirty="0"/>
              <a:t>sistema </a:t>
            </a:r>
            <a:r>
              <a:rPr lang="es-UY" sz="2600" dirty="0" smtClean="0"/>
              <a:t>e-Libros </a:t>
            </a:r>
            <a:r>
              <a:rPr lang="es-UY" sz="2600" dirty="0"/>
              <a:t>de la DGR permite subir los libros en PDF con firma </a:t>
            </a:r>
            <a:r>
              <a:rPr lang="es-UY" sz="2600" dirty="0" smtClean="0"/>
              <a:t>digital. Son </a:t>
            </a:r>
            <a:r>
              <a:rPr lang="es-UY" sz="2600" dirty="0"/>
              <a:t>procesados por </a:t>
            </a:r>
            <a:r>
              <a:rPr lang="es-UY" sz="2600" dirty="0" smtClean="0"/>
              <a:t>el Registro </a:t>
            </a:r>
            <a:r>
              <a:rPr lang="es-UY" sz="2600" dirty="0"/>
              <a:t>Nacional de </a:t>
            </a:r>
            <a:r>
              <a:rPr lang="es-UY" sz="2600" dirty="0" smtClean="0"/>
              <a:t>Comercio </a:t>
            </a:r>
            <a:r>
              <a:rPr lang="es-UY" sz="2600" dirty="0"/>
              <a:t>y rubricados digitalmente por el organismo. </a:t>
            </a:r>
            <a:endParaRPr lang="es-UY" sz="2600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Decreto 108/022, de 30.5.2022, EECC </a:t>
            </a:r>
            <a:r>
              <a:rPr lang="es-UY" sz="2600" dirty="0"/>
              <a:t>en moneda funcional y moneda nacional. 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119168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</a:t>
            </a:r>
            <a:r>
              <a:rPr lang="es-ES" b="1" dirty="0" smtClean="0"/>
              <a:t> </a:t>
            </a:r>
            <a:r>
              <a:rPr lang="es-ES" b="1" dirty="0" smtClean="0"/>
              <a:t>de 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b="1" dirty="0" smtClean="0"/>
              <a:t>Libro Diario (art. 56 </a:t>
            </a:r>
            <a:r>
              <a:rPr lang="es-UY" sz="2800" b="1" dirty="0" err="1" smtClean="0"/>
              <a:t>CCom</a:t>
            </a:r>
            <a:r>
              <a:rPr lang="es-UY" sz="2800" b="1" dirty="0" smtClean="0"/>
              <a:t>.):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b="1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Libro </a:t>
            </a:r>
            <a:r>
              <a:rPr lang="es-UY" sz="2400" dirty="0"/>
              <a:t>de carácter analítico donde se deben anotar una a una, en forma separada y en orden cronológico cada una de las </a:t>
            </a:r>
            <a:r>
              <a:rPr lang="es-UY" sz="2400" dirty="0" smtClean="0"/>
              <a:t>operaciones.</a:t>
            </a:r>
          </a:p>
          <a:p>
            <a:pPr lvl="2" algn="just">
              <a:buFont typeface="Wingdings" panose="05000000000000000000" pitchFamily="2" charset="2"/>
              <a:buChar char="ü"/>
            </a:pPr>
            <a:endParaRPr lang="es-UY" sz="22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No </a:t>
            </a:r>
            <a:r>
              <a:rPr lang="es-UY" sz="2600" dirty="0"/>
              <a:t>se pueden hacer asientos globales, excepto: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partida </a:t>
            </a:r>
            <a:r>
              <a:rPr lang="es-UY" sz="2200" dirty="0"/>
              <a:t>para gastos domésticos (art. 56 inc. 2</a:t>
            </a:r>
            <a:r>
              <a:rPr lang="es-UY" sz="2200" dirty="0" smtClean="0"/>
              <a:t>);</a:t>
            </a:r>
            <a:endParaRPr lang="es-UY" sz="2200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/>
              <a:t>s</a:t>
            </a:r>
            <a:r>
              <a:rPr lang="es-UY" sz="2200" dirty="0" smtClean="0"/>
              <a:t>i </a:t>
            </a:r>
            <a:r>
              <a:rPr lang="es-UY" sz="2200" dirty="0"/>
              <a:t>se lleva libro de caja (art. 57</a:t>
            </a:r>
            <a:r>
              <a:rPr lang="es-UY" sz="2200" dirty="0" smtClean="0"/>
              <a:t>);</a:t>
            </a:r>
            <a:endParaRPr lang="es-UY" sz="2200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comerciantes </a:t>
            </a:r>
            <a:r>
              <a:rPr lang="es-UY" sz="2200" dirty="0"/>
              <a:t>por menor (art. 58</a:t>
            </a:r>
            <a:r>
              <a:rPr lang="es-UY" sz="2200" dirty="0" smtClean="0"/>
              <a:t>).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181732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</a:t>
            </a:r>
            <a:r>
              <a:rPr lang="es-UY" b="1" dirty="0" smtClean="0"/>
              <a:t>ii) Libros </a:t>
            </a:r>
            <a:r>
              <a:rPr lang="es-ES" b="1" dirty="0" smtClean="0"/>
              <a:t>de </a:t>
            </a:r>
            <a:r>
              <a:rPr lang="es-ES" b="1" dirty="0" smtClean="0"/>
              <a:t>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b="1" dirty="0" smtClean="0"/>
              <a:t>Libro Inventario (arts. </a:t>
            </a:r>
            <a:r>
              <a:rPr lang="es-UY" sz="2800" b="1" dirty="0"/>
              <a:t>59, 60 y 61 </a:t>
            </a:r>
            <a:r>
              <a:rPr lang="es-UY" sz="2800" b="1" dirty="0" err="1" smtClean="0"/>
              <a:t>CCom</a:t>
            </a:r>
            <a:r>
              <a:rPr lang="es-UY" sz="2800" b="1" dirty="0" smtClean="0"/>
              <a:t>.):</a:t>
            </a:r>
            <a:endParaRPr lang="es-UY" sz="2800" b="1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Inventario inicial: </a:t>
            </a:r>
            <a:r>
              <a:rPr lang="es-UY" sz="2400" dirty="0"/>
              <a:t>descripción exacta de dinero, bienes muebles, raíces, créditos o cualquier especie de valor que formen el capital del comerciante al comenzar su </a:t>
            </a:r>
            <a:r>
              <a:rPr lang="es-UY" sz="2400" dirty="0" smtClean="0"/>
              <a:t>giro.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El </a:t>
            </a:r>
            <a:r>
              <a:rPr lang="es-UY" sz="2600" dirty="0"/>
              <a:t>inventario inicial viene acompañado de un </a:t>
            </a:r>
            <a:r>
              <a:rPr lang="es-UY" sz="2600" dirty="0" smtClean="0"/>
              <a:t>balance inicial, </a:t>
            </a:r>
            <a:r>
              <a:rPr lang="es-UY" sz="2600" dirty="0"/>
              <a:t>donde se relacionan los  valores de activo y de pasivo</a:t>
            </a:r>
            <a:r>
              <a:rPr lang="es-UY" sz="26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6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Balance anual: inc. 2, art. 59 </a:t>
            </a:r>
            <a:r>
              <a:rPr lang="es-UY" sz="2600" dirty="0" err="1" smtClean="0"/>
              <a:t>CCom</a:t>
            </a:r>
            <a:r>
              <a:rPr lang="es-UY" sz="2600" dirty="0" smtClean="0"/>
              <a:t>., </a:t>
            </a:r>
            <a:r>
              <a:rPr lang="es-UY" sz="2600" dirty="0"/>
              <a:t>dentro de los tres primeros meses de cada año, se extiende en este libro el balance anual. Comprende todos los bienes, créditos y acciones, así como las deudas y obligaciones pendientes a la fecha del balance. </a:t>
            </a:r>
            <a:endParaRPr lang="es-UY" sz="2600" dirty="0" smtClean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6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Estos se complementa con arts</a:t>
            </a:r>
            <a:r>
              <a:rPr lang="es-UY" sz="2600" dirty="0"/>
              <a:t>. 87 a </a:t>
            </a:r>
            <a:r>
              <a:rPr lang="es-UY" sz="2600" dirty="0" smtClean="0"/>
              <a:t>91 LSC.</a:t>
            </a:r>
            <a:endParaRPr lang="es-UY" sz="26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170972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</a:t>
            </a:r>
            <a:r>
              <a:rPr lang="es-ES" b="1" dirty="0" err="1" smtClean="0"/>
              <a:t>ibros</a:t>
            </a:r>
            <a:r>
              <a:rPr lang="es-ES" b="1" dirty="0" smtClean="0"/>
              <a:t> </a:t>
            </a:r>
            <a:r>
              <a:rPr lang="es-ES" b="1" dirty="0" smtClean="0"/>
              <a:t>de 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b="1" dirty="0" smtClean="0"/>
              <a:t>Libro Copiador de Cartas (arts. </a:t>
            </a:r>
            <a:r>
              <a:rPr lang="es-UY" sz="2800" b="1" dirty="0"/>
              <a:t>63 y 64 </a:t>
            </a:r>
            <a:r>
              <a:rPr lang="es-UY" sz="2800" b="1" dirty="0" err="1" smtClean="0"/>
              <a:t>CCom</a:t>
            </a:r>
            <a:r>
              <a:rPr lang="es-UY" sz="2800" b="1" dirty="0" smtClean="0"/>
              <a:t>.): </a:t>
            </a:r>
            <a:endParaRPr lang="es-UY" sz="2800" b="1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b="1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No </a:t>
            </a:r>
            <a:r>
              <a:rPr lang="es-UY" sz="2400" dirty="0"/>
              <a:t>es un libro </a:t>
            </a:r>
            <a:r>
              <a:rPr lang="es-UY" sz="2400" dirty="0" smtClean="0"/>
              <a:t>contable.</a:t>
            </a:r>
          </a:p>
          <a:p>
            <a:pPr lvl="2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Conservar </a:t>
            </a:r>
            <a:r>
              <a:rPr lang="es-UY" sz="2400" dirty="0"/>
              <a:t>tanto la correspondencia  activa como la </a:t>
            </a:r>
            <a:r>
              <a:rPr lang="es-UY" sz="2400" dirty="0" smtClean="0"/>
              <a:t>pasiva.</a:t>
            </a:r>
          </a:p>
          <a:p>
            <a:pPr lvl="2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Se </a:t>
            </a:r>
            <a:r>
              <a:rPr lang="es-UY" sz="2400" dirty="0"/>
              <a:t>registra en orden </a:t>
            </a:r>
            <a:r>
              <a:rPr lang="es-UY" sz="2400" dirty="0" smtClean="0"/>
              <a:t>cronológico.</a:t>
            </a:r>
          </a:p>
          <a:p>
            <a:pPr lvl="2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En </a:t>
            </a:r>
            <a:r>
              <a:rPr lang="es-UY" sz="2400" dirty="0"/>
              <a:t>el idioma en que fueron </a:t>
            </a:r>
            <a:r>
              <a:rPr lang="es-UY" sz="2400" dirty="0" smtClean="0"/>
              <a:t>redactadas.</a:t>
            </a: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63377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</a:t>
            </a:r>
            <a:r>
              <a:rPr lang="es-ES" b="1" dirty="0" smtClean="0"/>
              <a:t> </a:t>
            </a:r>
            <a:r>
              <a:rPr lang="es-ES" b="1" dirty="0" smtClean="0"/>
              <a:t>de 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b="1" dirty="0" smtClean="0"/>
              <a:t>Formalidades intrínsecas </a:t>
            </a:r>
            <a:r>
              <a:rPr lang="es-UY" sz="2800" dirty="0" smtClean="0"/>
              <a:t>de los libros (art. 66 </a:t>
            </a:r>
            <a:r>
              <a:rPr lang="es-UY" sz="2800" dirty="0" err="1" smtClean="0"/>
              <a:t>CCom</a:t>
            </a:r>
            <a:r>
              <a:rPr lang="es-UY" sz="2800" dirty="0" smtClean="0"/>
              <a:t>.): </a:t>
            </a:r>
            <a:endParaRPr lang="es-UY" sz="28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Se llevan </a:t>
            </a:r>
            <a:r>
              <a:rPr lang="es-UY" sz="2400" dirty="0"/>
              <a:t>en idioma </a:t>
            </a:r>
            <a:r>
              <a:rPr lang="es-UY" sz="2400" dirty="0" smtClean="0"/>
              <a:t>español (salvo copiador de cartas).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Prohibido </a:t>
            </a:r>
            <a:r>
              <a:rPr lang="es-UY" sz="2400" dirty="0"/>
              <a:t>alterar el orden progresivo de los </a:t>
            </a:r>
            <a:r>
              <a:rPr lang="es-UY" sz="2400" dirty="0" smtClean="0"/>
              <a:t>asientos.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No </a:t>
            </a:r>
            <a:r>
              <a:rPr lang="es-UY" sz="2400" dirty="0"/>
              <a:t>se puede dejar ni blancos ni huecos entre asiento y asiento, para evitar las intercalaciones o adiciones.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No </a:t>
            </a:r>
            <a:r>
              <a:rPr lang="es-UY" sz="2400" dirty="0"/>
              <a:t>se puede raspar ni enmendar, todo error u omisión se salva con un nuevo asiento en la fecha en que se advierte el error o la omisión.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No </a:t>
            </a:r>
            <a:r>
              <a:rPr lang="es-UY" sz="2400" dirty="0"/>
              <a:t>se puede tachar asiento </a:t>
            </a:r>
            <a:r>
              <a:rPr lang="es-UY" sz="2400" dirty="0" smtClean="0"/>
              <a:t>alguno.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No </a:t>
            </a:r>
            <a:r>
              <a:rPr lang="es-UY" sz="2400" dirty="0"/>
              <a:t>se pueden mutilar los </a:t>
            </a:r>
            <a:r>
              <a:rPr lang="es-UY" sz="2400" dirty="0" smtClean="0"/>
              <a:t>libros </a:t>
            </a:r>
            <a:r>
              <a:rPr lang="es-UY" sz="2400" dirty="0"/>
              <a:t>ni alterar la encuadernación o foliación.</a:t>
            </a: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157125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</a:t>
            </a:r>
            <a:r>
              <a:rPr lang="es-ES" b="1" dirty="0" err="1" smtClean="0"/>
              <a:t>ibros</a:t>
            </a:r>
            <a:r>
              <a:rPr lang="es-ES" b="1" dirty="0" smtClean="0"/>
              <a:t> </a:t>
            </a:r>
            <a:r>
              <a:rPr lang="es-ES" b="1" dirty="0" smtClean="0"/>
              <a:t>de 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b="1" dirty="0" smtClean="0"/>
              <a:t>Formalidades extrínsecas</a:t>
            </a:r>
            <a:r>
              <a:rPr lang="es-UY" sz="2800" dirty="0" smtClean="0"/>
              <a:t> de los libros (art. 65 </a:t>
            </a:r>
            <a:r>
              <a:rPr lang="es-UY" sz="2800" dirty="0" err="1" smtClean="0"/>
              <a:t>CCom</a:t>
            </a:r>
            <a:r>
              <a:rPr lang="es-UY" sz="2800" dirty="0" smtClean="0"/>
              <a:t>.): </a:t>
            </a:r>
            <a:endParaRPr lang="es-UY" sz="28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Encuadernados.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Forrados.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Foliados.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Habilitados por el RNC (arts. 51 y 53 Ley 16.871 y art. 46 Decreto 99/998). E-libros.</a:t>
            </a: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3880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Requisitos para ser comerciante de acuerdo a la definición legal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b="1" cap="all" dirty="0"/>
          </a:p>
          <a:p>
            <a:pPr marL="457200" lvl="0" indent="-457200" algn="just">
              <a:buFont typeface="+mj-lt"/>
              <a:buAutoNum type="arabicPeriod"/>
            </a:pPr>
            <a:r>
              <a:rPr lang="es-UY" dirty="0" smtClean="0"/>
              <a:t>Capacidad legal para contratar ¿exclusivamente personas físicas?</a:t>
            </a:r>
          </a:p>
          <a:p>
            <a:pPr marL="457200" lvl="0" indent="-457200" algn="just">
              <a:buFont typeface="+mj-lt"/>
              <a:buAutoNum type="arabicPeriod"/>
            </a:pPr>
            <a:endParaRPr lang="es-UY" dirty="0"/>
          </a:p>
          <a:p>
            <a:pPr marL="457200" lvl="0" indent="-457200" algn="just">
              <a:buFont typeface="+mj-lt"/>
              <a:buAutoNum type="arabicPeriod"/>
            </a:pPr>
            <a:r>
              <a:rPr lang="es-UY" dirty="0" smtClean="0"/>
              <a:t>Inscripción en la matrícula de comerciante.</a:t>
            </a:r>
          </a:p>
          <a:p>
            <a:pPr marL="457200" lvl="0" indent="-457200" algn="just">
              <a:buFont typeface="+mj-lt"/>
              <a:buAutoNum type="arabicPeriod"/>
            </a:pPr>
            <a:endParaRPr lang="es-UY" dirty="0"/>
          </a:p>
          <a:p>
            <a:pPr marL="457200" lvl="0" indent="-457200" algn="just">
              <a:buFont typeface="+mj-lt"/>
              <a:buAutoNum type="arabicPeriod"/>
            </a:pPr>
            <a:r>
              <a:rPr lang="es-UY" dirty="0" smtClean="0"/>
              <a:t>Ejercer actos de comercio.</a:t>
            </a:r>
          </a:p>
          <a:p>
            <a:pPr marL="457200" lvl="0" indent="-457200" algn="just">
              <a:buFont typeface="+mj-lt"/>
              <a:buAutoNum type="arabicPeriod"/>
            </a:pPr>
            <a:endParaRPr lang="es-UY" dirty="0"/>
          </a:p>
          <a:p>
            <a:pPr marL="457200" lvl="0" indent="-457200" algn="just">
              <a:buFont typeface="+mj-lt"/>
              <a:buAutoNum type="arabicPeriod"/>
            </a:pPr>
            <a:r>
              <a:rPr lang="es-UY" dirty="0" smtClean="0"/>
              <a:t>Por cuenta propia.</a:t>
            </a:r>
          </a:p>
          <a:p>
            <a:pPr marL="457200" lvl="0" indent="-457200" algn="just">
              <a:buFont typeface="+mj-lt"/>
              <a:buAutoNum type="arabicPeriod"/>
            </a:pPr>
            <a:endParaRPr lang="es-UY" dirty="0"/>
          </a:p>
          <a:p>
            <a:pPr marL="457200" lvl="0" indent="-457200" algn="just">
              <a:buFont typeface="+mj-lt"/>
              <a:buAutoNum type="arabicPeriod"/>
            </a:pPr>
            <a:r>
              <a:rPr lang="es-UY" dirty="0" smtClean="0"/>
              <a:t>Hacerlo de forma habitual y profesional.</a:t>
            </a:r>
          </a:p>
          <a:p>
            <a:pPr marL="0" lvl="0" indent="0" algn="ctr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999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 </a:t>
            </a:r>
            <a:r>
              <a:rPr lang="es-ES" b="1" dirty="0" smtClean="0"/>
              <a:t>de </a:t>
            </a:r>
            <a:r>
              <a:rPr lang="es-ES" b="1" dirty="0" smtClean="0"/>
              <a:t>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b="1" dirty="0" smtClean="0"/>
              <a:t>Teneduría </a:t>
            </a:r>
            <a:r>
              <a:rPr lang="es-UY" dirty="0" smtClean="0"/>
              <a:t>regular e irregular de libros: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Quien </a:t>
            </a:r>
            <a:r>
              <a:rPr lang="es-UY" sz="2200" dirty="0"/>
              <a:t>omite algún libro o los oculta: será juzgado por los libros del </a:t>
            </a:r>
            <a:r>
              <a:rPr lang="es-UY" sz="2200" dirty="0" smtClean="0"/>
              <a:t>contrario.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Si </a:t>
            </a:r>
            <a:r>
              <a:rPr lang="es-UY" sz="2200" dirty="0"/>
              <a:t>no se llevan acorde a las formalidades </a:t>
            </a:r>
            <a:r>
              <a:rPr lang="es-UY" sz="2200" dirty="0" smtClean="0"/>
              <a:t>intrínsecas y </a:t>
            </a:r>
            <a:r>
              <a:rPr lang="es-UY" sz="2200" dirty="0"/>
              <a:t>extrínsecas: estos libros no tienen valor alguno en juicio para el que los </a:t>
            </a:r>
            <a:r>
              <a:rPr lang="es-UY" sz="2200" dirty="0" smtClean="0"/>
              <a:t>lleva.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Si </a:t>
            </a:r>
            <a:r>
              <a:rPr lang="es-UY" sz="2200" dirty="0"/>
              <a:t>se llevan regularmente servirán en juicio como medio de </a:t>
            </a:r>
            <a:r>
              <a:rPr lang="es-UY" sz="2200" dirty="0" smtClean="0"/>
              <a:t>prueba.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Servirán </a:t>
            </a:r>
            <a:r>
              <a:rPr lang="es-UY" sz="2200" dirty="0"/>
              <a:t>como medio de prueba a favor de quien los lleva: cuando el adversario no presente asientos en contrario en libros arreglados a </a:t>
            </a:r>
            <a:r>
              <a:rPr lang="es-UY" sz="2200" dirty="0" smtClean="0"/>
              <a:t>derecho.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352143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endParaRPr lang="es-ES" sz="2800" dirty="0"/>
          </a:p>
          <a:p>
            <a:pPr marL="0" lvl="0" indent="0" algn="ctr">
              <a:buNone/>
            </a:pPr>
            <a:r>
              <a:rPr lang="es-UY" sz="2600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sz="2600" b="1" dirty="0"/>
              <a:t>(</a:t>
            </a:r>
            <a:r>
              <a:rPr lang="es-UY" sz="2600" b="1" dirty="0" smtClean="0"/>
              <a:t>ii) Libros</a:t>
            </a:r>
            <a:r>
              <a:rPr lang="es-ES" sz="2600" b="1" dirty="0" smtClean="0"/>
              <a:t> </a:t>
            </a:r>
            <a:r>
              <a:rPr lang="es-ES" sz="2600" b="1" dirty="0" smtClean="0"/>
              <a:t>de comercio </a:t>
            </a:r>
            <a:endParaRPr lang="es-ES" sz="2600" b="1" dirty="0" smtClean="0"/>
          </a:p>
          <a:p>
            <a:pPr marL="0" indent="0" algn="ctr">
              <a:buNone/>
            </a:pPr>
            <a:endParaRPr lang="es-ES" sz="26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b="1" dirty="0" smtClean="0"/>
              <a:t>Teneduría</a:t>
            </a:r>
            <a:r>
              <a:rPr lang="es-UY" sz="2600" dirty="0" smtClean="0"/>
              <a:t> regular e irregular de libros: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Concurso arts. </a:t>
            </a:r>
            <a:r>
              <a:rPr lang="es-UY" sz="2400" dirty="0"/>
              <a:t>7, 193.4 y 193.5 y </a:t>
            </a:r>
            <a:r>
              <a:rPr lang="es-UY" sz="2400" dirty="0" smtClean="0"/>
              <a:t>194.3 Ley 18.387.</a:t>
            </a:r>
            <a:endParaRPr lang="es-UY" sz="2400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/>
              <a:t>D</a:t>
            </a:r>
            <a:r>
              <a:rPr lang="es-UY" sz="2200" dirty="0" smtClean="0"/>
              <a:t>ocumentos </a:t>
            </a:r>
            <a:r>
              <a:rPr lang="es-UY" sz="2200" dirty="0"/>
              <a:t>que debe acompañar el deudor que solicita el </a:t>
            </a:r>
            <a:r>
              <a:rPr lang="es-UY" sz="2200" dirty="0" smtClean="0"/>
              <a:t>concurso;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/>
              <a:t>P</a:t>
            </a:r>
            <a:r>
              <a:rPr lang="es-UY" sz="2200" dirty="0" smtClean="0"/>
              <a:t>resunciones </a:t>
            </a:r>
            <a:r>
              <a:rPr lang="es-UY" sz="2200" dirty="0"/>
              <a:t>absolutas de </a:t>
            </a:r>
            <a:r>
              <a:rPr lang="es-UY" sz="2200" dirty="0" smtClean="0"/>
              <a:t>culpabilidad: 193.4 c</a:t>
            </a:r>
            <a:r>
              <a:rPr lang="es-UY" sz="2200" i="1" dirty="0" smtClean="0"/>
              <a:t>uando no hubiera llevado contabilidad de ninguna clase, estando legalmente obligado a ello, o cuando hubiere llevado doble contabilidad o hubiere cometido falsedad en la contabilidad. </a:t>
            </a:r>
            <a:r>
              <a:rPr lang="es-UY" sz="2200" dirty="0" smtClean="0"/>
              <a:t>193.5 </a:t>
            </a:r>
            <a:r>
              <a:rPr lang="es-UY" sz="2200" i="1" dirty="0" smtClean="0"/>
              <a:t>cuando </a:t>
            </a:r>
            <a:r>
              <a:rPr lang="es-UY" sz="2200" i="1" dirty="0"/>
              <a:t>el deudor hubiera cometido falsedad en cualquiera de los documentos adjuntados a la declaración judicial del concurso o presentados durante la tramitación del procedimiento</a:t>
            </a:r>
            <a:r>
              <a:rPr lang="es-UY" sz="2200" i="1" dirty="0" smtClean="0"/>
              <a:t>.</a:t>
            </a:r>
            <a:endParaRPr lang="es-UY" sz="2200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Presunciones </a:t>
            </a:r>
            <a:r>
              <a:rPr lang="es-UY" sz="2200" dirty="0"/>
              <a:t>relativas de </a:t>
            </a:r>
            <a:r>
              <a:rPr lang="es-UY" sz="2200" dirty="0" smtClean="0"/>
              <a:t>culpabilidad: 194.3 </a:t>
            </a:r>
            <a:r>
              <a:rPr lang="es-UY" sz="2200" i="1" dirty="0" smtClean="0"/>
              <a:t>cuando el deudor hubiera incumplido con su obligación de preparar en tiempo y forma, los estados contables anuales, estando legalmente obligado a ello.</a:t>
            </a:r>
            <a:endParaRPr lang="es-UY" sz="2200" i="1" dirty="0"/>
          </a:p>
        </p:txBody>
      </p:sp>
    </p:spTree>
    <p:extLst>
      <p:ext uri="{BB962C8B-B14F-4D97-AF65-F5344CB8AC3E}">
        <p14:creationId xmlns:p14="http://schemas.microsoft.com/office/powerpoint/2010/main" val="280823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 </a:t>
            </a:r>
            <a:r>
              <a:rPr lang="es-ES" b="1" dirty="0" smtClean="0"/>
              <a:t>de </a:t>
            </a:r>
            <a:r>
              <a:rPr lang="es-ES" b="1" dirty="0" smtClean="0"/>
              <a:t>comercio </a:t>
            </a:r>
            <a:endParaRPr lang="es-ES" sz="2600" b="1" dirty="0" smtClean="0"/>
          </a:p>
          <a:p>
            <a:pPr marL="0" indent="0" algn="ctr">
              <a:buNone/>
            </a:pPr>
            <a:endParaRPr lang="es-ES" sz="26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b="1" dirty="0" smtClean="0"/>
              <a:t>Exhibición </a:t>
            </a:r>
            <a:r>
              <a:rPr lang="es-UY" sz="2600" dirty="0" smtClean="0"/>
              <a:t>de libros: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General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Parcial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Exhibición </a:t>
            </a:r>
            <a:r>
              <a:rPr lang="es-UY" b="1" dirty="0" smtClean="0"/>
              <a:t>General</a:t>
            </a:r>
            <a:r>
              <a:rPr lang="es-UY" dirty="0" smtClean="0"/>
              <a:t> (art. 71 </a:t>
            </a:r>
            <a:r>
              <a:rPr lang="es-UY" dirty="0" err="1" smtClean="0"/>
              <a:t>CCom</a:t>
            </a:r>
            <a:r>
              <a:rPr lang="es-UY" dirty="0" smtClean="0"/>
              <a:t>.): procedimiento </a:t>
            </a:r>
            <a:r>
              <a:rPr lang="es-UY" dirty="0"/>
              <a:t>excepcional que procede en casos taxativamente enumerados</a:t>
            </a:r>
            <a:r>
              <a:rPr lang="es-UY" dirty="0" smtClean="0"/>
              <a:t>: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Sucesión;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Comunión;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Sociedad;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administración </a:t>
            </a:r>
            <a:r>
              <a:rPr lang="es-UY" sz="2200" dirty="0"/>
              <a:t>o gestión mercantil por cuenta </a:t>
            </a:r>
            <a:r>
              <a:rPr lang="es-UY" sz="2200" dirty="0" smtClean="0"/>
              <a:t>ajena;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Concurso.</a:t>
            </a:r>
          </a:p>
        </p:txBody>
      </p:sp>
    </p:spTree>
    <p:extLst>
      <p:ext uri="{BB962C8B-B14F-4D97-AF65-F5344CB8AC3E}">
        <p14:creationId xmlns:p14="http://schemas.microsoft.com/office/powerpoint/2010/main" val="277219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</a:t>
            </a:r>
            <a:r>
              <a:rPr lang="es-ES" b="1" dirty="0" smtClean="0"/>
              <a:t> </a:t>
            </a:r>
            <a:r>
              <a:rPr lang="es-ES" b="1" dirty="0" smtClean="0"/>
              <a:t>de 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Exhibición </a:t>
            </a:r>
            <a:r>
              <a:rPr lang="es-UY" b="1" dirty="0" smtClean="0"/>
              <a:t>General</a:t>
            </a:r>
            <a:r>
              <a:rPr lang="es-UY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Puede ser de </a:t>
            </a:r>
            <a:r>
              <a:rPr lang="es-UY" sz="2400" dirty="0"/>
              <a:t>todos los libros del comerciante, incluso de los auxiliares si se llevan (art. 74 </a:t>
            </a:r>
            <a:r>
              <a:rPr lang="es-UY" sz="2400" dirty="0" err="1" smtClean="0"/>
              <a:t>CCom</a:t>
            </a:r>
            <a:r>
              <a:rPr lang="es-UY" sz="2400" dirty="0" smtClean="0"/>
              <a:t>.).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A </a:t>
            </a:r>
            <a:r>
              <a:rPr lang="es-UY" sz="2400" dirty="0"/>
              <a:t>instancia de parte interesada, no de oficio (art. 71 </a:t>
            </a:r>
            <a:r>
              <a:rPr lang="es-UY" sz="2400" dirty="0" err="1" smtClean="0"/>
              <a:t>CCom</a:t>
            </a:r>
            <a:r>
              <a:rPr lang="es-UY" sz="2400" dirty="0" smtClean="0"/>
              <a:t>.).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/>
              <a:t>E</a:t>
            </a:r>
            <a:r>
              <a:rPr lang="es-UY" sz="2400" dirty="0" smtClean="0"/>
              <a:t>n </a:t>
            </a:r>
            <a:r>
              <a:rPr lang="es-UY" sz="2400" dirty="0"/>
              <a:t>el lugar donde provoque menos perturbación, pudiendo practicarse donde los mismos se </a:t>
            </a:r>
            <a:r>
              <a:rPr lang="es-UY" sz="2400" dirty="0" smtClean="0"/>
              <a:t>hallan </a:t>
            </a:r>
            <a:r>
              <a:rPr lang="es-UY" sz="2400" dirty="0"/>
              <a:t>(art. 73 </a:t>
            </a:r>
            <a:r>
              <a:rPr lang="es-UY" sz="2400" dirty="0" err="1" smtClean="0"/>
              <a:t>CCom</a:t>
            </a:r>
            <a:r>
              <a:rPr lang="es-UY" sz="2400" dirty="0"/>
              <a:t>.</a:t>
            </a:r>
            <a:r>
              <a:rPr lang="es-UY" sz="2400" dirty="0" smtClean="0"/>
              <a:t>).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Como </a:t>
            </a:r>
            <a:r>
              <a:rPr lang="es-UY" sz="2400" dirty="0"/>
              <a:t>medida preparatoria, cautelar o como objeto principal del juicio. 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/>
              <a:t>Otras normas: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art</a:t>
            </a:r>
            <a:r>
              <a:rPr lang="es-UY" dirty="0"/>
              <a:t>. 339 de la Ley 16.060 (accionistas).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art</a:t>
            </a:r>
            <a:r>
              <a:rPr lang="es-UY" dirty="0"/>
              <a:t>. 413 de la Ley 16.060 </a:t>
            </a:r>
            <a:r>
              <a:rPr lang="es-UY" dirty="0" smtClean="0"/>
              <a:t>(AIN).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art</a:t>
            </a:r>
            <a:r>
              <a:rPr lang="es-UY" dirty="0"/>
              <a:t>. 68 Código Tributario (</a:t>
            </a:r>
            <a:r>
              <a:rPr lang="es-UY" dirty="0" smtClean="0"/>
              <a:t>DGI).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a</a:t>
            </a:r>
            <a:r>
              <a:rPr lang="es-UY" dirty="0" smtClean="0"/>
              <a:t>rt. </a:t>
            </a:r>
            <a:r>
              <a:rPr lang="es-UY" dirty="0"/>
              <a:t>26 Ley </a:t>
            </a:r>
            <a:r>
              <a:rPr lang="es-UY" dirty="0" smtClean="0"/>
              <a:t>18.159 Defensa </a:t>
            </a:r>
            <a:r>
              <a:rPr lang="es-UY" dirty="0"/>
              <a:t>de la Competencia.</a:t>
            </a:r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140696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sz="2600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sz="2600" b="1" dirty="0"/>
              <a:t>(ii</a:t>
            </a:r>
            <a:r>
              <a:rPr lang="es-UY" sz="2600" b="1" dirty="0" smtClean="0"/>
              <a:t>) Libros</a:t>
            </a:r>
            <a:r>
              <a:rPr lang="es-ES" sz="2600" b="1" dirty="0" smtClean="0"/>
              <a:t> </a:t>
            </a:r>
            <a:r>
              <a:rPr lang="es-ES" sz="2600" b="1" dirty="0" smtClean="0"/>
              <a:t>de comercio </a:t>
            </a:r>
            <a:endParaRPr lang="es-ES" sz="2600" b="1" dirty="0" smtClean="0"/>
          </a:p>
          <a:p>
            <a:pPr marL="0" indent="0" algn="ctr">
              <a:buNone/>
            </a:pPr>
            <a:endParaRPr lang="es-ES" sz="26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Exhibición </a:t>
            </a:r>
            <a:r>
              <a:rPr lang="es-UY" sz="2600" b="1" dirty="0" smtClean="0"/>
              <a:t>Parcial</a:t>
            </a:r>
            <a:r>
              <a:rPr lang="es-UY" sz="2600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Exhibición que se hace al juez, a pedido de parte o de oficio, de determinados asientos de determinados libros (art. 72 </a:t>
            </a:r>
            <a:r>
              <a:rPr lang="es-UY" dirty="0" err="1" smtClean="0"/>
              <a:t>CCom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Tiene por finalidad servir como medio de prueba en un </a:t>
            </a:r>
            <a:r>
              <a:rPr lang="es-UY" dirty="0" smtClean="0"/>
              <a:t>juicio: los </a:t>
            </a:r>
            <a:r>
              <a:rPr lang="es-UY" dirty="0"/>
              <a:t>asientos de los libros acreditan modificaciones patrimoniales, consecuencia de la celebración de un acto jurídico o contrato.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Puede pedirse como prueba la exhibición parcial de cualquier </a:t>
            </a:r>
            <a:r>
              <a:rPr lang="es-UY" dirty="0" smtClean="0"/>
              <a:t>libro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Condiciones para que proceda la prueba de libros (art. </a:t>
            </a:r>
            <a:r>
              <a:rPr lang="es-UY" dirty="0"/>
              <a:t>76 </a:t>
            </a:r>
            <a:r>
              <a:rPr lang="es-UY" dirty="0" err="1" smtClean="0"/>
              <a:t>CCom</a:t>
            </a:r>
            <a:r>
              <a:rPr lang="es-UY" dirty="0" smtClean="0"/>
              <a:t>):</a:t>
            </a:r>
            <a:endParaRPr lang="es-UY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juicio entre comerciantes;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por hechos de comercio;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los libros deben ser llevados en forma;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Si la prueba </a:t>
            </a:r>
            <a:r>
              <a:rPr lang="es-UY" dirty="0"/>
              <a:t>de </a:t>
            </a:r>
            <a:r>
              <a:rPr lang="es-UY" dirty="0" smtClean="0"/>
              <a:t>libros propios resulta contraria al comerciante, dos </a:t>
            </a:r>
            <a:r>
              <a:rPr lang="es-UY" dirty="0"/>
              <a:t>principios del derecho común: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 smtClean="0"/>
              <a:t>nadie </a:t>
            </a:r>
            <a:r>
              <a:rPr lang="es-UY" dirty="0"/>
              <a:t>está obligado a suministrar prueba en su </a:t>
            </a:r>
            <a:r>
              <a:rPr lang="es-UY" dirty="0" smtClean="0"/>
              <a:t>contra;</a:t>
            </a:r>
            <a:endParaRPr lang="es-UY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/>
              <a:t>n</a:t>
            </a:r>
            <a:r>
              <a:rPr lang="es-UY" dirty="0" smtClean="0"/>
              <a:t>adie </a:t>
            </a:r>
            <a:r>
              <a:rPr lang="es-UY" dirty="0"/>
              <a:t>puede pre constituir prueba a su favor.</a:t>
            </a:r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393497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</a:t>
            </a:r>
            <a:r>
              <a:rPr lang="es-ES" b="1" dirty="0" smtClean="0"/>
              <a:t> </a:t>
            </a:r>
            <a:r>
              <a:rPr lang="es-ES" b="1" dirty="0" smtClean="0"/>
              <a:t>de 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Prueba de libros: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Los libros de comercio prueban en contra del comerciante que los lleva (art.76.2 </a:t>
            </a:r>
            <a:r>
              <a:rPr lang="es-UY" dirty="0" err="1" smtClean="0"/>
              <a:t>CCom</a:t>
            </a:r>
            <a:r>
              <a:rPr lang="es-UY" dirty="0"/>
              <a:t>.).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Este principio no admite prueba en contrario, salvo cuando pertenezcan a un concursado (art. 69.2 </a:t>
            </a:r>
            <a:r>
              <a:rPr lang="es-UY" dirty="0" err="1" smtClean="0"/>
              <a:t>CCom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La prueba en contra es indivisible (art. 76.2 </a:t>
            </a:r>
            <a:r>
              <a:rPr lang="es-UY" dirty="0" err="1" smtClean="0"/>
              <a:t>CCom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Libros sin formalidades: sirven igual de prueba en contra? Dos posiciones: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/>
              <a:t>N</a:t>
            </a:r>
            <a:r>
              <a:rPr lang="es-UY" dirty="0" smtClean="0"/>
              <a:t>o </a:t>
            </a:r>
            <a:r>
              <a:rPr lang="es-UY" dirty="0"/>
              <a:t>prueban ni a favor ni en contra. La prueba en contra es excepcional y deben cumplirse los requisitos del </a:t>
            </a:r>
            <a:r>
              <a:rPr lang="es-UY" dirty="0" smtClean="0"/>
              <a:t>inc. </a:t>
            </a:r>
            <a:r>
              <a:rPr lang="es-UY" dirty="0"/>
              <a:t>1 del art. 76</a:t>
            </a:r>
            <a:r>
              <a:rPr lang="es-UY" dirty="0" smtClean="0"/>
              <a:t>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dirty="0"/>
              <a:t>A</a:t>
            </a:r>
            <a:r>
              <a:rPr lang="es-UY" dirty="0" smtClean="0"/>
              <a:t>unque </a:t>
            </a:r>
            <a:r>
              <a:rPr lang="es-UY" dirty="0"/>
              <a:t>se lleven en forma irregular, prueban en contra. De lo contrario estaríamos premiando la negligencia y mala fe. </a:t>
            </a:r>
            <a:endParaRPr lang="es-UY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264317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</a:t>
            </a:r>
            <a:r>
              <a:rPr lang="es-ES" b="1" dirty="0" smtClean="0"/>
              <a:t> </a:t>
            </a:r>
            <a:r>
              <a:rPr lang="es-ES" b="1" dirty="0" smtClean="0"/>
              <a:t>de 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Prueba de libros: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Comerciante que no lleva libros o los oculta cuando le son requeridos: es juzgado por los libros del contrario (art. 68 </a:t>
            </a:r>
            <a:r>
              <a:rPr lang="es-UY" dirty="0" err="1" smtClean="0"/>
              <a:t>CCom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Los libros de comercio prueban a favor del que los lleva: cuando el contrario no presente asientos en contrario, en libros arreglados a derecho u otra prueba plena y concluyente (art. 76.3 </a:t>
            </a:r>
            <a:r>
              <a:rPr lang="es-UY" dirty="0" err="1" smtClean="0"/>
              <a:t>CCom</a:t>
            </a:r>
            <a:r>
              <a:rPr lang="es-UY" dirty="0" smtClean="0"/>
              <a:t>).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Sin </a:t>
            </a:r>
            <a:r>
              <a:rPr lang="es-UY" dirty="0"/>
              <a:t>embargo, la </a:t>
            </a:r>
            <a:r>
              <a:rPr lang="es-UY" dirty="0" smtClean="0"/>
              <a:t>prueba </a:t>
            </a:r>
            <a:r>
              <a:rPr lang="es-UY" dirty="0"/>
              <a:t>será racionalmente analizada por el juez, pudiendo solicitar </a:t>
            </a:r>
            <a:r>
              <a:rPr lang="es-UY" dirty="0" smtClean="0"/>
              <a:t>prueba </a:t>
            </a:r>
            <a:r>
              <a:rPr lang="es-UY" dirty="0"/>
              <a:t>complementaria.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Si ambos llevan libros en forma y resultan asientos contradictorios, se prescindirá de ese medio de prueba y procederá la demás probanza.</a:t>
            </a:r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291760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</a:t>
            </a:r>
            <a:r>
              <a:rPr lang="es-ES" b="1" dirty="0" smtClean="0"/>
              <a:t> </a:t>
            </a:r>
            <a:r>
              <a:rPr lang="es-ES" b="1" dirty="0" smtClean="0"/>
              <a:t>de 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/>
              <a:t>Libros Auxiliares: sirven de prueba si también se llevan los obligatorios. </a:t>
            </a:r>
            <a:endParaRPr lang="es-UY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es-UY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/>
              <a:t>Tratándose de actos no comerciales, los libros de  comercio sirven como principio de prueba.</a:t>
            </a:r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250711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b="1" dirty="0"/>
              <a:t>(ii) </a:t>
            </a:r>
            <a:r>
              <a:rPr lang="es-UY" b="1" dirty="0" smtClean="0"/>
              <a:t>Libros </a:t>
            </a:r>
            <a:r>
              <a:rPr lang="es-ES" b="1" dirty="0" smtClean="0"/>
              <a:t>de </a:t>
            </a:r>
            <a:r>
              <a:rPr lang="es-ES" b="1" dirty="0" smtClean="0"/>
              <a:t>comercio </a:t>
            </a:r>
            <a:endParaRPr lang="es-ES" b="1" dirty="0" smtClean="0"/>
          </a:p>
          <a:p>
            <a:pPr mar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dirty="0" smtClean="0"/>
              <a:t>Pérdida, Sustracción y destrucción de libros: procedimiento previsto </a:t>
            </a:r>
            <a:r>
              <a:rPr lang="es-UY" dirty="0"/>
              <a:t>en el art. 53 de la Ley </a:t>
            </a:r>
            <a:r>
              <a:rPr lang="es-UY" dirty="0" smtClean="0"/>
              <a:t>16.871:</a:t>
            </a:r>
          </a:p>
          <a:p>
            <a:pPr lvl="2" algn="just">
              <a:buFont typeface="Wingdings" panose="05000000000000000000" pitchFamily="2" charset="2"/>
              <a:buChar char="ü"/>
            </a:pPr>
            <a:endParaRPr lang="es-UY" sz="20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/>
              <a:t>P</a:t>
            </a:r>
            <a:r>
              <a:rPr lang="es-UY" sz="2200" dirty="0" smtClean="0"/>
              <a:t>ublicación </a:t>
            </a:r>
            <a:r>
              <a:rPr lang="es-UY" sz="2200" dirty="0"/>
              <a:t>en el </a:t>
            </a:r>
            <a:r>
              <a:rPr lang="es-UY" sz="2200" dirty="0" smtClean="0"/>
              <a:t>Diario Oficial;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2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/>
              <a:t>A</a:t>
            </a:r>
            <a:r>
              <a:rPr lang="es-UY" sz="2200" dirty="0" smtClean="0"/>
              <a:t>creditar </a:t>
            </a:r>
            <a:r>
              <a:rPr lang="es-UY" sz="2200" dirty="0"/>
              <a:t>las circunstancias al </a:t>
            </a:r>
            <a:r>
              <a:rPr lang="es-UY" sz="2200" dirty="0" smtClean="0"/>
              <a:t>juez;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2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Con </a:t>
            </a:r>
            <a:r>
              <a:rPr lang="es-UY" sz="2200" dirty="0"/>
              <a:t>testimonio de la sentencia se habilita a una nueva </a:t>
            </a:r>
            <a:r>
              <a:rPr lang="es-UY" sz="2200" dirty="0" smtClean="0"/>
              <a:t>certificación y rubrica en el Registro Nacional de Comercio.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229625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sz="2800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sz="2800" b="1" dirty="0"/>
              <a:t>(</a:t>
            </a:r>
            <a:r>
              <a:rPr lang="es-UY" sz="2800" b="1" dirty="0" smtClean="0"/>
              <a:t>iv) Rendición de cuentas</a:t>
            </a:r>
            <a:endParaRPr lang="es-ES" sz="2800" b="1" dirty="0"/>
          </a:p>
          <a:p>
            <a:pPr marL="0" lvl="0" indent="0" algn="ctr">
              <a:buNone/>
            </a:pPr>
            <a:endParaRPr lang="es-E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A través de la rendición se pone </a:t>
            </a:r>
            <a:r>
              <a:rPr lang="es-UY" sz="2800" dirty="0"/>
              <a:t>en conocimiento de la persona interesada todos los antecedentes, hechos y resultados de una operación. </a:t>
            </a:r>
            <a:endParaRPr lang="es-UY" sz="2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/>
              <a:t>Toda operación se </a:t>
            </a:r>
            <a:r>
              <a:rPr lang="es-UY" sz="2800" dirty="0" smtClean="0"/>
              <a:t>debe </a:t>
            </a:r>
            <a:r>
              <a:rPr lang="es-UY" sz="2800" dirty="0"/>
              <a:t>asentar en los libros del </a:t>
            </a:r>
            <a:r>
              <a:rPr lang="es-UY" sz="2800" dirty="0" smtClean="0"/>
              <a:t>comerciante y este debe </a:t>
            </a:r>
            <a:r>
              <a:rPr lang="es-UY" sz="2800" dirty="0"/>
              <a:t>conservar los </a:t>
            </a:r>
            <a:r>
              <a:rPr lang="es-UY" sz="2800" dirty="0" smtClean="0"/>
              <a:t>comprobantes correspondientes. 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La </a:t>
            </a:r>
            <a:r>
              <a:rPr lang="es-UY" sz="2800" dirty="0"/>
              <a:t>rendición de cuentas se hace conforme a los asientos de los libros, acompañada de los respectivos comprobantes. </a:t>
            </a:r>
            <a:endParaRPr lang="es-UY" sz="2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/>
              <a:t>Todo comerciante estará obligado a rendir cuentas, siempre que exista un interés legítimo de un </a:t>
            </a:r>
            <a:r>
              <a:rPr lang="es-UY" sz="2800" dirty="0" err="1"/>
              <a:t>cocontratante</a:t>
            </a:r>
            <a:r>
              <a:rPr lang="es-UY" sz="2800" dirty="0"/>
              <a:t> o de un tercero. </a:t>
            </a:r>
          </a:p>
        </p:txBody>
      </p:sp>
    </p:spTree>
    <p:extLst>
      <p:ext uri="{BB962C8B-B14F-4D97-AF65-F5344CB8AC3E}">
        <p14:creationId xmlns:p14="http://schemas.microsoft.com/office/powerpoint/2010/main" val="13612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0"/>
            <a:ext cx="8229600" cy="640871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dirty="0" smtClean="0"/>
              <a:t>1.	Repasemos conceptos: Capacidad legal para contratar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dirty="0" smtClean="0"/>
              <a:t>Art</a:t>
            </a:r>
            <a:r>
              <a:rPr lang="es-UY" dirty="0"/>
              <a:t>. 8 </a:t>
            </a:r>
            <a:r>
              <a:rPr lang="es-UY" dirty="0" err="1"/>
              <a:t>C.Com</a:t>
            </a:r>
            <a:r>
              <a:rPr lang="es-UY" dirty="0"/>
              <a:t>. </a:t>
            </a:r>
            <a:r>
              <a:rPr lang="es-UY" i="1" dirty="0" smtClean="0"/>
              <a:t>toda </a:t>
            </a:r>
            <a:r>
              <a:rPr lang="es-UY" i="1" dirty="0"/>
              <a:t>persona que, según las leyes comunes, tiene la libre administración de sus bienes</a:t>
            </a:r>
            <a:r>
              <a:rPr lang="es-UY" dirty="0" smtClean="0"/>
              <a:t>. </a:t>
            </a:r>
            <a:r>
              <a:rPr lang="es-UY" dirty="0"/>
              <a:t>Art. 191 C. Com. remite al derecho civil: arts. 1279 y 1280 del C.C. 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dirty="0" smtClean="0"/>
              <a:t>Incapacidad: 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Absoluta: impúberes, dementes, sordomudos </a:t>
            </a:r>
            <a:r>
              <a:rPr lang="es-UY" dirty="0"/>
              <a:t>que no puedan darse a entender por escrito </a:t>
            </a:r>
            <a:r>
              <a:rPr lang="es-UY" dirty="0" smtClean="0"/>
              <a:t>ni </a:t>
            </a:r>
            <a:r>
              <a:rPr lang="es-UY" dirty="0"/>
              <a:t>mediante lenguaje de señas</a:t>
            </a:r>
            <a:r>
              <a:rPr lang="es-UY" dirty="0" smtClean="0"/>
              <a:t>. Se Declara de oficio o a instancia de parte. Sus actos no producen efectos jurídicos, son absolutamente inválidos, no se ratifican ni subsanan.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Relativa: púberes, es declarada de oficio o a instancia del afectado el vicio, si bien el acto es inválido, se subsana por el paso del tiempo (cuatro años) o por ratificación expresa del afectado.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/>
              <a:t>¿Comerciante fallido?</a:t>
            </a: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169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sz="2800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sz="2800" b="1" dirty="0"/>
              <a:t>(</a:t>
            </a:r>
            <a:r>
              <a:rPr lang="es-UY" sz="2800" b="1" dirty="0" smtClean="0"/>
              <a:t>iv) Rendición de cuentas</a:t>
            </a:r>
            <a:endParaRPr lang="es-ES" sz="2800" b="1" dirty="0"/>
          </a:p>
          <a:p>
            <a:pPr marL="0" lvl="0" indent="0" algn="ctr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Requisitos para que proceda la rendición: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Debe </a:t>
            </a:r>
            <a:r>
              <a:rPr lang="es-UY" sz="2400" dirty="0"/>
              <a:t>ser acorde a los asientos de los libros (art. 81 </a:t>
            </a:r>
            <a:r>
              <a:rPr lang="es-UY" sz="2400" dirty="0" err="1" smtClean="0"/>
              <a:t>CCom</a:t>
            </a:r>
            <a:r>
              <a:rPr lang="es-UY" sz="2400" dirty="0"/>
              <a:t>.).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Debe </a:t>
            </a:r>
            <a:r>
              <a:rPr lang="es-UY" sz="2400" dirty="0"/>
              <a:t>ser respaldada por comprobantes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/>
              <a:t>Debe ser instruida, </a:t>
            </a:r>
            <a:r>
              <a:rPr lang="es-UY" sz="2400" dirty="0" smtClean="0"/>
              <a:t>se deben dar </a:t>
            </a:r>
            <a:r>
              <a:rPr lang="es-UY" sz="2400" dirty="0"/>
              <a:t>todas las explicaciones necesarias </a:t>
            </a:r>
            <a:r>
              <a:rPr lang="es-UY" sz="2400" dirty="0" smtClean="0"/>
              <a:t>para tener </a:t>
            </a:r>
            <a:r>
              <a:rPr lang="es-UY" sz="2400" dirty="0"/>
              <a:t>cabal conocimiento de la operativa.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Se debe realizar al fin de cada negociación o transacción comercial (art</a:t>
            </a:r>
            <a:r>
              <a:rPr lang="es-UY" sz="2800" dirty="0"/>
              <a:t>. 82 </a:t>
            </a:r>
            <a:r>
              <a:rPr lang="es-UY" sz="2800" dirty="0" err="1"/>
              <a:t>C.Com</a:t>
            </a:r>
            <a:r>
              <a:rPr lang="es-UY" sz="2800" dirty="0"/>
              <a:t>.)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Negociación </a:t>
            </a:r>
            <a:r>
              <a:rPr lang="es-UY" sz="2400" dirty="0"/>
              <a:t>aislada: a su fin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Serie </a:t>
            </a:r>
            <a:r>
              <a:rPr lang="es-UY" sz="2400" dirty="0"/>
              <a:t>de negociaciones: al final del ejercicio anual.</a:t>
            </a:r>
          </a:p>
        </p:txBody>
      </p:sp>
    </p:spTree>
    <p:extLst>
      <p:ext uri="{BB962C8B-B14F-4D97-AF65-F5344CB8AC3E}">
        <p14:creationId xmlns:p14="http://schemas.microsoft.com/office/powerpoint/2010/main" val="249334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sz="2600" b="1" cap="all" dirty="0" smtClean="0"/>
              <a:t>OBLIGACIONES DEL COMERCIANTE</a:t>
            </a:r>
          </a:p>
          <a:p>
            <a:pPr marL="0" indent="0" algn="ctr">
              <a:buNone/>
            </a:pPr>
            <a:r>
              <a:rPr lang="es-UY" sz="2600" b="1" dirty="0"/>
              <a:t>(</a:t>
            </a:r>
            <a:r>
              <a:rPr lang="es-UY" sz="2600" b="1" dirty="0" smtClean="0"/>
              <a:t>iv) Rendición de cuentas</a:t>
            </a:r>
            <a:endParaRPr lang="es-ES" sz="2600" b="1" dirty="0"/>
          </a:p>
          <a:p>
            <a:pPr marL="0" lvl="0" indent="0" algn="ctr">
              <a:buNone/>
            </a:pPr>
            <a:endParaRPr lang="es-ES" sz="26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Resultados de la rendición</a:t>
            </a:r>
            <a:r>
              <a:rPr lang="es-UY" sz="2800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Aceptación</a:t>
            </a:r>
            <a:r>
              <a:rPr lang="es-UY" sz="2400" dirty="0"/>
              <a:t>: puede </a:t>
            </a:r>
            <a:r>
              <a:rPr lang="es-UY" sz="2400" dirty="0" smtClean="0"/>
              <a:t>ser parcial </a:t>
            </a:r>
            <a:r>
              <a:rPr lang="es-UY" sz="2400" dirty="0"/>
              <a:t>o </a:t>
            </a:r>
            <a:r>
              <a:rPr lang="es-UY" sz="2400" dirty="0" smtClean="0"/>
              <a:t>total, expresa </a:t>
            </a:r>
            <a:r>
              <a:rPr lang="es-UY" sz="2400" dirty="0"/>
              <a:t>o tácita (arts. 86 y 557 del </a:t>
            </a:r>
            <a:r>
              <a:rPr lang="es-UY" sz="2400" dirty="0" err="1" smtClean="0"/>
              <a:t>CCom</a:t>
            </a:r>
            <a:r>
              <a:rPr lang="es-UY" sz="2400" dirty="0"/>
              <a:t>., art. 35 Ley </a:t>
            </a:r>
            <a:r>
              <a:rPr lang="es-UY" sz="2400" dirty="0" smtClean="0"/>
              <a:t>6.895, transcurso de un mes).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/>
              <a:t>Rechazo: </a:t>
            </a:r>
            <a:r>
              <a:rPr lang="es-UY" sz="2400" dirty="0" smtClean="0"/>
              <a:t>deben expresarse </a:t>
            </a:r>
            <a:r>
              <a:rPr lang="es-UY" sz="2400" dirty="0"/>
              <a:t>los </a:t>
            </a:r>
            <a:r>
              <a:rPr lang="es-UY" sz="2400" dirty="0" smtClean="0"/>
              <a:t>motivos. 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Gastos: </a:t>
            </a:r>
            <a:r>
              <a:rPr lang="es-UY" sz="2600" dirty="0"/>
              <a:t>son de cuenta de los bienes </a:t>
            </a:r>
            <a:r>
              <a:rPr lang="es-UY" sz="2600" dirty="0" smtClean="0"/>
              <a:t>administrados.</a:t>
            </a:r>
            <a:endParaRPr lang="es-UY" sz="26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Se realiza la rendición en el lugar donde </a:t>
            </a:r>
            <a:r>
              <a:rPr lang="es-UY" sz="2600" dirty="0"/>
              <a:t>se encuentren los libros o documentos.</a:t>
            </a:r>
          </a:p>
        </p:txBody>
      </p:sp>
    </p:spTree>
    <p:extLst>
      <p:ext uri="{BB962C8B-B14F-4D97-AF65-F5344CB8AC3E}">
        <p14:creationId xmlns:p14="http://schemas.microsoft.com/office/powerpoint/2010/main" val="131081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sz="2600" b="1" cap="all" dirty="0" smtClean="0"/>
              <a:t>OTRAS OBLIGACIONES DEL COMERCIANTE</a:t>
            </a:r>
            <a:endParaRPr lang="es-UY" sz="2600" dirty="0"/>
          </a:p>
          <a:p>
            <a:pPr marL="0" lvl="0" indent="0" algn="ctr">
              <a:buNone/>
            </a:pPr>
            <a:endParaRPr lang="es-ES" sz="26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No </a:t>
            </a:r>
            <a:r>
              <a:rPr lang="es-UY" sz="2600" dirty="0"/>
              <a:t>hacer competencia desleal (art. 10 bis del Convenio de Paris de 1883 y art.1319 del </a:t>
            </a:r>
            <a:r>
              <a:rPr lang="es-UY" sz="2600" dirty="0" smtClean="0"/>
              <a:t>CC).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No </a:t>
            </a:r>
            <a:r>
              <a:rPr lang="es-UY" sz="2600" dirty="0"/>
              <a:t>desarrollar actos o prácticas anticompetitivas en el mercado (Ley </a:t>
            </a:r>
            <a:r>
              <a:rPr lang="es-UY" sz="2600" dirty="0" smtClean="0"/>
              <a:t>18.159).</a:t>
            </a:r>
            <a:endParaRPr lang="es-UY" sz="26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6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Obligaciones </a:t>
            </a:r>
            <a:r>
              <a:rPr lang="es-UY" sz="2600" dirty="0"/>
              <a:t>en el ámbito de la Defensa del </a:t>
            </a:r>
            <a:r>
              <a:rPr lang="es-UY" sz="2600" dirty="0" smtClean="0"/>
              <a:t>Consumidor, Ley 17.250.</a:t>
            </a:r>
            <a:endParaRPr lang="es-UY" sz="26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6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600" dirty="0"/>
              <a:t>S</a:t>
            </a:r>
            <a:r>
              <a:rPr lang="es-UY" sz="2600" dirty="0" smtClean="0"/>
              <a:t>olicitar </a:t>
            </a:r>
            <a:r>
              <a:rPr lang="es-UY" sz="2600" dirty="0"/>
              <a:t>su propio concurso </a:t>
            </a:r>
            <a:r>
              <a:rPr lang="es-UY" sz="2600" dirty="0" smtClean="0"/>
              <a:t>(art. 10 Ley </a:t>
            </a:r>
            <a:r>
              <a:rPr lang="es-UY" sz="2600" dirty="0"/>
              <a:t>18.387</a:t>
            </a:r>
            <a:r>
              <a:rPr lang="es-UY" sz="26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2806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sz="2800" b="1" cap="all" dirty="0" smtClean="0"/>
              <a:t>RESPONSABILIDAD DEL COMERCIANTE</a:t>
            </a:r>
            <a:endParaRPr lang="es-UY" sz="2800" dirty="0"/>
          </a:p>
          <a:p>
            <a:pPr marL="0" lvl="0" indent="0" algn="ctr">
              <a:buNone/>
            </a:pPr>
            <a:endParaRPr lang="es-ES" sz="2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/>
              <a:t>E</a:t>
            </a:r>
            <a:r>
              <a:rPr lang="es-UY" sz="2800" dirty="0" smtClean="0"/>
              <a:t>l comerciante persona física responde ilimitadamente con todo su patrimonio por las obligaciones asumidas en el ejercicio del comercio.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Del mismo modo la sociedad comercial o persona jurídica, pero no así el socio o accionista que está detrás.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En ese caso depende del tipo social.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Beneficios de la personería jurídica y limitación de </a:t>
            </a:r>
            <a:r>
              <a:rPr lang="es-UY" sz="2800" dirty="0" smtClean="0"/>
              <a:t>responsabilidad.</a:t>
            </a:r>
            <a:endParaRPr lang="es-UY" sz="2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13050846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sz="2600" dirty="0"/>
          </a:p>
          <a:p>
            <a:pPr marL="0" lvl="0" indent="0" algn="ctr">
              <a:buNone/>
            </a:pPr>
            <a:r>
              <a:rPr lang="es-UY" sz="2800" b="1" cap="all" dirty="0" smtClean="0"/>
              <a:t>RESPONSABILIDAD DEL COMERCIANTE</a:t>
            </a:r>
            <a:endParaRPr lang="es-UY" sz="2800" dirty="0"/>
          </a:p>
          <a:p>
            <a:pPr marL="274320" lvl="1" indent="0" algn="just">
              <a:buNone/>
            </a:pPr>
            <a:endParaRPr lang="es-UY" sz="2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2800" dirty="0" smtClean="0"/>
              <a:t>Para adelantar conceptos, tipos de responsabilidad: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Solidaria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Personal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Directa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Subsidiaria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Limitada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Ilimitada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600" dirty="0" smtClean="0"/>
              <a:t>Suplementada (</a:t>
            </a:r>
            <a:r>
              <a:rPr lang="es-UY" sz="2600" dirty="0" err="1" smtClean="0"/>
              <a:t>coop</a:t>
            </a:r>
            <a:r>
              <a:rPr lang="es-UY" sz="2600" dirty="0" smtClean="0"/>
              <a:t>.)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42682463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Fin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2815712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0"/>
            <a:ext cx="8229600" cy="640871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dirty="0" smtClean="0"/>
              <a:t>1.	Repasemos conceptos: Capacidad legal para contratar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No es incapacidad es legitimación para disponer. El deudor concursado no es incapaz relativo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/>
              <a:t>Art. 263 de la Ley 18.387 </a:t>
            </a:r>
            <a:r>
              <a:rPr lang="es-UY" sz="2200" dirty="0" smtClean="0"/>
              <a:t>no es aplicable el </a:t>
            </a:r>
            <a:r>
              <a:rPr lang="es-UY" sz="2200" dirty="0"/>
              <a:t>inc. 1 del art. 1280 </a:t>
            </a:r>
            <a:r>
              <a:rPr lang="es-UY" sz="2200" dirty="0" smtClean="0"/>
              <a:t>CC al </a:t>
            </a:r>
            <a:r>
              <a:rPr lang="es-UY" sz="2200" dirty="0"/>
              <a:t>deudor concursado. 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En </a:t>
            </a:r>
            <a:r>
              <a:rPr lang="es-UY" sz="2200" dirty="0"/>
              <a:t>el </a:t>
            </a:r>
            <a:r>
              <a:rPr lang="es-UY" sz="2200" dirty="0" smtClean="0"/>
              <a:t>concurso se dan dos situaciones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Suspensión de la legitimación del deudor para disponer: en el concurso </a:t>
            </a:r>
            <a:r>
              <a:rPr lang="es-UY" dirty="0"/>
              <a:t>necesario </a:t>
            </a:r>
            <a:r>
              <a:rPr lang="es-UY" dirty="0" smtClean="0"/>
              <a:t>o voluntario cuando el pasivo es menor que el activo se </a:t>
            </a:r>
            <a:r>
              <a:rPr lang="es-UY" dirty="0"/>
              <a:t>suspende la legitimación del </a:t>
            </a:r>
            <a:r>
              <a:rPr lang="es-UY" dirty="0" smtClean="0"/>
              <a:t>deudor </a:t>
            </a:r>
            <a:r>
              <a:rPr lang="es-UY" dirty="0"/>
              <a:t>para disponer y administrar los bienes del concurso. </a:t>
            </a:r>
            <a:r>
              <a:rPr lang="es-UY" dirty="0" smtClean="0"/>
              <a:t>Se designa síndico.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Limitación de la legitimación del deudor para disponer: en el </a:t>
            </a:r>
            <a:r>
              <a:rPr lang="es-UY" dirty="0"/>
              <a:t>concurso voluntario se limita la legitimación para disponer de los bienes y administrar. Se designa a un </a:t>
            </a:r>
            <a:r>
              <a:rPr lang="es-UY" dirty="0" smtClean="0"/>
              <a:t>interventor.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207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9650"/>
            <a:ext cx="8229600" cy="640871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dirty="0" smtClean="0"/>
              <a:t>1.	Capacidad legal para contratar: prohibición para ejercer el comercio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Por compatibilidad de estado: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dirty="0" smtClean="0"/>
              <a:t>Corporaciones eclesiásticas;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 smtClean="0"/>
              <a:t>Clérigos de cualquier orden mientras vistan el traje clerical;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 smtClean="0"/>
              <a:t>Magistrados o jueces en el territorio donde ejercen su autoridad y jurisdicción con título permanente.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dirty="0" smtClean="0"/>
              <a:t>Por incapacidad legal: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 smtClean="0"/>
              <a:t>Interdictos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 smtClean="0"/>
              <a:t>De acuerdo a lo visto anteriormente ¿el comerciante fallido tiene prohibición de ejercer el comercio? </a:t>
            </a:r>
          </a:p>
        </p:txBody>
      </p:sp>
    </p:spTree>
    <p:extLst>
      <p:ext uri="{BB962C8B-B14F-4D97-AF65-F5344CB8AC3E}">
        <p14:creationId xmlns:p14="http://schemas.microsoft.com/office/powerpoint/2010/main" val="46955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6632"/>
            <a:ext cx="8229600" cy="640871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dirty="0" smtClean="0"/>
              <a:t>1.	Capacidad legal para contratar: otras prohibiciones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Corredores </a:t>
            </a:r>
            <a:r>
              <a:rPr lang="es-UY" sz="2200" dirty="0"/>
              <a:t>(art. 106 </a:t>
            </a:r>
            <a:r>
              <a:rPr lang="es-UY" sz="2200" dirty="0" err="1"/>
              <a:t>C.Com</a:t>
            </a:r>
            <a:r>
              <a:rPr lang="es-UY" sz="2200" dirty="0"/>
              <a:t>.)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Factores </a:t>
            </a:r>
            <a:r>
              <a:rPr lang="es-UY" sz="2200" dirty="0"/>
              <a:t>(art. 142 </a:t>
            </a:r>
            <a:r>
              <a:rPr lang="es-UY" sz="2200" dirty="0" err="1"/>
              <a:t>C.Com</a:t>
            </a:r>
            <a:r>
              <a:rPr lang="es-UY" sz="2200" dirty="0"/>
              <a:t>).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 </a:t>
            </a:r>
            <a:r>
              <a:rPr lang="es-UY" sz="2200" dirty="0"/>
              <a:t>Socios de sociedades colectivas (art. 209 Ley 16.060).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Administradores </a:t>
            </a:r>
            <a:r>
              <a:rPr lang="es-UY" sz="2200" dirty="0"/>
              <a:t>y representantes de sociedades comerciales (art. 85 y 389 Ley 16.060).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S.R.L</a:t>
            </a:r>
            <a:r>
              <a:rPr lang="es-UY" sz="2200" dirty="0"/>
              <a:t>. No pueden realizar actividades de seguros o de intermediación financiera</a:t>
            </a:r>
            <a:r>
              <a:rPr lang="es-UY" sz="2200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Bancos </a:t>
            </a:r>
            <a:r>
              <a:rPr lang="es-UY" sz="2200" dirty="0"/>
              <a:t>(art. 18 Ley 15.322).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730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dirty="0" smtClean="0"/>
              <a:t>2.	Matrícula  de Comerciante</a:t>
            </a:r>
          </a:p>
          <a:p>
            <a:pPr marL="457200" lvl="0" indent="-457200" algn="ctr">
              <a:buAutoNum type="arabicPeriod" startAt="2"/>
            </a:pPr>
            <a:endParaRPr lang="es-UY" b="1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/>
              <a:t>No era una obligación sino una </a:t>
            </a:r>
            <a:r>
              <a:rPr lang="es-UY" sz="2200" dirty="0" smtClean="0"/>
              <a:t>carga: Decreto </a:t>
            </a:r>
            <a:r>
              <a:rPr lang="es-UY" sz="2200" dirty="0"/>
              <a:t>ley 888 de 1867 interpretativo del </a:t>
            </a:r>
            <a:r>
              <a:rPr lang="es-UY" sz="2200" dirty="0" err="1"/>
              <a:t>C.Com</a:t>
            </a:r>
            <a:r>
              <a:rPr lang="es-UY" sz="2200" dirty="0"/>
              <a:t>.: a los efectos de la certificación de libros y </a:t>
            </a:r>
            <a:r>
              <a:rPr lang="es-UY" sz="2200" dirty="0" smtClean="0"/>
              <a:t>tramitar </a:t>
            </a:r>
            <a:r>
              <a:rPr lang="es-UY" sz="2200" dirty="0"/>
              <a:t>concordatos preventivos (art. 1545 </a:t>
            </a:r>
            <a:r>
              <a:rPr lang="es-UY" sz="2200" dirty="0" err="1"/>
              <a:t>C.Com</a:t>
            </a:r>
            <a:r>
              <a:rPr lang="es-UY" sz="2200" dirty="0"/>
              <a:t>. derogado por Ley 18.387</a:t>
            </a:r>
            <a:r>
              <a:rPr lang="es-UY" sz="2200" dirty="0" smtClean="0"/>
              <a:t>).</a:t>
            </a: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 </a:t>
            </a:r>
            <a:r>
              <a:rPr lang="es-UY" sz="2200" dirty="0"/>
              <a:t>Se podía ser comerciante sin estar inscripto.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Presunción </a:t>
            </a:r>
            <a:r>
              <a:rPr lang="es-UY" sz="2200" dirty="0"/>
              <a:t>de ser comerciante: art. 39 </a:t>
            </a:r>
            <a:r>
              <a:rPr lang="es-UY" sz="2200" dirty="0" err="1"/>
              <a:t>C.Com</a:t>
            </a:r>
            <a:r>
              <a:rPr lang="es-UY" sz="2200" dirty="0"/>
              <a:t>.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Trámite judicial para la inscripción: </a:t>
            </a:r>
            <a:r>
              <a:rPr lang="es-UY" sz="2200" dirty="0"/>
              <a:t>arts. 32 a 39.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89218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6632"/>
            <a:ext cx="8229600" cy="6408712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b="1" dirty="0" smtClean="0"/>
              <a:t>3-4-5.	Ejercicio de actos de comercio por cuenta propia en forma habitual y profesional</a:t>
            </a:r>
            <a:endParaRPr lang="es-UY" b="1" dirty="0" smtClean="0"/>
          </a:p>
          <a:p>
            <a:pPr marL="457200" lvl="0" indent="-457200" algn="ctr">
              <a:buAutoNum type="arabicPeriod" startAt="2"/>
            </a:pPr>
            <a:endParaRPr lang="es-UY" b="1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/>
              <a:t>La habitualidad supone la repetición de actos de la misma especie. </a:t>
            </a: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/>
              <a:t>La realización de actos de comercio en forma accidental no </a:t>
            </a:r>
            <a:r>
              <a:rPr lang="es-UY" sz="2200" dirty="0" smtClean="0"/>
              <a:t>hace a un comerciante </a:t>
            </a:r>
            <a:r>
              <a:rPr lang="es-UY" sz="2200" dirty="0"/>
              <a:t>(art. 6 </a:t>
            </a:r>
            <a:r>
              <a:rPr lang="es-UY" sz="2200" dirty="0" err="1"/>
              <a:t>C.Com</a:t>
            </a:r>
            <a:r>
              <a:rPr lang="es-UY" sz="2200" dirty="0"/>
              <a:t>.)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s-UY" sz="2200" dirty="0" smtClean="0"/>
              <a:t>La </a:t>
            </a:r>
            <a:r>
              <a:rPr lang="es-UY" sz="2200" dirty="0"/>
              <a:t>profesionalidad debe ser entendida como cumplimiento efectivo de la actividad comercial y que esta constituya </a:t>
            </a:r>
            <a:r>
              <a:rPr lang="es-UY" sz="2200" dirty="0" smtClean="0"/>
              <a:t>su principal ingreso o </a:t>
            </a:r>
            <a:r>
              <a:rPr lang="es-UY" sz="2200" dirty="0"/>
              <a:t>medio de </a:t>
            </a:r>
            <a:r>
              <a:rPr lang="es-UY" sz="2200" dirty="0" smtClean="0"/>
              <a:t>vida, con independencia de otras actividades que el comerciante pudiera realizar.</a:t>
            </a:r>
            <a:endParaRPr lang="es-ES" sz="1800" dirty="0" smtClean="0"/>
          </a:p>
        </p:txBody>
      </p:sp>
    </p:spTree>
    <p:extLst>
      <p:ext uri="{BB962C8B-B14F-4D97-AF65-F5344CB8AC3E}">
        <p14:creationId xmlns:p14="http://schemas.microsoft.com/office/powerpoint/2010/main" val="307944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5255</TotalTime>
  <Words>3221</Words>
  <Application>Microsoft Office PowerPoint</Application>
  <PresentationFormat>Presentación en pantalla (4:3)</PresentationFormat>
  <Paragraphs>464</Paragraphs>
  <Slides>45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45</vt:i4>
      </vt:variant>
    </vt:vector>
  </HeadingPairs>
  <TitlesOfParts>
    <vt:vector size="49" baseType="lpstr">
      <vt:lpstr>Arial</vt:lpstr>
      <vt:lpstr>Calibri</vt:lpstr>
      <vt:lpstr>Wingdings</vt:lpstr>
      <vt:lpstr>Claridad</vt:lpstr>
      <vt:lpstr>                                       CLASES 3 y 4 EL comerciANTE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340</cp:revision>
  <dcterms:created xsi:type="dcterms:W3CDTF">2017-06-07T22:24:11Z</dcterms:created>
  <dcterms:modified xsi:type="dcterms:W3CDTF">2025-08-09T16:48:15Z</dcterms:modified>
</cp:coreProperties>
</file>