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60" r:id="rId3"/>
    <p:sldId id="322" r:id="rId4"/>
    <p:sldId id="324" r:id="rId5"/>
    <p:sldId id="323" r:id="rId6"/>
    <p:sldId id="325" r:id="rId7"/>
    <p:sldId id="326" r:id="rId8"/>
    <p:sldId id="327" r:id="rId9"/>
    <p:sldId id="298" r:id="rId10"/>
    <p:sldId id="328" r:id="rId11"/>
    <p:sldId id="300" r:id="rId1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5/8/2025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5/8/2025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5/8/2025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5/8/2025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5/8/2025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5/8/2025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5/8/2025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5/8/2025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5/8/2025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5/8/2025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5/8/2025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5/8/2025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5/8/2025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284984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CLASE 1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derecho comercial</a:t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cap="none" dirty="0" smtClean="0">
                <a:solidFill>
                  <a:schemeClr val="tx1"/>
                </a:solidFill>
              </a:rPr>
              <a:t>Aspectos </a:t>
            </a:r>
            <a:r>
              <a:rPr lang="es-UY" sz="4800" b="1" cap="none" dirty="0" err="1" smtClean="0">
                <a:solidFill>
                  <a:schemeClr val="tx1"/>
                </a:solidFill>
              </a:rPr>
              <a:t>grales</a:t>
            </a:r>
            <a:r>
              <a:rPr lang="es-UY" sz="4800" b="1" cap="none" dirty="0" smtClean="0">
                <a:solidFill>
                  <a:schemeClr val="tx1"/>
                </a:solidFill>
              </a:rPr>
              <a:t>.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Machado</a:t>
            </a:r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s-UY" b="1" dirty="0" smtClean="0"/>
              <a:t>FUENTES </a:t>
            </a:r>
            <a:r>
              <a:rPr lang="es-UY" b="1" dirty="0"/>
              <a:t>DE DERECHO </a:t>
            </a:r>
            <a:r>
              <a:rPr lang="es-UY" b="1" dirty="0" smtClean="0"/>
              <a:t>COMERCIAL</a:t>
            </a:r>
          </a:p>
          <a:p>
            <a:pPr marL="0" indent="0">
              <a:buNone/>
            </a:pPr>
            <a:endParaRPr lang="es-UY" dirty="0"/>
          </a:p>
          <a:p>
            <a:pPr>
              <a:buFont typeface="Wingdings" panose="05000000000000000000" pitchFamily="2" charset="2"/>
              <a:buChar char="ü"/>
            </a:pPr>
            <a:r>
              <a:rPr lang="es-UY" dirty="0" smtClean="0"/>
              <a:t>La ley</a:t>
            </a:r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Los usos </a:t>
            </a:r>
            <a:r>
              <a:rPr lang="es-UY" dirty="0"/>
              <a:t>(repetición de actos) </a:t>
            </a:r>
            <a:r>
              <a:rPr lang="es-UY" dirty="0" smtClean="0"/>
              <a:t>y la costumbre </a:t>
            </a:r>
            <a:r>
              <a:rPr lang="es-UY" dirty="0"/>
              <a:t>(repetición de actos con </a:t>
            </a:r>
            <a:r>
              <a:rPr lang="es-UY" dirty="0" smtClean="0"/>
              <a:t>la convicción </a:t>
            </a:r>
            <a:r>
              <a:rPr lang="es-UY" dirty="0"/>
              <a:t>de su obligatoriedad</a:t>
            </a:r>
            <a:r>
              <a:rPr lang="es-UY" dirty="0" smtClean="0"/>
              <a:t>).</a:t>
            </a:r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Función </a:t>
            </a:r>
            <a:r>
              <a:rPr lang="es-UY" dirty="0"/>
              <a:t>de la costumbre: integradora </a:t>
            </a:r>
            <a:r>
              <a:rPr lang="es-UY" dirty="0" smtClean="0"/>
              <a:t>o interpretativa del derecho: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Integradora</a:t>
            </a:r>
            <a:r>
              <a:rPr lang="es-UY" dirty="0"/>
              <a:t>: cuando el derecho se remite a ella (arts. 379 y 1225</a:t>
            </a:r>
            <a:r>
              <a:rPr lang="es-UY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Interpretativa</a:t>
            </a:r>
            <a:r>
              <a:rPr lang="es-UY" dirty="0"/>
              <a:t>: de los contratos (arts. 295, 296.6 y 298). No es fuente </a:t>
            </a:r>
            <a:r>
              <a:rPr lang="es-UY" dirty="0" smtClean="0"/>
              <a:t>de derecho</a:t>
            </a:r>
            <a:r>
              <a:rPr lang="es-UY" dirty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2698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000" b="1" cap="all" dirty="0"/>
              <a:t>¿Qué es </a:t>
            </a:r>
            <a:r>
              <a:rPr lang="es-ES" sz="2000" b="1" cap="all" dirty="0" smtClean="0"/>
              <a:t>el DERECHO COMERCIAL?</a:t>
            </a:r>
            <a:endParaRPr lang="es-ES" sz="2000" b="1" cap="all" dirty="0"/>
          </a:p>
          <a:p>
            <a:pPr marL="0" lvl="0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El es el resultado de la realidad económica.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A diferencia de otras ramas del Derecho nació por usos y costumbres entre los comerciantes.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Ello le otorga vocación internacional.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i="1" dirty="0" err="1" smtClean="0"/>
              <a:t>Lex</a:t>
            </a:r>
            <a:r>
              <a:rPr lang="es-UY" i="1" dirty="0" smtClean="0"/>
              <a:t> </a:t>
            </a:r>
            <a:r>
              <a:rPr lang="es-UY" i="1" dirty="0" err="1" smtClean="0"/>
              <a:t>Mercatoria</a:t>
            </a:r>
            <a:r>
              <a:rPr lang="es-UY" dirty="0" smtClean="0"/>
              <a:t>: conjunto de normas, sistemático, escrito, distinto de otras ramas.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Desarrollo: Edad Media, siglo IX – XIII. Intercambio de bienes, trueque, aparición de la moneda.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000" b="1" cap="all" dirty="0"/>
              <a:t>¿Qué es </a:t>
            </a:r>
            <a:r>
              <a:rPr lang="es-ES" sz="2000" b="1" cap="all" dirty="0" smtClean="0"/>
              <a:t>el DERECHO COMERCIAL?</a:t>
            </a:r>
            <a:endParaRPr lang="es-ES" sz="2000" b="1" cap="all" dirty="0"/>
          </a:p>
          <a:p>
            <a:pPr marL="0" lvl="0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Actividad </a:t>
            </a:r>
            <a:r>
              <a:rPr lang="es-UY" dirty="0"/>
              <a:t>comercial – concepto económico vs. concepto </a:t>
            </a:r>
            <a:r>
              <a:rPr lang="es-UY" dirty="0" smtClean="0"/>
              <a:t>jurídico.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Personas </a:t>
            </a:r>
            <a:r>
              <a:rPr lang="es-UY" dirty="0"/>
              <a:t>que realizan dicha actividad de modo </a:t>
            </a:r>
            <a:r>
              <a:rPr lang="es-UY" dirty="0" smtClean="0"/>
              <a:t>profesional: mercaderes en plazas instalados en bancas.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Concepto: Es </a:t>
            </a:r>
            <a:r>
              <a:rPr lang="es-UY" dirty="0"/>
              <a:t>una rama del Derecho Privado que regula la actividad comercial, a las personas que realizan dicha actividad de forma profesional a los que los somete a un estatuto severo, determinados bienes utilizados en el ejercicio de la misma o afectados a ella, así como al mercado (</a:t>
            </a:r>
            <a:r>
              <a:rPr lang="es-UY" dirty="0" err="1"/>
              <a:t>Nuri</a:t>
            </a:r>
            <a:r>
              <a:rPr lang="es-UY" dirty="0"/>
              <a:t> Rodríguez Olivera, Beatriz </a:t>
            </a:r>
            <a:r>
              <a:rPr lang="es-UY" dirty="0" err="1"/>
              <a:t>Bugallo</a:t>
            </a:r>
            <a:r>
              <a:rPr lang="es-UY" dirty="0" smtClean="0"/>
              <a:t>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999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000" b="1" cap="all" dirty="0"/>
              <a:t>¿Qué es </a:t>
            </a:r>
            <a:r>
              <a:rPr lang="es-ES" sz="2000" b="1" cap="all" dirty="0" smtClean="0"/>
              <a:t>el DERECHO COMERCIAL?</a:t>
            </a:r>
            <a:endParaRPr lang="es-ES" sz="2000" b="1" cap="all" dirty="0"/>
          </a:p>
          <a:p>
            <a:pPr marL="0" lvl="0" indent="0">
              <a:buNone/>
            </a:pPr>
            <a:endParaRPr lang="es-ES" dirty="0"/>
          </a:p>
          <a:p>
            <a:pPr marL="0" lvl="0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Definiciones: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/>
              <a:t>Conjunto de normas jurídicas de derecho privado que regulan </a:t>
            </a:r>
            <a:r>
              <a:rPr lang="es-UY" dirty="0" smtClean="0"/>
              <a:t>la actividad </a:t>
            </a:r>
            <a:r>
              <a:rPr lang="es-UY" dirty="0"/>
              <a:t>comercial y establecen el estatuto legal del </a:t>
            </a:r>
            <a:r>
              <a:rPr lang="es-UY" dirty="0" smtClean="0"/>
              <a:t>comerciante (</a:t>
            </a:r>
            <a:r>
              <a:rPr lang="es-UY" dirty="0" err="1" smtClean="0"/>
              <a:t>Mezzera</a:t>
            </a:r>
            <a:r>
              <a:rPr lang="es-UY" dirty="0" smtClean="0"/>
              <a:t> </a:t>
            </a:r>
            <a:r>
              <a:rPr lang="es-UY" dirty="0" err="1" smtClean="0"/>
              <a:t>Alvarez</a:t>
            </a:r>
            <a:r>
              <a:rPr lang="es-UY" dirty="0" smtClean="0"/>
              <a:t>).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/>
              <a:t>Parte del derecho privado que comprende al conjunto de </a:t>
            </a:r>
            <a:r>
              <a:rPr lang="es-UY" dirty="0" smtClean="0"/>
              <a:t>normas jurídicas </a:t>
            </a:r>
            <a:r>
              <a:rPr lang="es-UY" dirty="0"/>
              <a:t>relativas a los empresarios y a los actos que surgen en </a:t>
            </a:r>
            <a:r>
              <a:rPr lang="es-UY" dirty="0" smtClean="0"/>
              <a:t>el ejercicio </a:t>
            </a:r>
            <a:r>
              <a:rPr lang="es-UY" dirty="0"/>
              <a:t>de la actividad </a:t>
            </a:r>
            <a:r>
              <a:rPr lang="es-UY" dirty="0" smtClean="0"/>
              <a:t>económica (Sánchez Calero).</a:t>
            </a:r>
            <a:endParaRPr lang="es-UY" dirty="0"/>
          </a:p>
          <a:p>
            <a:pPr lvl="2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Es </a:t>
            </a:r>
            <a:r>
              <a:rPr lang="es-UY" dirty="0"/>
              <a:t>el ordenamiento privado propio de los empresarios y su estatuto, </a:t>
            </a:r>
            <a:r>
              <a:rPr lang="es-UY" dirty="0" smtClean="0"/>
              <a:t>así como </a:t>
            </a:r>
            <a:r>
              <a:rPr lang="es-UY" dirty="0"/>
              <a:t>la actividad externa que éstos realizan por medio de </a:t>
            </a:r>
            <a:r>
              <a:rPr lang="es-UY" dirty="0" smtClean="0"/>
              <a:t>una empresa (</a:t>
            </a:r>
            <a:r>
              <a:rPr lang="es-UY" dirty="0" err="1" smtClean="0"/>
              <a:t>Vicent</a:t>
            </a:r>
            <a:r>
              <a:rPr lang="es-UY" dirty="0" smtClean="0"/>
              <a:t> </a:t>
            </a:r>
            <a:r>
              <a:rPr lang="es-UY" dirty="0" err="1" smtClean="0"/>
              <a:t>Chulia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11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000" b="1" cap="all" dirty="0"/>
              <a:t>¿Qué es </a:t>
            </a:r>
            <a:r>
              <a:rPr lang="es-ES" sz="2000" b="1" cap="all" dirty="0" smtClean="0"/>
              <a:t>el DERECHO COMERCIAL?</a:t>
            </a:r>
            <a:endParaRPr lang="es-ES" sz="2000" b="1" cap="all" dirty="0"/>
          </a:p>
          <a:p>
            <a:pPr marL="0" lvl="0" indent="0">
              <a:buNone/>
            </a:pPr>
            <a:endParaRPr lang="es-ES" dirty="0"/>
          </a:p>
          <a:p>
            <a:pPr marL="0" lvl="0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Los </a:t>
            </a:r>
            <a:r>
              <a:rPr lang="es-UY" dirty="0"/>
              <a:t>bienes utilizados en la actividad </a:t>
            </a:r>
            <a:r>
              <a:rPr lang="es-UY" dirty="0" smtClean="0"/>
              <a:t>comercial.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El Mercado.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Miller explica que las definiciones se centran en el contenido que se le asigna: 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Subjetivo que se centra en el sujeto que realiza de forma profesional la actividad comercial. El comerciante.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Objetivo que se centra en la actividad misma, en los actos de comercio. También en el mercado o los bienes que se utilizan para realizar dicha actividad.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El derecho de los negocios.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El derecho de las empresas.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El derecho de los actos en masa.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2351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b="1" cap="all" dirty="0" smtClean="0"/>
              <a:t>CARACTERES</a:t>
            </a:r>
            <a:endParaRPr lang="es-ES" b="1" cap="all" dirty="0"/>
          </a:p>
          <a:p>
            <a:pPr marL="0" lvl="0" indent="0">
              <a:buNone/>
            </a:pPr>
            <a:endParaRPr lang="es-ES" dirty="0" smtClean="0"/>
          </a:p>
          <a:p>
            <a:pPr marL="0" lvl="0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Decodificación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Expansión </a:t>
            </a:r>
            <a:r>
              <a:rPr lang="es-UY" sz="2400" dirty="0"/>
              <a:t>del D</a:t>
            </a:r>
            <a:r>
              <a:rPr lang="es-UY" sz="2400" dirty="0" smtClean="0"/>
              <a:t>erecho Comercial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Tendencia </a:t>
            </a:r>
            <a:r>
              <a:rPr lang="es-UY" sz="2400" dirty="0"/>
              <a:t>a la uniformidad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Concentración </a:t>
            </a:r>
            <a:r>
              <a:rPr lang="es-UY" sz="2400" dirty="0"/>
              <a:t>económica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Integraciones regionales.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867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b="1" cap="all" dirty="0" smtClean="0"/>
              <a:t>CARACTERES</a:t>
            </a:r>
            <a:endParaRPr lang="es-ES" b="1" cap="all" dirty="0"/>
          </a:p>
          <a:p>
            <a:pPr marL="274320" lvl="1" indent="0" algn="just">
              <a:buNone/>
            </a:pPr>
            <a:endParaRPr lang="es-UY" sz="2400" dirty="0" smtClean="0"/>
          </a:p>
          <a:p>
            <a:pPr marL="274320" lvl="1" indent="0" algn="just">
              <a:buNone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Agremiación </a:t>
            </a:r>
            <a:r>
              <a:rPr lang="es-UY" sz="2400" dirty="0"/>
              <a:t>de comerciantes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Publicidad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Negocios </a:t>
            </a:r>
            <a:r>
              <a:rPr lang="es-UY" sz="2400" dirty="0"/>
              <a:t>jurídicos novedosos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Variación </a:t>
            </a:r>
            <a:r>
              <a:rPr lang="es-UY" sz="2400" dirty="0"/>
              <a:t>de la forma de contratación</a:t>
            </a:r>
            <a:r>
              <a:rPr lang="es-UY" sz="24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Difusión </a:t>
            </a:r>
            <a:r>
              <a:rPr lang="es-UY" sz="2400" dirty="0"/>
              <a:t>de la </a:t>
            </a:r>
            <a:r>
              <a:rPr lang="es-UY" sz="2400" dirty="0" smtClean="0"/>
              <a:t>automatización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Desmaterialización</a:t>
            </a:r>
            <a:r>
              <a:rPr lang="es-UY" sz="2400" dirty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418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b="1" cap="all" dirty="0" smtClean="0"/>
              <a:t>AUTONOMÍA</a:t>
            </a:r>
            <a:endParaRPr lang="es-ES" b="1" cap="all" dirty="0"/>
          </a:p>
          <a:p>
            <a:pPr marL="274320" lvl="1" indent="0" algn="just">
              <a:buNone/>
            </a:pPr>
            <a:endParaRPr lang="es-UY" sz="2400" dirty="0" smtClean="0"/>
          </a:p>
          <a:p>
            <a:pPr marL="274320" lvl="1" indent="0" algn="just">
              <a:buNone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400" dirty="0" smtClean="0"/>
              <a:t>Didáctica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400" dirty="0" smtClean="0"/>
              <a:t>Legislativa</a:t>
            </a:r>
            <a:endParaRPr lang="es-ES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400" dirty="0" smtClean="0"/>
              <a:t>Científica o jurídica</a:t>
            </a:r>
            <a:endParaRPr lang="es-ES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400" dirty="0" smtClean="0"/>
              <a:t>¿</a:t>
            </a:r>
            <a:r>
              <a:rPr lang="es-ES" sz="2400" dirty="0"/>
              <a:t>El derecho comercial es de carácter excepcional o especial?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1141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s-UY" b="1" dirty="0" smtClean="0"/>
              <a:t>FUENTES </a:t>
            </a:r>
            <a:r>
              <a:rPr lang="es-UY" b="1" dirty="0"/>
              <a:t>DE DERECHO </a:t>
            </a:r>
            <a:r>
              <a:rPr lang="es-UY" b="1" dirty="0" smtClean="0"/>
              <a:t>COMERCIAL</a:t>
            </a:r>
          </a:p>
          <a:p>
            <a:pPr marL="0" lvl="0" indent="0">
              <a:buNone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/>
              <a:t>No existe norma en el Código de Comercio que establezca cuáles son </a:t>
            </a:r>
            <a:r>
              <a:rPr lang="es-UY" dirty="0" smtClean="0"/>
              <a:t>sus fuentes</a:t>
            </a:r>
            <a:r>
              <a:rPr lang="es-UY" dirty="0"/>
              <a:t>. </a:t>
            </a:r>
            <a:endParaRPr lang="es-UY" dirty="0" smtClean="0"/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/>
              <a:t>A</a:t>
            </a:r>
            <a:r>
              <a:rPr lang="es-UY" dirty="0" smtClean="0"/>
              <a:t>rt</a:t>
            </a:r>
            <a:r>
              <a:rPr lang="es-UY" dirty="0"/>
              <a:t>. 9 del Código Civil </a:t>
            </a:r>
            <a:r>
              <a:rPr lang="es-UY" dirty="0" smtClean="0"/>
              <a:t>(preceptos generales aplicables </a:t>
            </a:r>
            <a:r>
              <a:rPr lang="es-UY" dirty="0"/>
              <a:t>al Derecho Comercial</a:t>
            </a:r>
            <a:r>
              <a:rPr lang="es-UY" dirty="0" smtClean="0"/>
              <a:t>).</a:t>
            </a:r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  <a:p>
            <a:pPr>
              <a:buFont typeface="Wingdings" panose="05000000000000000000" pitchFamily="2" charset="2"/>
              <a:buChar char="ü"/>
            </a:pPr>
            <a:r>
              <a:rPr lang="es-UY" dirty="0" smtClean="0"/>
              <a:t>Formal</a:t>
            </a:r>
            <a:r>
              <a:rPr lang="es-UY" dirty="0"/>
              <a:t>: modo de manifestarse el precepto </a:t>
            </a:r>
            <a:r>
              <a:rPr lang="es-UY" dirty="0" smtClean="0"/>
              <a:t>jurídico.</a:t>
            </a:r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  <a:p>
            <a:pPr>
              <a:buFont typeface="Wingdings" panose="05000000000000000000" pitchFamily="2" charset="2"/>
              <a:buChar char="ü"/>
            </a:pPr>
            <a:r>
              <a:rPr lang="es-UY" dirty="0" smtClean="0"/>
              <a:t>Sustancial</a:t>
            </a:r>
            <a:r>
              <a:rPr lang="es-UY" dirty="0"/>
              <a:t>: conjunto de principios que inspiran la creación de derecho </a:t>
            </a:r>
            <a:r>
              <a:rPr lang="es-UY" dirty="0" smtClean="0"/>
              <a:t>positivo.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95368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2958</TotalTime>
  <Words>560</Words>
  <Application>Microsoft Office PowerPoint</Application>
  <PresentationFormat>Presentación en pantalla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Claridad</vt:lpstr>
      <vt:lpstr>                                       CLASE 1 derecho comercial Aspectos grales.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285</cp:revision>
  <dcterms:created xsi:type="dcterms:W3CDTF">2017-06-07T22:24:11Z</dcterms:created>
  <dcterms:modified xsi:type="dcterms:W3CDTF">2025-08-06T01:11:25Z</dcterms:modified>
</cp:coreProperties>
</file>