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48"/>
  </p:notesMasterIdLst>
  <p:sldIdLst>
    <p:sldId id="288" r:id="rId2"/>
    <p:sldId id="333" r:id="rId3"/>
    <p:sldId id="323" r:id="rId4"/>
    <p:sldId id="257" r:id="rId5"/>
    <p:sldId id="308" r:id="rId6"/>
    <p:sldId id="290" r:id="rId7"/>
    <p:sldId id="258" r:id="rId8"/>
    <p:sldId id="260" r:id="rId9"/>
    <p:sldId id="261" r:id="rId10"/>
    <p:sldId id="262" r:id="rId11"/>
    <p:sldId id="263" r:id="rId12"/>
    <p:sldId id="265" r:id="rId13"/>
    <p:sldId id="332" r:id="rId14"/>
    <p:sldId id="269" r:id="rId15"/>
    <p:sldId id="272" r:id="rId16"/>
    <p:sldId id="264" r:id="rId17"/>
    <p:sldId id="275" r:id="rId18"/>
    <p:sldId id="276" r:id="rId19"/>
    <p:sldId id="279" r:id="rId20"/>
    <p:sldId id="281" r:id="rId21"/>
    <p:sldId id="282" r:id="rId22"/>
    <p:sldId id="284" r:id="rId23"/>
    <p:sldId id="286" r:id="rId24"/>
    <p:sldId id="287" r:id="rId25"/>
    <p:sldId id="291" r:id="rId26"/>
    <p:sldId id="292" r:id="rId27"/>
    <p:sldId id="326" r:id="rId28"/>
    <p:sldId id="295" r:id="rId29"/>
    <p:sldId id="296" r:id="rId30"/>
    <p:sldId id="297" r:id="rId31"/>
    <p:sldId id="298" r:id="rId32"/>
    <p:sldId id="300" r:id="rId33"/>
    <p:sldId id="301" r:id="rId34"/>
    <p:sldId id="325" r:id="rId35"/>
    <p:sldId id="302" r:id="rId36"/>
    <p:sldId id="324" r:id="rId37"/>
    <p:sldId id="309" r:id="rId38"/>
    <p:sldId id="310" r:id="rId39"/>
    <p:sldId id="327" r:id="rId40"/>
    <p:sldId id="312" r:id="rId41"/>
    <p:sldId id="314" r:id="rId42"/>
    <p:sldId id="316" r:id="rId43"/>
    <p:sldId id="317" r:id="rId44"/>
    <p:sldId id="319" r:id="rId45"/>
    <p:sldId id="320" r:id="rId46"/>
    <p:sldId id="321" r:id="rId4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0" d="100"/>
          <a:sy n="90" d="100"/>
        </p:scale>
        <p:origin x="-816"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BC5BC8-AEC9-4D61-8C3B-2AE301A361C3}" type="datetimeFigureOut">
              <a:rPr lang="es-ES" smtClean="0"/>
              <a:pPr/>
              <a:t>10/06/2025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E83220-A908-411A-A20C-50C090B7701E}"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E5E83220-A908-411A-A20C-50C090B7701E}" type="slidenum">
              <a:rPr lang="es-ES" smtClean="0"/>
              <a:pPr/>
              <a:t>46</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A60D2A75-11BD-43CC-A3D5-C4A99A7DFB8B}" type="datetimeFigureOut">
              <a:rPr lang="es-ES" smtClean="0"/>
              <a:pPr/>
              <a:t>10/06/2025</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FF868818-F8CB-46A7-9D21-92AB0688C086}"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60D2A75-11BD-43CC-A3D5-C4A99A7DFB8B}" type="datetimeFigureOut">
              <a:rPr lang="es-ES" smtClean="0"/>
              <a:pPr/>
              <a:t>10/06/2025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F868818-F8CB-46A7-9D21-92AB0688C086}"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60D2A75-11BD-43CC-A3D5-C4A99A7DFB8B}" type="datetimeFigureOut">
              <a:rPr lang="es-ES" smtClean="0"/>
              <a:pPr/>
              <a:t>10/06/2025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F868818-F8CB-46A7-9D21-92AB0688C086}"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A60D2A75-11BD-43CC-A3D5-C4A99A7DFB8B}" type="datetimeFigureOut">
              <a:rPr lang="es-ES" smtClean="0"/>
              <a:pPr/>
              <a:t>10/06/2025</a:t>
            </a:fld>
            <a:endParaRPr lang="es-ES"/>
          </a:p>
        </p:txBody>
      </p:sp>
      <p:sp>
        <p:nvSpPr>
          <p:cNvPr id="9" name="8 Marcador de número de diapositiva"/>
          <p:cNvSpPr>
            <a:spLocks noGrp="1"/>
          </p:cNvSpPr>
          <p:nvPr>
            <p:ph type="sldNum" sz="quarter" idx="15"/>
          </p:nvPr>
        </p:nvSpPr>
        <p:spPr/>
        <p:txBody>
          <a:bodyPr rtlCol="0"/>
          <a:lstStyle/>
          <a:p>
            <a:fld id="{FF868818-F8CB-46A7-9D21-92AB0688C086}" type="slidenum">
              <a:rPr lang="es-ES" smtClean="0"/>
              <a:pPr/>
              <a:t>‹Nº›</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A60D2A75-11BD-43CC-A3D5-C4A99A7DFB8B}" type="datetimeFigureOut">
              <a:rPr lang="es-ES" smtClean="0"/>
              <a:pPr/>
              <a:t>10/06/2025</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FF868818-F8CB-46A7-9D21-92AB0688C086}"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A60D2A75-11BD-43CC-A3D5-C4A99A7DFB8B}" type="datetimeFigureOut">
              <a:rPr lang="es-ES" smtClean="0"/>
              <a:pPr/>
              <a:t>10/06/2025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F868818-F8CB-46A7-9D21-92AB0688C086}" type="slidenum">
              <a:rPr lang="es-ES" smtClean="0"/>
              <a:pPr/>
              <a:t>‹Nº›</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A60D2A75-11BD-43CC-A3D5-C4A99A7DFB8B}" type="datetimeFigureOut">
              <a:rPr lang="es-ES" smtClean="0"/>
              <a:pPr/>
              <a:t>10/06/2025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F868818-F8CB-46A7-9D21-92AB0688C086}" type="slidenum">
              <a:rPr lang="es-ES" smtClean="0"/>
              <a:pPr/>
              <a:t>‹Nº›</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A60D2A75-11BD-43CC-A3D5-C4A99A7DFB8B}" type="datetimeFigureOut">
              <a:rPr lang="es-ES" smtClean="0"/>
              <a:pPr/>
              <a:t>10/06/2025</a:t>
            </a:fld>
            <a:endParaRPr lang="es-ES"/>
          </a:p>
        </p:txBody>
      </p:sp>
      <p:sp>
        <p:nvSpPr>
          <p:cNvPr id="7" name="6 Marcador de número de diapositiva"/>
          <p:cNvSpPr>
            <a:spLocks noGrp="1"/>
          </p:cNvSpPr>
          <p:nvPr>
            <p:ph type="sldNum" sz="quarter" idx="11"/>
          </p:nvPr>
        </p:nvSpPr>
        <p:spPr/>
        <p:txBody>
          <a:bodyPr rtlCol="0"/>
          <a:lstStyle/>
          <a:p>
            <a:fld id="{FF868818-F8CB-46A7-9D21-92AB0688C086}" type="slidenum">
              <a:rPr lang="es-ES" smtClean="0"/>
              <a:pPr/>
              <a:t>‹Nº›</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60D2A75-11BD-43CC-A3D5-C4A99A7DFB8B}" type="datetimeFigureOut">
              <a:rPr lang="es-ES" smtClean="0"/>
              <a:pPr/>
              <a:t>10/06/2025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F868818-F8CB-46A7-9D21-92AB0688C086}"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A60D2A75-11BD-43CC-A3D5-C4A99A7DFB8B}" type="datetimeFigureOut">
              <a:rPr lang="es-ES" smtClean="0"/>
              <a:pPr/>
              <a:t>10/06/2025</a:t>
            </a:fld>
            <a:endParaRPr lang="es-ES"/>
          </a:p>
        </p:txBody>
      </p:sp>
      <p:sp>
        <p:nvSpPr>
          <p:cNvPr id="22" name="21 Marcador de número de diapositiva"/>
          <p:cNvSpPr>
            <a:spLocks noGrp="1"/>
          </p:cNvSpPr>
          <p:nvPr>
            <p:ph type="sldNum" sz="quarter" idx="15"/>
          </p:nvPr>
        </p:nvSpPr>
        <p:spPr/>
        <p:txBody>
          <a:bodyPr rtlCol="0"/>
          <a:lstStyle/>
          <a:p>
            <a:fld id="{FF868818-F8CB-46A7-9D21-92AB0688C086}" type="slidenum">
              <a:rPr lang="es-ES" smtClean="0"/>
              <a:pPr/>
              <a:t>‹Nº›</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A60D2A75-11BD-43CC-A3D5-C4A99A7DFB8B}" type="datetimeFigureOut">
              <a:rPr lang="es-ES" smtClean="0"/>
              <a:pPr/>
              <a:t>10/06/2025</a:t>
            </a:fld>
            <a:endParaRPr lang="es-ES"/>
          </a:p>
        </p:txBody>
      </p:sp>
      <p:sp>
        <p:nvSpPr>
          <p:cNvPr id="18" name="17 Marcador de número de diapositiva"/>
          <p:cNvSpPr>
            <a:spLocks noGrp="1"/>
          </p:cNvSpPr>
          <p:nvPr>
            <p:ph type="sldNum" sz="quarter" idx="11"/>
          </p:nvPr>
        </p:nvSpPr>
        <p:spPr/>
        <p:txBody>
          <a:bodyPr rtlCol="0"/>
          <a:lstStyle/>
          <a:p>
            <a:fld id="{FF868818-F8CB-46A7-9D21-92AB0688C086}" type="slidenum">
              <a:rPr lang="es-ES" smtClean="0"/>
              <a:pPr/>
              <a:t>‹Nº›</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60D2A75-11BD-43CC-A3D5-C4A99A7DFB8B}" type="datetimeFigureOut">
              <a:rPr lang="es-ES" smtClean="0"/>
              <a:pPr/>
              <a:t>10/06/2025</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F868818-F8CB-46A7-9D21-92AB0688C086}"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mpo.com.uy/bases/leyes-originales/15809-1986/641" TargetMode="External"/><Relationship Id="rId2" Type="http://schemas.openxmlformats.org/officeDocument/2006/relationships/hyperlink" Target="http://www.impo.com.uy/bases/leyes/19535-2017/77"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                       </a:t>
            </a:r>
            <a:endParaRPr lang="es-ES" dirty="0"/>
          </a:p>
        </p:txBody>
      </p:sp>
      <p:sp>
        <p:nvSpPr>
          <p:cNvPr id="5" name="4 CuadroTexto"/>
          <p:cNvSpPr txBox="1"/>
          <p:nvPr/>
        </p:nvSpPr>
        <p:spPr>
          <a:xfrm>
            <a:off x="714348" y="285728"/>
            <a:ext cx="7286676" cy="1200329"/>
          </a:xfrm>
          <a:prstGeom prst="rect">
            <a:avLst/>
          </a:prstGeom>
          <a:noFill/>
        </p:spPr>
        <p:txBody>
          <a:bodyPr wrap="square" rtlCol="0">
            <a:spAutoFit/>
          </a:bodyPr>
          <a:lstStyle/>
          <a:p>
            <a:pPr algn="ctr"/>
            <a:r>
              <a:rPr lang="es-UY" sz="3600" b="1" dirty="0" smtClean="0"/>
              <a:t>CONTRALORES NOTARIALES FISCALES</a:t>
            </a:r>
            <a:endParaRPr lang="es-ES" sz="3600" b="1" dirty="0"/>
          </a:p>
        </p:txBody>
      </p:sp>
      <p:pic>
        <p:nvPicPr>
          <p:cNvPr id="6" name="5 Marcador de contenido" descr="Certificado notarial en Uruguay - Virginia Rodríguez Escribana"/>
          <p:cNvPicPr>
            <a:picLocks noGrp="1"/>
          </p:cNvPicPr>
          <p:nvPr>
            <p:ph sz="quarter" idx="1"/>
          </p:nvPr>
        </p:nvPicPr>
        <p:blipFill>
          <a:blip r:embed="rId2"/>
          <a:srcRect/>
          <a:stretch>
            <a:fillRect/>
          </a:stretch>
        </p:blipFill>
        <p:spPr bwMode="auto">
          <a:xfrm>
            <a:off x="457200" y="1959172"/>
            <a:ext cx="7467600" cy="4484294"/>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b="1" cap="all" dirty="0"/>
              <a:t>MONTO IMPONIBLE</a:t>
            </a:r>
            <a:r>
              <a:rPr lang="es-ES" b="1" cap="all" dirty="0"/>
              <a:t/>
            </a:r>
            <a:br>
              <a:rPr lang="es-ES" b="1" cap="all" dirty="0"/>
            </a:br>
            <a:endParaRPr lang="es-ES" dirty="0"/>
          </a:p>
        </p:txBody>
      </p:sp>
      <p:sp>
        <p:nvSpPr>
          <p:cNvPr id="3" name="2 Marcador de contenido"/>
          <p:cNvSpPr>
            <a:spLocks noGrp="1"/>
          </p:cNvSpPr>
          <p:nvPr>
            <p:ph sz="quarter" idx="1"/>
          </p:nvPr>
        </p:nvSpPr>
        <p:spPr>
          <a:xfrm>
            <a:off x="457200" y="1357298"/>
            <a:ext cx="7467600" cy="5116654"/>
          </a:xfrm>
        </p:spPr>
        <p:txBody>
          <a:bodyPr/>
          <a:lstStyle/>
          <a:p>
            <a:pPr lvl="0"/>
            <a:r>
              <a:rPr lang="es-UY" sz="1800" dirty="0" smtClean="0"/>
              <a:t>Para </a:t>
            </a:r>
            <a:r>
              <a:rPr lang="es-UY" sz="1800" dirty="0"/>
              <a:t>la propiedad rural el monto imponible es el valor real vigente al 1º de enero de cada año </a:t>
            </a:r>
            <a:endParaRPr lang="es-UY" sz="1800" dirty="0" smtClean="0"/>
          </a:p>
          <a:p>
            <a:pPr lvl="0">
              <a:buNone/>
            </a:pPr>
            <a:endParaRPr lang="es-ES" sz="1800" dirty="0"/>
          </a:p>
          <a:p>
            <a:pPr lvl="0"/>
            <a:r>
              <a:rPr lang="es-UY" sz="1800" dirty="0"/>
              <a:t>P</a:t>
            </a:r>
            <a:r>
              <a:rPr lang="es-UY" sz="1800" dirty="0" smtClean="0"/>
              <a:t>ara </a:t>
            </a:r>
            <a:r>
              <a:rPr lang="es-UY" sz="1800" dirty="0"/>
              <a:t>la propiedad urbana y suburbana lo fija cada Gobierno Departamental, pudiendo tomar como base el valor real</a:t>
            </a:r>
            <a:r>
              <a:rPr lang="es-UY" sz="1800" dirty="0" smtClean="0"/>
              <a:t>. </a:t>
            </a:r>
            <a:r>
              <a:rPr lang="es-UY" sz="1800" dirty="0" smtClean="0">
                <a:solidFill>
                  <a:srgbClr val="0070C0"/>
                </a:solidFill>
              </a:rPr>
              <a:t>(Cada Intendencia tiene su propio aforo).</a:t>
            </a:r>
          </a:p>
          <a:p>
            <a:pPr lvl="0"/>
            <a:endParaRPr lang="es-UY" sz="1800" dirty="0" smtClean="0">
              <a:solidFill>
                <a:srgbClr val="0070C0"/>
              </a:solidFill>
            </a:endParaRPr>
          </a:p>
          <a:p>
            <a:pPr lvl="0"/>
            <a:r>
              <a:rPr lang="es-UY" sz="1800" b="1" cap="all" dirty="0" smtClean="0"/>
              <a:t>TASAS O ALICUOTAS</a:t>
            </a:r>
          </a:p>
          <a:p>
            <a:pPr lvl="0"/>
            <a:r>
              <a:rPr lang="es-UY" sz="1800" b="1" dirty="0" smtClean="0">
                <a:solidFill>
                  <a:srgbClr val="FF0000"/>
                </a:solidFill>
              </a:rPr>
              <a:t>Para inmuebles rurales</a:t>
            </a:r>
            <a:r>
              <a:rPr lang="es-UY" sz="1800" dirty="0" smtClean="0"/>
              <a:t> =&gt; tasa proporcional - 2% sobre el valor imponible</a:t>
            </a:r>
            <a:endParaRPr lang="es-ES" sz="1800" dirty="0" smtClean="0"/>
          </a:p>
          <a:p>
            <a:pPr lvl="0"/>
            <a:r>
              <a:rPr lang="es-UY" sz="1800" b="1" dirty="0" smtClean="0">
                <a:solidFill>
                  <a:schemeClr val="accent2">
                    <a:lumMod val="75000"/>
                  </a:schemeClr>
                </a:solidFill>
              </a:rPr>
              <a:t>Para inmuebles urbanos y suburbanos =&gt;</a:t>
            </a:r>
            <a:r>
              <a:rPr lang="es-UY" sz="1800" dirty="0" smtClean="0"/>
              <a:t> tasa progresiva (a mayor valor, mayor tasa) - porcentajes surgen de tablas aprobadas por los Gobiernos Departamentales</a:t>
            </a:r>
            <a:endParaRPr lang="es-ES" sz="1800" dirty="0">
              <a:solidFill>
                <a:srgbClr val="0070C0"/>
              </a:solidFill>
            </a:endParaRPr>
          </a:p>
          <a:p>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b="1" cap="all" dirty="0"/>
              <a:t>TASAS O ALICUOTAS</a:t>
            </a:r>
            <a:r>
              <a:rPr lang="es-ES" b="1" cap="all" dirty="0"/>
              <a:t/>
            </a:r>
            <a:br>
              <a:rPr lang="es-ES" b="1" cap="all" dirty="0"/>
            </a:br>
            <a:endParaRPr lang="es-ES" dirty="0"/>
          </a:p>
        </p:txBody>
      </p:sp>
      <p:sp>
        <p:nvSpPr>
          <p:cNvPr id="3" name="2 Marcador de contenido"/>
          <p:cNvSpPr>
            <a:spLocks noGrp="1"/>
          </p:cNvSpPr>
          <p:nvPr>
            <p:ph sz="quarter" idx="1"/>
          </p:nvPr>
        </p:nvSpPr>
        <p:spPr>
          <a:xfrm>
            <a:off x="457200" y="1600200"/>
            <a:ext cx="8043890" cy="4873752"/>
          </a:xfrm>
        </p:spPr>
        <p:txBody>
          <a:bodyPr>
            <a:normAutofit/>
          </a:bodyPr>
          <a:lstStyle/>
          <a:p>
            <a:pPr lvl="0"/>
            <a:r>
              <a:rPr lang="es-UY" b="1" dirty="0" smtClean="0">
                <a:solidFill>
                  <a:srgbClr val="FF0000"/>
                </a:solidFill>
              </a:rPr>
              <a:t>Para </a:t>
            </a:r>
            <a:r>
              <a:rPr lang="es-UY" b="1" dirty="0">
                <a:solidFill>
                  <a:srgbClr val="FF0000"/>
                </a:solidFill>
              </a:rPr>
              <a:t>inmuebles rurales</a:t>
            </a:r>
            <a:r>
              <a:rPr lang="es-UY" dirty="0"/>
              <a:t> </a:t>
            </a:r>
            <a:r>
              <a:rPr lang="es-UY" dirty="0" smtClean="0"/>
              <a:t>=&gt; </a:t>
            </a:r>
            <a:r>
              <a:rPr lang="es-UY" sz="2000" dirty="0"/>
              <a:t>tasa proporcional - 2% sobre el valor imponible</a:t>
            </a:r>
            <a:endParaRPr lang="es-ES" sz="2000" dirty="0"/>
          </a:p>
          <a:p>
            <a:pPr lvl="0"/>
            <a:r>
              <a:rPr lang="es-UY" b="1" dirty="0">
                <a:solidFill>
                  <a:schemeClr val="accent2">
                    <a:lumMod val="75000"/>
                  </a:schemeClr>
                </a:solidFill>
              </a:rPr>
              <a:t>P</a:t>
            </a:r>
            <a:r>
              <a:rPr lang="es-UY" b="1" dirty="0" smtClean="0">
                <a:solidFill>
                  <a:schemeClr val="accent2">
                    <a:lumMod val="75000"/>
                  </a:schemeClr>
                </a:solidFill>
              </a:rPr>
              <a:t>ara </a:t>
            </a:r>
            <a:r>
              <a:rPr lang="es-UY" b="1" dirty="0">
                <a:solidFill>
                  <a:schemeClr val="accent2">
                    <a:lumMod val="75000"/>
                  </a:schemeClr>
                </a:solidFill>
              </a:rPr>
              <a:t>inmuebles urbanos y </a:t>
            </a:r>
            <a:r>
              <a:rPr lang="es-UY" b="1" dirty="0" smtClean="0">
                <a:solidFill>
                  <a:schemeClr val="accent2">
                    <a:lumMod val="75000"/>
                  </a:schemeClr>
                </a:solidFill>
              </a:rPr>
              <a:t>suburbanos =&gt;</a:t>
            </a:r>
            <a:r>
              <a:rPr lang="es-UY" dirty="0" smtClean="0"/>
              <a:t> </a:t>
            </a:r>
            <a:r>
              <a:rPr lang="es-UY" sz="2000" dirty="0"/>
              <a:t>tasa progresiva (a mayor valor, mayor tasa) - </a:t>
            </a:r>
            <a:r>
              <a:rPr lang="es-UY" sz="2000" dirty="0" smtClean="0"/>
              <a:t>porcentajes </a:t>
            </a:r>
            <a:r>
              <a:rPr lang="es-UY" sz="2000" dirty="0"/>
              <a:t>surgen de tablas aprobadas por los </a:t>
            </a:r>
            <a:r>
              <a:rPr lang="es-UY" sz="2000" dirty="0" smtClean="0"/>
              <a:t>Gobiernos </a:t>
            </a:r>
            <a:r>
              <a:rPr lang="es-UY" sz="2000" dirty="0"/>
              <a:t>Departamentales. </a:t>
            </a:r>
            <a:endParaRPr lang="es-UY" sz="2000" dirty="0" smtClean="0"/>
          </a:p>
          <a:p>
            <a:pPr lvl="0">
              <a:buNone/>
            </a:pPr>
            <a:endParaRPr lang="es-ES" sz="2000" u="sng" dirty="0"/>
          </a:p>
          <a:p>
            <a:r>
              <a:rPr lang="es-UY" b="1" u="sng" cap="all" dirty="0"/>
              <a:t>LUGAR  Y  PLAZO PARA EL PAGO.</a:t>
            </a:r>
            <a:endParaRPr lang="es-ES" b="1" u="sng" cap="all" dirty="0"/>
          </a:p>
          <a:p>
            <a:pPr lvl="0"/>
            <a:r>
              <a:rPr lang="es-UY" dirty="0"/>
              <a:t>lo establece cada Intendencia. </a:t>
            </a:r>
            <a:endParaRPr lang="es-UY" dirty="0" smtClean="0"/>
          </a:p>
          <a:p>
            <a:pPr lvl="0"/>
            <a:r>
              <a:rPr lang="es-UY" dirty="0" smtClean="0"/>
              <a:t>El </a:t>
            </a:r>
            <a:r>
              <a:rPr lang="es-UY" dirty="0"/>
              <a:t>pago es anual pero se puede establecer el pago en cuotas y la determinación de su número depende de cada Intendencia. </a:t>
            </a:r>
            <a:endParaRPr lang="es-ES" dirty="0"/>
          </a:p>
          <a:p>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b="1" cap="all" dirty="0"/>
              <a:t>EXONERACIONES</a:t>
            </a:r>
            <a:r>
              <a:rPr lang="es-ES" b="1" cap="all" dirty="0"/>
              <a:t/>
            </a:r>
            <a:br>
              <a:rPr lang="es-ES" b="1" cap="all" dirty="0"/>
            </a:br>
            <a:endParaRPr lang="es-ES" dirty="0"/>
          </a:p>
        </p:txBody>
      </p:sp>
      <p:sp>
        <p:nvSpPr>
          <p:cNvPr id="3" name="2 Marcador de contenido"/>
          <p:cNvSpPr>
            <a:spLocks noGrp="1"/>
          </p:cNvSpPr>
          <p:nvPr>
            <p:ph sz="quarter" idx="1"/>
          </p:nvPr>
        </p:nvSpPr>
        <p:spPr>
          <a:xfrm>
            <a:off x="457200" y="1071546"/>
            <a:ext cx="7467600" cy="5402406"/>
          </a:xfrm>
        </p:spPr>
        <p:txBody>
          <a:bodyPr>
            <a:noAutofit/>
          </a:bodyPr>
          <a:lstStyle/>
          <a:p>
            <a:pPr lvl="0"/>
            <a:r>
              <a:rPr lang="es-UY" sz="1600" b="1" dirty="0"/>
              <a:t>Genéricas - </a:t>
            </a:r>
            <a:r>
              <a:rPr lang="es-UY" sz="1600" dirty="0"/>
              <a:t>artículo 5  y 69 de la Constitución de la República que refieren a los templos de los cultos religiosos y a los institutos de enseñanza privada y los culturales. </a:t>
            </a:r>
            <a:r>
              <a:rPr lang="es-UY" sz="1600" dirty="0" smtClean="0"/>
              <a:t>( inmuebles urbanos, suburbanos y rurales).</a:t>
            </a:r>
          </a:p>
          <a:p>
            <a:pPr lvl="0"/>
            <a:r>
              <a:rPr lang="es-UY" sz="1600" b="1" dirty="0" smtClean="0"/>
              <a:t>Específicas </a:t>
            </a:r>
            <a:r>
              <a:rPr lang="es-UY" sz="1600" b="1" dirty="0"/>
              <a:t>- </a:t>
            </a:r>
            <a:r>
              <a:rPr lang="es-UY" sz="1600" dirty="0"/>
              <a:t>Cada Departamento tiene exoneraciones dictadas por decreto departamental con fuerza de ley, sólo aplicables a los inmuebles urbanos y suburbanos</a:t>
            </a:r>
            <a:r>
              <a:rPr lang="es-UY" sz="1600" dirty="0" smtClean="0"/>
              <a:t>. </a:t>
            </a:r>
            <a:r>
              <a:rPr lang="es-UY" sz="1600" i="1" dirty="0" smtClean="0"/>
              <a:t>(Por ej. pasivos con ingresos bajos con único inmueble)</a:t>
            </a:r>
            <a:r>
              <a:rPr lang="es-UY" sz="1600" dirty="0" smtClean="0"/>
              <a:t>.</a:t>
            </a:r>
            <a:endParaRPr lang="es-ES" sz="1600" dirty="0"/>
          </a:p>
          <a:p>
            <a:endParaRPr lang="es-UY" sz="1600" b="1" cap="all" dirty="0" smtClean="0"/>
          </a:p>
          <a:p>
            <a:r>
              <a:rPr lang="es-UY" sz="1600" b="1" u="sng" cap="all" dirty="0" smtClean="0"/>
              <a:t>PRESCRIPCIÓN</a:t>
            </a:r>
          </a:p>
          <a:p>
            <a:endParaRPr lang="es-UY" sz="1600" b="1" cap="all" dirty="0" smtClean="0"/>
          </a:p>
          <a:p>
            <a:pPr lvl="0"/>
            <a:r>
              <a:rPr lang="es-UY" sz="1600" b="1" dirty="0" smtClean="0">
                <a:solidFill>
                  <a:srgbClr val="C00000"/>
                </a:solidFill>
              </a:rPr>
              <a:t>Para bienes rurales =&gt;</a:t>
            </a:r>
            <a:r>
              <a:rPr lang="es-UY" sz="1600" dirty="0" smtClean="0"/>
              <a:t> se aplica el Código Tributario - 5 años</a:t>
            </a:r>
          </a:p>
          <a:p>
            <a:pPr lvl="0">
              <a:buNone/>
            </a:pPr>
            <a:endParaRPr lang="es-ES" sz="1600" dirty="0" smtClean="0"/>
          </a:p>
          <a:p>
            <a:pPr lvl="0"/>
            <a:r>
              <a:rPr lang="es-UY" sz="1600" b="1" dirty="0" smtClean="0">
                <a:solidFill>
                  <a:schemeClr val="accent2">
                    <a:lumMod val="75000"/>
                  </a:schemeClr>
                </a:solidFill>
              </a:rPr>
              <a:t>Para bienes urbanos y suburbanos</a:t>
            </a:r>
            <a:r>
              <a:rPr lang="es-UY" sz="1600" dirty="0" smtClean="0">
                <a:solidFill>
                  <a:schemeClr val="accent2">
                    <a:lumMod val="75000"/>
                  </a:schemeClr>
                </a:solidFill>
              </a:rPr>
              <a:t> =&gt; </a:t>
            </a:r>
            <a:r>
              <a:rPr lang="es-UY" sz="1600" dirty="0" smtClean="0"/>
              <a:t>10 años (artículo 22 Ley Nº 9.189 de 4/1/934), pero varios Gobiernos Departamentales aceptaron regirse por el Código Tributario.</a:t>
            </a:r>
          </a:p>
          <a:p>
            <a:pPr lvl="0">
              <a:buNone/>
            </a:pPr>
            <a:endParaRPr lang="es-UY" sz="1600" dirty="0" smtClean="0"/>
          </a:p>
          <a:p>
            <a:pPr lvl="0"/>
            <a:r>
              <a:rPr lang="es-UY" sz="1600" b="1" dirty="0" smtClean="0">
                <a:solidFill>
                  <a:srgbClr val="00B050"/>
                </a:solidFill>
              </a:rPr>
              <a:t>Montevideo</a:t>
            </a:r>
            <a:r>
              <a:rPr lang="es-UY" sz="1600" dirty="0" smtClean="0"/>
              <a:t>  </a:t>
            </a:r>
            <a:r>
              <a:rPr lang="es-UY" sz="1600" b="1" dirty="0" smtClean="0">
                <a:solidFill>
                  <a:srgbClr val="00B050"/>
                </a:solidFill>
              </a:rPr>
              <a:t>=&gt;</a:t>
            </a:r>
            <a:r>
              <a:rPr lang="es-UY" sz="1600" dirty="0" smtClean="0"/>
              <a:t> Decreto de la Junta Departamental  Nº 26.836 de 1995 – 20 años.</a:t>
            </a:r>
            <a:endParaRPr lang="es-ES" sz="1600" dirty="0" smtClean="0"/>
          </a:p>
          <a:p>
            <a:pPr>
              <a:buNone/>
            </a:pPr>
            <a:r>
              <a:rPr lang="es-ES" sz="1600" b="1" cap="all" dirty="0" smtClean="0"/>
              <a:t/>
            </a:r>
            <a:br>
              <a:rPr lang="es-ES" sz="1600" b="1" cap="all" dirty="0" smtClean="0"/>
            </a:br>
            <a:endParaRPr lang="es-ES"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b="1" dirty="0" smtClean="0">
                <a:solidFill>
                  <a:srgbClr val="0070C0"/>
                </a:solidFill>
              </a:rPr>
              <a:t>Contralor notarial y registral</a:t>
            </a:r>
            <a:r>
              <a:rPr lang="es-UY" b="1" u="sng" dirty="0" smtClean="0">
                <a:solidFill>
                  <a:schemeClr val="accent3">
                    <a:lumMod val="60000"/>
                    <a:lumOff val="40000"/>
                  </a:schemeClr>
                </a:solidFill>
              </a:rPr>
              <a:t/>
            </a:r>
            <a:br>
              <a:rPr lang="es-UY" b="1" u="sng" dirty="0" smtClean="0">
                <a:solidFill>
                  <a:schemeClr val="accent3">
                    <a:lumMod val="60000"/>
                    <a:lumOff val="40000"/>
                  </a:schemeClr>
                </a:solidFill>
              </a:rPr>
            </a:br>
            <a:endParaRPr lang="es-ES" dirty="0"/>
          </a:p>
        </p:txBody>
      </p:sp>
      <p:sp>
        <p:nvSpPr>
          <p:cNvPr id="3" name="2 Marcador de contenido"/>
          <p:cNvSpPr>
            <a:spLocks noGrp="1"/>
          </p:cNvSpPr>
          <p:nvPr>
            <p:ph sz="quarter" idx="1"/>
          </p:nvPr>
        </p:nvSpPr>
        <p:spPr>
          <a:xfrm>
            <a:off x="457200" y="1214422"/>
            <a:ext cx="7467600" cy="5259530"/>
          </a:xfrm>
        </p:spPr>
        <p:txBody>
          <a:bodyPr>
            <a:normAutofit lnSpcReduction="10000"/>
          </a:bodyPr>
          <a:lstStyle/>
          <a:p>
            <a:pPr marL="285750" indent="-285750">
              <a:buFont typeface="Wingdings" panose="05000000000000000000" pitchFamily="2" charset="2"/>
              <a:buChar char="Ø"/>
            </a:pPr>
            <a:r>
              <a:rPr lang="es-UY" sz="1800" dirty="0" smtClean="0"/>
              <a:t>DL 1.421 art.65 nº5</a:t>
            </a:r>
          </a:p>
          <a:p>
            <a:pPr marL="285750" indent="-285750">
              <a:buFont typeface="Wingdings" panose="05000000000000000000" pitchFamily="2" charset="2"/>
              <a:buChar char="Ø"/>
            </a:pPr>
            <a:r>
              <a:rPr lang="es-UY" sz="1800" dirty="0" smtClean="0"/>
              <a:t>Ley 9.328 art.1</a:t>
            </a:r>
          </a:p>
          <a:p>
            <a:pPr marL="285750" indent="-285750">
              <a:buFont typeface="Wingdings" panose="05000000000000000000" pitchFamily="2" charset="2"/>
              <a:buChar char="Ø"/>
            </a:pPr>
            <a:r>
              <a:rPr lang="es-UY" sz="1800" dirty="0" smtClean="0"/>
              <a:t>Resolución 132/001 DGR</a:t>
            </a:r>
          </a:p>
          <a:p>
            <a:pPr marL="285750" indent="-285750">
              <a:buFont typeface="Wingdings" panose="05000000000000000000" pitchFamily="2" charset="2"/>
              <a:buChar char="Ø"/>
            </a:pPr>
            <a:endParaRPr lang="es-UY" sz="1800" dirty="0" smtClean="0"/>
          </a:p>
          <a:p>
            <a:pPr algn="just"/>
            <a:r>
              <a:rPr lang="es-UY" sz="1800" b="1" u="sng" dirty="0" smtClean="0">
                <a:solidFill>
                  <a:schemeClr val="accent3">
                    <a:lumMod val="60000"/>
                    <a:lumOff val="40000"/>
                  </a:schemeClr>
                </a:solidFill>
              </a:rPr>
              <a:t>Eximidos de contralor. </a:t>
            </a:r>
            <a:r>
              <a:rPr lang="es-UY" sz="1800" dirty="0" smtClean="0"/>
              <a:t>Ej. Promesas de compraventa cuando se inscriben a solicitud del promitente comprador.</a:t>
            </a:r>
          </a:p>
          <a:p>
            <a:endParaRPr lang="es-UY" dirty="0" smtClean="0"/>
          </a:p>
          <a:p>
            <a:r>
              <a:rPr lang="es-UY" dirty="0" smtClean="0"/>
              <a:t>CONVENIOS</a:t>
            </a:r>
          </a:p>
          <a:p>
            <a:endParaRPr lang="es-UY" dirty="0" smtClean="0"/>
          </a:p>
          <a:p>
            <a:r>
              <a:rPr lang="es-UY" sz="1900" dirty="0" smtClean="0"/>
              <a:t>Resolución 132/001 DGR</a:t>
            </a:r>
          </a:p>
          <a:p>
            <a:pPr>
              <a:buNone/>
            </a:pPr>
            <a:endParaRPr lang="es-ES" sz="1900" dirty="0" smtClean="0"/>
          </a:p>
          <a:p>
            <a:r>
              <a:rPr lang="es-ES" sz="1900" dirty="0" smtClean="0"/>
              <a:t>3º) Cuando </a:t>
            </a:r>
            <a:r>
              <a:rPr lang="es-ES" sz="1900" b="1" dirty="0" smtClean="0"/>
              <a:t>exista convenio de pago por deudas</a:t>
            </a:r>
            <a:r>
              <a:rPr lang="es-ES" sz="1900" dirty="0" smtClean="0"/>
              <a:t> de impuesto de contribución inmobiliaria por ejercicios anteriores, se controlará </a:t>
            </a:r>
            <a:r>
              <a:rPr lang="es-ES" sz="1900" b="1" dirty="0" smtClean="0"/>
              <a:t>además, estar al día en el pago de las cuotas del mismo.</a:t>
            </a:r>
            <a:endParaRPr lang="es-ES" sz="1900" dirty="0" smtClean="0"/>
          </a:p>
          <a:p>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285860"/>
            <a:ext cx="7901014" cy="4840303"/>
          </a:xfrm>
        </p:spPr>
        <p:txBody>
          <a:bodyPr/>
          <a:lstStyle/>
          <a:p>
            <a:pPr lvl="0"/>
            <a:r>
              <a:rPr lang="es-UY" sz="2000" u="sng" dirty="0"/>
              <a:t>Cuando se abonó el impuesto del ejercicio en que estamos actuando</a:t>
            </a:r>
            <a:r>
              <a:rPr lang="es-UY" sz="2000" dirty="0"/>
              <a:t>: </a:t>
            </a:r>
            <a:r>
              <a:rPr lang="es-UY" sz="2000" b="1" i="1" dirty="0"/>
              <a:t>Tuve a la vista el recibo de pago de la Contribución Inmobiliaria expedida por la Intendencia del Departamento de ___, correspondiente al padrón Nº ___ que acredita que nada se adeuda por el presente ejercicio</a:t>
            </a:r>
            <a:r>
              <a:rPr lang="es-UY" sz="2000" dirty="0"/>
              <a:t>.</a:t>
            </a:r>
            <a:endParaRPr lang="es-ES" sz="2000" dirty="0"/>
          </a:p>
          <a:p>
            <a:endParaRPr lang="es-UY" sz="2000" dirty="0" smtClean="0"/>
          </a:p>
          <a:p>
            <a:pPr lvl="0"/>
            <a:r>
              <a:rPr lang="es-UY" sz="2000" u="sng" dirty="0" smtClean="0"/>
              <a:t>Cuando se abonó alguna cuota del impuesto del ejercicio en que estamos actuando</a:t>
            </a:r>
            <a:r>
              <a:rPr lang="es-UY" sz="2000" dirty="0" smtClean="0"/>
              <a:t>: </a:t>
            </a:r>
            <a:r>
              <a:rPr lang="es-UY" sz="2000" b="1" i="1" dirty="0" smtClean="0"/>
              <a:t>Tuve a la vista el recibo de pago de la Contribución Inmobiliaria expedida por la Intendencia del Departamento de ___, correspondiente al padrón Nº ___ que acredita que se abonó la ___ cuota por el presente ejercicio, estándose en plazo para pagar las restantes.</a:t>
            </a:r>
            <a:endParaRPr lang="es-ES" sz="2000" b="1" i="1" dirty="0" smtClean="0"/>
          </a:p>
          <a:p>
            <a:endParaRPr lang="es-ES" dirty="0"/>
          </a:p>
        </p:txBody>
      </p:sp>
      <p:sp>
        <p:nvSpPr>
          <p:cNvPr id="5" name="1 Título"/>
          <p:cNvSpPr>
            <a:spLocks noGrp="1"/>
          </p:cNvSpPr>
          <p:nvPr>
            <p:ph type="title"/>
          </p:nvPr>
        </p:nvSpPr>
        <p:spPr>
          <a:xfrm>
            <a:off x="457200" y="274638"/>
            <a:ext cx="8115300" cy="796908"/>
          </a:xfrm>
        </p:spPr>
        <p:txBody>
          <a:bodyPr>
            <a:noAutofit/>
          </a:bodyPr>
          <a:lstStyle/>
          <a:p>
            <a:pPr algn="ctr"/>
            <a:r>
              <a:rPr lang="es-UY" sz="2400" dirty="0" smtClean="0"/>
              <a:t>CONSTANCIAS NOTARIALES DE CONTRALOR</a:t>
            </a:r>
            <a:endParaRPr lang="es-E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25470"/>
          </a:xfrm>
        </p:spPr>
        <p:txBody>
          <a:bodyPr>
            <a:normAutofit/>
          </a:bodyPr>
          <a:lstStyle/>
          <a:p>
            <a:r>
              <a:rPr lang="es-UY" sz="2000" b="1" cap="all" dirty="0" smtClean="0"/>
              <a:t>constancias notariales de CONTRALOR</a:t>
            </a:r>
            <a:endParaRPr lang="es-ES" sz="2000" dirty="0"/>
          </a:p>
        </p:txBody>
      </p:sp>
      <p:sp>
        <p:nvSpPr>
          <p:cNvPr id="3" name="2 Marcador de contenido"/>
          <p:cNvSpPr>
            <a:spLocks noGrp="1"/>
          </p:cNvSpPr>
          <p:nvPr>
            <p:ph sz="quarter" idx="1"/>
          </p:nvPr>
        </p:nvSpPr>
        <p:spPr>
          <a:xfrm>
            <a:off x="457200" y="1214422"/>
            <a:ext cx="7467600" cy="5259530"/>
          </a:xfrm>
        </p:spPr>
        <p:txBody>
          <a:bodyPr>
            <a:normAutofit/>
          </a:bodyPr>
          <a:lstStyle/>
          <a:p>
            <a:pPr lvl="0"/>
            <a:r>
              <a:rPr lang="es-UY" sz="1600" u="sng" dirty="0"/>
              <a:t>Cuando existe exoneración del impuesto del ejercicio en que estamos actuando</a:t>
            </a:r>
            <a:r>
              <a:rPr lang="es-UY" sz="1600" dirty="0"/>
              <a:t>: </a:t>
            </a:r>
            <a:r>
              <a:rPr lang="es-UY" sz="1600" b="1" i="1" dirty="0"/>
              <a:t>Tuve </a:t>
            </a:r>
            <a:r>
              <a:rPr lang="es-UY" sz="1600" b="1" i="1" dirty="0" smtClean="0"/>
              <a:t>a la vista </a:t>
            </a:r>
            <a:r>
              <a:rPr lang="es-UY" sz="1600" b="1" i="1" dirty="0"/>
              <a:t>de la </a:t>
            </a:r>
            <a:r>
              <a:rPr lang="es-UY" sz="1600" b="1" i="1" dirty="0" smtClean="0"/>
              <a:t>constancia de exoneración expedida </a:t>
            </a:r>
            <a:r>
              <a:rPr lang="es-UY" sz="1600" b="1" i="1" dirty="0"/>
              <a:t>por la Intendencia del Departamento de ___, correspondiente al padrón Nº ___ que acredita que nada se adeuda por el presente ejercicio por estar exonerado de acuerdo a lo dispuesto en…</a:t>
            </a:r>
            <a:endParaRPr lang="es-ES" sz="1600" b="1" i="1" dirty="0"/>
          </a:p>
          <a:p>
            <a:pPr>
              <a:buNone/>
            </a:pPr>
            <a:r>
              <a:rPr lang="es-UY" sz="1600" dirty="0"/>
              <a:t> </a:t>
            </a:r>
            <a:endParaRPr lang="es-ES" sz="1600" dirty="0"/>
          </a:p>
          <a:p>
            <a:r>
              <a:rPr lang="es-UY" sz="1600" u="sng" dirty="0" smtClean="0"/>
              <a:t>Cuando no corresponde el contralor por declaración legal</a:t>
            </a:r>
            <a:r>
              <a:rPr lang="es-UY" sz="1600" dirty="0" smtClean="0"/>
              <a:t>: </a:t>
            </a:r>
            <a:r>
              <a:rPr lang="es-UY" sz="1600" b="1" i="1" dirty="0" smtClean="0"/>
              <a:t>No corresponde el contralor del Impuesto de Contribución Inmobiliaria por tratarse de una reinscripción de Reglamento de Copropiedad, de acuerdo a lo dispuesto en el artículo 79 de la ley Nº 16.871 de 28/09/997.</a:t>
            </a:r>
          </a:p>
          <a:p>
            <a:endParaRPr lang="es-ES" sz="1800" b="1" i="1" dirty="0" smtClean="0"/>
          </a:p>
          <a:p>
            <a:pPr lvl="0"/>
            <a:r>
              <a:rPr lang="es-UY" sz="1600" u="sng" dirty="0" smtClean="0"/>
              <a:t>Convenio de Pago</a:t>
            </a:r>
            <a:r>
              <a:rPr lang="es-UY" sz="1600" dirty="0" smtClean="0"/>
              <a:t>: </a:t>
            </a:r>
            <a:r>
              <a:rPr lang="es-UY" sz="1600" i="1" dirty="0" smtClean="0"/>
              <a:t>En caso de existir Convenio de pago por adeudos anteriores, deberá efectuarse el control de acuerdo a la circunstancia de los numerales 1 a 3, dejando constancia además que se está al día en el pago de las cuotas del Convenio de Pago suscrito con fecha ___</a:t>
            </a:r>
            <a:endParaRPr lang="es-ES" sz="1600" i="1" dirty="0" smtClean="0"/>
          </a:p>
          <a:p>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972452" cy="1143000"/>
          </a:xfrm>
        </p:spPr>
        <p:txBody>
          <a:bodyPr>
            <a:normAutofit fontScale="90000"/>
          </a:bodyPr>
          <a:lstStyle/>
          <a:p>
            <a:pPr algn="ctr"/>
            <a:r>
              <a:rPr lang="es-ES" sz="2800" b="1" cap="all" dirty="0" smtClean="0"/>
              <a:t>sanción por incumplimiento del contralor</a:t>
            </a:r>
            <a:r>
              <a:rPr lang="es-ES" sz="2800" b="1" cap="all" dirty="0"/>
              <a:t/>
            </a:r>
            <a:br>
              <a:rPr lang="es-ES" sz="2800" b="1" cap="all" dirty="0"/>
            </a:br>
            <a:endParaRPr lang="es-ES" sz="2800" dirty="0"/>
          </a:p>
        </p:txBody>
      </p:sp>
      <p:sp>
        <p:nvSpPr>
          <p:cNvPr id="3" name="2 Marcador de contenido"/>
          <p:cNvSpPr>
            <a:spLocks noGrp="1"/>
          </p:cNvSpPr>
          <p:nvPr>
            <p:ph sz="quarter" idx="1"/>
          </p:nvPr>
        </p:nvSpPr>
        <p:spPr/>
        <p:txBody>
          <a:bodyPr/>
          <a:lstStyle/>
          <a:p>
            <a:r>
              <a:rPr lang="es-UY" dirty="0"/>
              <a:t>La sanción para los Escribanos por no hacer el contralor de este impuesto es una multa equivalente al 20% del impuesto adeudado. </a:t>
            </a:r>
            <a:r>
              <a:rPr lang="es-UY" dirty="0" smtClean="0"/>
              <a:t>(</a:t>
            </a:r>
            <a:r>
              <a:rPr lang="es-UY" i="1" dirty="0" smtClean="0"/>
              <a:t>Ley Nª 9.328 de 24/03/934 – Artículo 1º).-</a:t>
            </a:r>
          </a:p>
          <a:p>
            <a:endParaRPr lang="es-UY" dirty="0" smtClean="0"/>
          </a:p>
          <a:p>
            <a:r>
              <a:rPr lang="es-UY" dirty="0" smtClean="0"/>
              <a:t>En </a:t>
            </a:r>
            <a:r>
              <a:rPr lang="es-UY" dirty="0"/>
              <a:t>caso del Registrador existen sanciones administrativas. </a:t>
            </a:r>
            <a:br>
              <a:rPr lang="es-UY" dirty="0"/>
            </a:br>
            <a:endParaRPr lang="es-ES" dirty="0"/>
          </a:p>
          <a:p>
            <a:endParaRPr lang="es-E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071546"/>
            <a:ext cx="7467600" cy="3929090"/>
          </a:xfrm>
        </p:spPr>
        <p:txBody>
          <a:bodyPr>
            <a:normAutofit/>
          </a:bodyPr>
          <a:lstStyle/>
          <a:p>
            <a:pPr algn="ctr"/>
            <a:r>
              <a:rPr lang="es-UY" b="1" cap="all" dirty="0"/>
              <a:t>IMPUESTO DE ENSEÑANZA PRIMARIA</a:t>
            </a:r>
            <a:r>
              <a:rPr lang="es-ES" b="1" cap="all" dirty="0"/>
              <a:t/>
            </a:r>
            <a:br>
              <a:rPr lang="es-ES" b="1" cap="all" dirty="0"/>
            </a:br>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115328" cy="796908"/>
          </a:xfrm>
        </p:spPr>
        <p:txBody>
          <a:bodyPr>
            <a:normAutofit/>
          </a:bodyPr>
          <a:lstStyle/>
          <a:p>
            <a:pPr algn="ctr"/>
            <a:r>
              <a:rPr lang="es-UY" sz="3200" b="1" cap="all" dirty="0" smtClean="0"/>
              <a:t>Marco normativo</a:t>
            </a:r>
            <a:endParaRPr lang="es-ES" sz="3200" b="1" cap="all" dirty="0"/>
          </a:p>
        </p:txBody>
      </p:sp>
      <p:sp>
        <p:nvSpPr>
          <p:cNvPr id="3" name="2 Marcador de contenido"/>
          <p:cNvSpPr>
            <a:spLocks noGrp="1"/>
          </p:cNvSpPr>
          <p:nvPr>
            <p:ph sz="quarter" idx="1"/>
          </p:nvPr>
        </p:nvSpPr>
        <p:spPr>
          <a:xfrm>
            <a:off x="457200" y="1142984"/>
            <a:ext cx="8229600" cy="4983179"/>
          </a:xfrm>
        </p:spPr>
        <p:txBody>
          <a:bodyPr>
            <a:normAutofit fontScale="62500" lnSpcReduction="20000"/>
          </a:bodyPr>
          <a:lstStyle/>
          <a:p>
            <a:pPr lvl="0"/>
            <a:r>
              <a:rPr lang="es-UY" dirty="0" smtClean="0"/>
              <a:t>Título 13 Texto Ordenado 2023</a:t>
            </a:r>
          </a:p>
          <a:p>
            <a:r>
              <a:rPr lang="es-UY" dirty="0" smtClean="0"/>
              <a:t>Ley Nº 15.809 de 08/04/986 – Artículos 636 a 645</a:t>
            </a:r>
          </a:p>
          <a:p>
            <a:pPr lvl="0"/>
            <a:r>
              <a:rPr lang="es-UY" smtClean="0"/>
              <a:t>Ley </a:t>
            </a:r>
            <a:r>
              <a:rPr lang="es-UY" dirty="0"/>
              <a:t>Nº 15.851 de 24/12/986 - Artículo 204</a:t>
            </a:r>
            <a:endParaRPr lang="es-ES" dirty="0"/>
          </a:p>
          <a:p>
            <a:pPr lvl="0"/>
            <a:r>
              <a:rPr lang="es-UY" dirty="0"/>
              <a:t>Ley Nº 15.903 de 10/11/987 - Artículo 367, 369, 370</a:t>
            </a:r>
            <a:endParaRPr lang="es-ES" dirty="0"/>
          </a:p>
          <a:p>
            <a:pPr lvl="0"/>
            <a:r>
              <a:rPr lang="es-UY" dirty="0"/>
              <a:t>Ley Nº 16.002 de 25/11/988 - Artículo 157</a:t>
            </a:r>
            <a:endParaRPr lang="es-ES" dirty="0"/>
          </a:p>
          <a:p>
            <a:pPr lvl="0"/>
            <a:r>
              <a:rPr lang="es-UY" dirty="0"/>
              <a:t>Ley Nº 16.226 de 29/10/991 - Artículo 396</a:t>
            </a:r>
            <a:endParaRPr lang="es-ES" dirty="0"/>
          </a:p>
          <a:p>
            <a:pPr lvl="0"/>
            <a:r>
              <a:rPr lang="es-UY" dirty="0"/>
              <a:t>Ley Nº 16.320 de 01/11/992 - Artículo 420 y 421</a:t>
            </a:r>
            <a:endParaRPr lang="es-ES" dirty="0"/>
          </a:p>
          <a:p>
            <a:pPr lvl="0"/>
            <a:r>
              <a:rPr lang="es-UY" dirty="0"/>
              <a:t>Ley Nº 16.736 de 05/01/996 - Artículo 687</a:t>
            </a:r>
            <a:endParaRPr lang="es-ES" dirty="0"/>
          </a:p>
          <a:p>
            <a:pPr lvl="0"/>
            <a:r>
              <a:rPr lang="es-UY" dirty="0"/>
              <a:t>Ley N° 17.296 de 21/02/001 – Artículo 448</a:t>
            </a:r>
            <a:endParaRPr lang="es-ES" dirty="0"/>
          </a:p>
          <a:p>
            <a:pPr lvl="0"/>
            <a:r>
              <a:rPr lang="es-UY" dirty="0"/>
              <a:t>Ley Nº 17.930 de 19/12/005 - Artículo 430 a 433</a:t>
            </a:r>
            <a:endParaRPr lang="es-ES" dirty="0"/>
          </a:p>
          <a:p>
            <a:pPr lvl="0"/>
            <a:r>
              <a:rPr lang="es-UY" dirty="0"/>
              <a:t>Ley Nº 17.845 de 21/10/004 - Artículo 7</a:t>
            </a:r>
            <a:endParaRPr lang="es-ES" dirty="0"/>
          </a:p>
          <a:p>
            <a:pPr lvl="0"/>
            <a:r>
              <a:rPr lang="es-UY" dirty="0"/>
              <a:t>Ley Nº 18.083 de 27/12/006 - Artículo 1</a:t>
            </a:r>
            <a:endParaRPr lang="es-ES" dirty="0"/>
          </a:p>
          <a:p>
            <a:pPr lvl="0"/>
            <a:r>
              <a:rPr lang="es-UY" dirty="0"/>
              <a:t>Ley Nº 19.333 de 31/07/015 - Artículo 1 a 8</a:t>
            </a:r>
            <a:endParaRPr lang="es-ES" dirty="0"/>
          </a:p>
          <a:p>
            <a:pPr lvl="0"/>
            <a:r>
              <a:rPr lang="es-UY" dirty="0"/>
              <a:t>Ley Nº 19.535 de 25/09/017 - Artículos 2, 75, 77</a:t>
            </a:r>
            <a:endParaRPr lang="es-ES" dirty="0"/>
          </a:p>
          <a:p>
            <a:pPr lvl="0"/>
            <a:r>
              <a:rPr lang="es-UY" dirty="0"/>
              <a:t>Decreto Nº 395/992 de 18/08/992</a:t>
            </a:r>
            <a:endParaRPr lang="es-ES" dirty="0"/>
          </a:p>
          <a:p>
            <a:pPr lvl="0"/>
            <a:r>
              <a:rPr lang="es-UY" dirty="0"/>
              <a:t>Decreto N° 229/015 de 31/08/015</a:t>
            </a:r>
            <a:endParaRPr lang="es-ES" dirty="0"/>
          </a:p>
          <a:p>
            <a:pPr lvl="0"/>
            <a:r>
              <a:rPr lang="es-UY" dirty="0"/>
              <a:t>Decreto Nº 296/015 de 3/11/015</a:t>
            </a:r>
            <a:endParaRPr lang="es-ES" dirty="0"/>
          </a:p>
          <a:p>
            <a:pPr lvl="0"/>
            <a:r>
              <a:rPr lang="es-UY" dirty="0"/>
              <a:t>Decreto Nº 3/018 de 08/01/018</a:t>
            </a:r>
            <a:endParaRPr lang="es-ES" dirty="0"/>
          </a:p>
          <a:p>
            <a:endParaRPr lang="es-E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582594"/>
          </a:xfrm>
        </p:spPr>
        <p:txBody>
          <a:bodyPr/>
          <a:lstStyle/>
          <a:p>
            <a:pPr algn="ctr"/>
            <a:r>
              <a:rPr lang="es-UY" dirty="0" smtClean="0"/>
              <a:t>NATURALEZA JURIDICA</a:t>
            </a:r>
            <a:endParaRPr lang="es-ES" dirty="0"/>
          </a:p>
        </p:txBody>
      </p:sp>
      <p:sp>
        <p:nvSpPr>
          <p:cNvPr id="3" name="2 Marcador de contenido"/>
          <p:cNvSpPr>
            <a:spLocks noGrp="1"/>
          </p:cNvSpPr>
          <p:nvPr>
            <p:ph sz="quarter" idx="1"/>
          </p:nvPr>
        </p:nvSpPr>
        <p:spPr>
          <a:xfrm>
            <a:off x="457200" y="1142984"/>
            <a:ext cx="7467600" cy="5330968"/>
          </a:xfrm>
        </p:spPr>
        <p:txBody>
          <a:bodyPr>
            <a:noAutofit/>
          </a:bodyPr>
          <a:lstStyle/>
          <a:p>
            <a:pPr lvl="0"/>
            <a:r>
              <a:rPr lang="es-UY" sz="1600" b="1" dirty="0" smtClean="0"/>
              <a:t>Impuesto directo, real, ordinario o permanente, anual.</a:t>
            </a:r>
            <a:endParaRPr lang="es-ES" sz="1600" dirty="0" smtClean="0"/>
          </a:p>
          <a:p>
            <a:pPr lvl="0"/>
            <a:r>
              <a:rPr lang="es-UY" sz="1600" b="1" dirty="0" smtClean="0"/>
              <a:t>Grava el capital inmobiliario:</a:t>
            </a:r>
            <a:r>
              <a:rPr lang="es-UY" sz="1600" dirty="0" smtClean="0"/>
              <a:t> (derecho de propiedad y sus desmembramientos, derechos posesorios, derechos de promitente comprador, derechos de mejor postor en remate)</a:t>
            </a:r>
            <a:endParaRPr lang="es-ES" sz="1600" dirty="0" smtClean="0"/>
          </a:p>
          <a:p>
            <a:pPr lvl="0"/>
            <a:r>
              <a:rPr lang="es-UY" sz="1600" b="1" dirty="0" smtClean="0"/>
              <a:t>Ad-</a:t>
            </a:r>
            <a:r>
              <a:rPr lang="es-UY" sz="1600" b="1" dirty="0" err="1" smtClean="0"/>
              <a:t>valorem</a:t>
            </a:r>
            <a:endParaRPr lang="es-ES" sz="1600" dirty="0" smtClean="0"/>
          </a:p>
          <a:p>
            <a:pPr lvl="0"/>
            <a:r>
              <a:rPr lang="es-UY" sz="1600" b="1" dirty="0" smtClean="0"/>
              <a:t>Determinación del impuesto:</a:t>
            </a:r>
            <a:r>
              <a:rPr lang="es-UY" sz="1600" dirty="0" smtClean="0"/>
              <a:t> La determinación del impuesto y su liquidación la realiza el sujeto activo para los inmuebles urbanos, suburbanos y rurales sin explotación.</a:t>
            </a:r>
          </a:p>
          <a:p>
            <a:pPr lvl="0"/>
            <a:r>
              <a:rPr lang="es-UY" sz="1600" dirty="0" smtClean="0"/>
              <a:t> En los inmuebles rurales con explotación la liquidación se efectúa mediante la presentación de una declaración jurada por el contribuyente (Formulario 3980 disponible en aplicación Sigma). </a:t>
            </a:r>
            <a:endParaRPr lang="es-ES" sz="1600" dirty="0" smtClean="0"/>
          </a:p>
          <a:p>
            <a:pPr lvl="0"/>
            <a:r>
              <a:rPr lang="es-UY" sz="1600" b="1" dirty="0" smtClean="0"/>
              <a:t>Personal:</a:t>
            </a:r>
            <a:r>
              <a:rPr lang="es-UY" sz="1600" dirty="0" smtClean="0"/>
              <a:t> No grava con derecho real al inmueble </a:t>
            </a:r>
            <a:endParaRPr lang="es-ES" sz="1600" dirty="0" smtClean="0"/>
          </a:p>
          <a:p>
            <a:pPr lvl="0"/>
            <a:r>
              <a:rPr lang="es-UY" sz="1600" b="1" dirty="0" smtClean="0"/>
              <a:t>Destinatario de la recaudación: </a:t>
            </a:r>
            <a:r>
              <a:rPr lang="es-UY" sz="1600" dirty="0" smtClean="0"/>
              <a:t>Administración Nacional de Educación Pública.</a:t>
            </a:r>
            <a:endParaRPr lang="es-ES" sz="1600" dirty="0" smtClean="0"/>
          </a:p>
          <a:p>
            <a:pPr lvl="0"/>
            <a:r>
              <a:rPr lang="es-UY" sz="1600" b="1" dirty="0" smtClean="0"/>
              <a:t>Administración, recaudación y fiscalización:</a:t>
            </a:r>
            <a:r>
              <a:rPr lang="es-UY" sz="1600" dirty="0" smtClean="0"/>
              <a:t> a cargo de la DGI</a:t>
            </a:r>
            <a:endParaRPr lang="es-ES" sz="1600" dirty="0" smtClean="0"/>
          </a:p>
          <a:p>
            <a:r>
              <a:rPr lang="es-UY" sz="1600" i="1" dirty="0" smtClean="0"/>
              <a:t>.-Ley Nº 15.809 de 08/04/86 – Artículo 639.-</a:t>
            </a:r>
            <a:endParaRPr lang="es-ES" sz="1600" dirty="0" smtClean="0"/>
          </a:p>
          <a:p>
            <a:r>
              <a:rPr lang="es-UY" sz="1600" i="1" dirty="0" smtClean="0"/>
              <a:t>     -Resolución DGI Nº 9.495 de 17/12/017.-</a:t>
            </a:r>
            <a:endParaRPr lang="es-E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654032"/>
          </a:xfrm>
        </p:spPr>
        <p:txBody>
          <a:bodyPr/>
          <a:lstStyle/>
          <a:p>
            <a:pPr algn="ctr"/>
            <a:r>
              <a:rPr lang="es-UY" dirty="0" smtClean="0"/>
              <a:t>definición</a:t>
            </a:r>
            <a:endParaRPr lang="es-ES" dirty="0"/>
          </a:p>
        </p:txBody>
      </p:sp>
      <p:sp>
        <p:nvSpPr>
          <p:cNvPr id="3" name="2 Marcador de contenido"/>
          <p:cNvSpPr>
            <a:spLocks noGrp="1"/>
          </p:cNvSpPr>
          <p:nvPr>
            <p:ph sz="quarter" idx="1"/>
          </p:nvPr>
        </p:nvSpPr>
        <p:spPr>
          <a:xfrm>
            <a:off x="457200" y="1142984"/>
            <a:ext cx="7901014" cy="5330968"/>
          </a:xfrm>
        </p:spPr>
        <p:txBody>
          <a:bodyPr/>
          <a:lstStyle/>
          <a:p>
            <a:r>
              <a:rPr lang="es-ES" dirty="0" smtClean="0"/>
              <a:t>Refiere a los tributos que debe controlar el Escribano e</a:t>
            </a:r>
            <a:r>
              <a:rPr lang="es-UY" dirty="0" smtClean="0"/>
              <a:t>n su carácter de colaborador del Fisco, quien deberá fiscalizar el cumplimiento tributario de los involucrados en los actos y contratos donde le corresponda actuar profesionalmente, constatando que se hayan abonado los tributos que la normativa vigente exige.</a:t>
            </a:r>
          </a:p>
          <a:p>
            <a:endParaRPr lang="es-UY" dirty="0" smtClean="0"/>
          </a:p>
          <a:p>
            <a:pPr lvl="2"/>
            <a:r>
              <a:rPr lang="es-UY" dirty="0" smtClean="0"/>
              <a:t> Para ello deberá obtener información directamente de los posibles sujetos pasivos de la tributación o de los organismos públicos, mediante la solicitud de certificados o constancias que serán de uso imprescindible al momento de autorizar determinados actos y contratos o de actuar en función notarial. </a:t>
            </a:r>
            <a:endParaRPr lang="es-ES" dirty="0" smtClean="0"/>
          </a:p>
          <a:p>
            <a:endParaRPr lang="es-E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p:spPr>
        <p:txBody>
          <a:bodyPr>
            <a:normAutofit fontScale="90000"/>
          </a:bodyPr>
          <a:lstStyle/>
          <a:p>
            <a:pPr algn="ctr"/>
            <a:r>
              <a:rPr lang="es-UY" b="1" cap="all" dirty="0"/>
              <a:t>HECHO GENERADOR</a:t>
            </a:r>
            <a:r>
              <a:rPr lang="es-ES" b="1" cap="all" dirty="0"/>
              <a:t/>
            </a:r>
            <a:br>
              <a:rPr lang="es-ES" b="1" cap="all" dirty="0"/>
            </a:br>
            <a:endParaRPr lang="es-ES" dirty="0"/>
          </a:p>
        </p:txBody>
      </p:sp>
      <p:sp>
        <p:nvSpPr>
          <p:cNvPr id="3" name="2 Marcador de contenido"/>
          <p:cNvSpPr>
            <a:spLocks noGrp="1"/>
          </p:cNvSpPr>
          <p:nvPr>
            <p:ph sz="quarter" idx="1"/>
          </p:nvPr>
        </p:nvSpPr>
        <p:spPr>
          <a:xfrm>
            <a:off x="457200" y="1071546"/>
            <a:ext cx="8229600" cy="5054617"/>
          </a:xfrm>
        </p:spPr>
        <p:txBody>
          <a:bodyPr>
            <a:normAutofit fontScale="85000" lnSpcReduction="20000"/>
          </a:bodyPr>
          <a:lstStyle/>
          <a:p>
            <a:r>
              <a:rPr lang="es-UY" b="1" dirty="0"/>
              <a:t>Aspecto objetivo o material -</a:t>
            </a:r>
            <a:r>
              <a:rPr lang="es-UY" dirty="0"/>
              <a:t> posesión a cualquier título de bienes inmuebles</a:t>
            </a:r>
            <a:endParaRPr lang="es-ES" dirty="0" smtClean="0"/>
          </a:p>
          <a:p>
            <a:r>
              <a:rPr lang="es-UY" dirty="0"/>
              <a:t> </a:t>
            </a:r>
            <a:endParaRPr lang="es-ES" dirty="0" smtClean="0"/>
          </a:p>
          <a:p>
            <a:r>
              <a:rPr lang="es-UY" dirty="0"/>
              <a:t>A</a:t>
            </a:r>
            <a:r>
              <a:rPr lang="es-UY" b="1" dirty="0"/>
              <a:t>specto espacial -</a:t>
            </a:r>
            <a:r>
              <a:rPr lang="es-UY" dirty="0"/>
              <a:t> principio de </a:t>
            </a:r>
            <a:r>
              <a:rPr lang="es-UY" dirty="0" smtClean="0"/>
              <a:t>territorialidad (inmuebles urbanos, suburbanos y rurales ubicados en el territorio nacional).</a:t>
            </a:r>
            <a:endParaRPr lang="es-ES" dirty="0" smtClean="0"/>
          </a:p>
          <a:p>
            <a:r>
              <a:rPr lang="es-UY" b="1" dirty="0"/>
              <a:t> </a:t>
            </a:r>
            <a:endParaRPr lang="es-ES" dirty="0" smtClean="0"/>
          </a:p>
          <a:p>
            <a:r>
              <a:rPr lang="es-UY" b="1" dirty="0"/>
              <a:t>Aspecto temporal</a:t>
            </a:r>
            <a:r>
              <a:rPr lang="es-UY" dirty="0"/>
              <a:t> -hecho generador de carácter permanente - se configura el 1° de enero de cada año. </a:t>
            </a:r>
            <a:endParaRPr lang="es-ES" dirty="0" smtClean="0"/>
          </a:p>
          <a:p>
            <a:r>
              <a:rPr lang="es-UY" dirty="0"/>
              <a:t> </a:t>
            </a:r>
            <a:endParaRPr lang="es-ES" dirty="0" smtClean="0"/>
          </a:p>
          <a:p>
            <a:r>
              <a:rPr lang="es-UY" dirty="0"/>
              <a:t>A</a:t>
            </a:r>
            <a:r>
              <a:rPr lang="es-UY" b="1" dirty="0"/>
              <a:t>specto  subjetivo</a:t>
            </a:r>
            <a:endParaRPr lang="es-ES" dirty="0" smtClean="0"/>
          </a:p>
          <a:p>
            <a:pPr lvl="1"/>
            <a:r>
              <a:rPr lang="es-UY" b="1" dirty="0"/>
              <a:t>sujeto activo (</a:t>
            </a:r>
            <a:r>
              <a:rPr lang="es-UY" dirty="0"/>
              <a:t>de la potestad tributaria es el Estado) (de la relación jurídica tributaria es la ANEP- Consejo de Educación Primaria</a:t>
            </a:r>
            <a:r>
              <a:rPr lang="es-UY" dirty="0" smtClean="0"/>
              <a:t>).</a:t>
            </a:r>
            <a:endParaRPr lang="es-ES" dirty="0"/>
          </a:p>
          <a:p>
            <a:pPr lvl="1"/>
            <a:r>
              <a:rPr lang="es-UY" b="1" dirty="0"/>
              <a:t>sujetos pasivos </a:t>
            </a:r>
            <a:r>
              <a:rPr lang="es-UY" b="1" dirty="0">
                <a:solidFill>
                  <a:srgbClr val="FF0000"/>
                </a:solidFill>
              </a:rPr>
              <a:t>en calidad </a:t>
            </a:r>
            <a:r>
              <a:rPr lang="es-UY" b="1" dirty="0" smtClean="0">
                <a:solidFill>
                  <a:srgbClr val="FF0000"/>
                </a:solidFill>
              </a:rPr>
              <a:t>de contribuyentes </a:t>
            </a:r>
            <a:r>
              <a:rPr lang="es-UY" dirty="0"/>
              <a:t>- propietarios, poseedores, promitente compradores con o sin promesa inscripta y los </a:t>
            </a:r>
            <a:r>
              <a:rPr lang="es-UY" dirty="0" smtClean="0"/>
              <a:t>usufructuarios.</a:t>
            </a:r>
            <a:endParaRPr lang="es-ES" dirty="0"/>
          </a:p>
          <a:p>
            <a:pPr lvl="1"/>
            <a:r>
              <a:rPr lang="es-UY" b="1" dirty="0" smtClean="0"/>
              <a:t>Sujetos pasivos </a:t>
            </a:r>
            <a:r>
              <a:rPr lang="es-UY" b="1" dirty="0" smtClean="0">
                <a:solidFill>
                  <a:srgbClr val="FF0000"/>
                </a:solidFill>
              </a:rPr>
              <a:t>en calidad de responsables: </a:t>
            </a:r>
            <a:r>
              <a:rPr lang="es-UY" dirty="0" smtClean="0"/>
              <a:t>Escribanos e Instituciones de Intermediación Financiera.</a:t>
            </a:r>
            <a:endParaRPr lang="es-E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25470"/>
          </a:xfrm>
        </p:spPr>
        <p:txBody>
          <a:bodyPr/>
          <a:lstStyle/>
          <a:p>
            <a:pPr algn="ctr"/>
            <a:r>
              <a:rPr lang="es-UY" b="1" dirty="0"/>
              <a:t>responsables solidarios</a:t>
            </a:r>
            <a:endParaRPr lang="es-ES" dirty="0"/>
          </a:p>
        </p:txBody>
      </p:sp>
      <p:sp>
        <p:nvSpPr>
          <p:cNvPr id="3" name="2 Marcador de contenido"/>
          <p:cNvSpPr>
            <a:spLocks noGrp="1"/>
          </p:cNvSpPr>
          <p:nvPr>
            <p:ph sz="quarter" idx="1"/>
          </p:nvPr>
        </p:nvSpPr>
        <p:spPr>
          <a:xfrm>
            <a:off x="457200" y="1214422"/>
            <a:ext cx="7467600" cy="5259530"/>
          </a:xfrm>
        </p:spPr>
        <p:txBody>
          <a:bodyPr>
            <a:normAutofit/>
          </a:bodyPr>
          <a:lstStyle/>
          <a:p>
            <a:r>
              <a:rPr lang="es-UY" sz="1600" dirty="0"/>
              <a:t>Los escribanos no podrán autorizar ninguna escritura de enajenación de bienes inmuebles sin que se le justifique el pago de la totalidad del Impuesto Anual de Enseñanza Primaria, incluyendo el ejercicio en curso o su exoneración</a:t>
            </a:r>
            <a:r>
              <a:rPr lang="es-UY" sz="1600" dirty="0" smtClean="0"/>
              <a:t>.</a:t>
            </a:r>
          </a:p>
          <a:p>
            <a:endParaRPr lang="es-UY" sz="1400" dirty="0" smtClean="0"/>
          </a:p>
          <a:p>
            <a:pPr lvl="1"/>
            <a:r>
              <a:rPr lang="es-UY" sz="1400" dirty="0" smtClean="0"/>
              <a:t> </a:t>
            </a:r>
            <a:r>
              <a:rPr lang="es-UY" sz="1400" dirty="0"/>
              <a:t>La única justificación aceptada por la ley en la actualidad es la constancia expedida por la Dirección General Impositiva que acreditará el pago total del ejercicio o la exoneración. </a:t>
            </a:r>
            <a:endParaRPr lang="es-UY" sz="1400" dirty="0" smtClean="0"/>
          </a:p>
          <a:p>
            <a:pPr lvl="1"/>
            <a:endParaRPr lang="es-UY" sz="1300" dirty="0" smtClean="0"/>
          </a:p>
          <a:p>
            <a:pPr lvl="1"/>
            <a:r>
              <a:rPr lang="es-UY" sz="1600" dirty="0" smtClean="0"/>
              <a:t>La </a:t>
            </a:r>
            <a:r>
              <a:rPr lang="es-UY" sz="1600" dirty="0"/>
              <a:t>omisión por parte de los Escribanos de cumplir con esta obligación aparejará su responsabilidad solidaria respecto </a:t>
            </a:r>
            <a:r>
              <a:rPr lang="es-UY" sz="1600" b="1" u="sng" dirty="0">
                <a:solidFill>
                  <a:srgbClr val="0070C0"/>
                </a:solidFill>
              </a:rPr>
              <a:t>del </a:t>
            </a:r>
            <a:r>
              <a:rPr lang="es-UY" sz="1600" b="1" u="sng" dirty="0" smtClean="0">
                <a:solidFill>
                  <a:srgbClr val="0070C0"/>
                </a:solidFill>
              </a:rPr>
              <a:t>monto total del impuesto </a:t>
            </a:r>
            <a:r>
              <a:rPr lang="es-UY" sz="1600" b="1" u="sng" dirty="0">
                <a:solidFill>
                  <a:srgbClr val="0070C0"/>
                </a:solidFill>
              </a:rPr>
              <a:t>que pudiera adeudarse. </a:t>
            </a:r>
            <a:endParaRPr lang="es-UY" sz="1600" b="1" u="sng" dirty="0" smtClean="0">
              <a:solidFill>
                <a:srgbClr val="0070C0"/>
              </a:solidFill>
            </a:endParaRPr>
          </a:p>
          <a:p>
            <a:pPr lvl="1"/>
            <a:endParaRPr lang="es-UY" sz="1300" b="1" u="sng" dirty="0" smtClean="0">
              <a:solidFill>
                <a:srgbClr val="0070C0"/>
              </a:solidFill>
            </a:endParaRPr>
          </a:p>
          <a:p>
            <a:pPr lvl="1"/>
            <a:endParaRPr lang="es-UY" sz="1300" b="1" u="sng" dirty="0" smtClean="0">
              <a:solidFill>
                <a:srgbClr val="0070C0"/>
              </a:solidFill>
            </a:endParaRPr>
          </a:p>
          <a:p>
            <a:pPr lvl="1"/>
            <a:r>
              <a:rPr lang="es-UY" sz="1400" dirty="0" smtClean="0"/>
              <a:t>Cuando los Escribanos autorizan escrituras de hipotecas para garantizar préstamos o renovaciones de los mismos otorgadas por entidades de intermediación financiera, deben cumplir con los requisitos expuestos en el párrafo anterior, y en caso de omisión </a:t>
            </a:r>
            <a:r>
              <a:rPr lang="es-UY" sz="1400" b="1" dirty="0" smtClean="0">
                <a:solidFill>
                  <a:srgbClr val="FF0000"/>
                </a:solidFill>
              </a:rPr>
              <a:t>aparejará responsabilidad solidaria conjuntamente con la entidad de intermediación financiera por el importe adeudado. </a:t>
            </a:r>
          </a:p>
          <a:p>
            <a:pPr lvl="1"/>
            <a:endParaRPr lang="es-ES" sz="1300" b="1" u="sng" dirty="0">
              <a:solidFill>
                <a:srgbClr val="0070C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043890" cy="725470"/>
          </a:xfrm>
        </p:spPr>
        <p:txBody>
          <a:bodyPr>
            <a:normAutofit fontScale="90000"/>
          </a:bodyPr>
          <a:lstStyle/>
          <a:p>
            <a:pPr algn="ctr"/>
            <a:r>
              <a:rPr lang="es-UY" sz="3100" b="1" cap="all" dirty="0" smtClean="0"/>
              <a:t/>
            </a:r>
            <a:br>
              <a:rPr lang="es-UY" sz="3100" b="1" cap="all" dirty="0" smtClean="0"/>
            </a:br>
            <a:r>
              <a:rPr lang="es-UY" sz="3100" b="1" cap="all" dirty="0" smtClean="0"/>
              <a:t/>
            </a:r>
            <a:br>
              <a:rPr lang="es-UY" sz="3100" b="1" cap="all" dirty="0" smtClean="0"/>
            </a:br>
            <a:r>
              <a:rPr lang="es-UY" sz="3100" b="1" cap="all" dirty="0" smtClean="0"/>
              <a:t/>
            </a:r>
            <a:br>
              <a:rPr lang="es-UY" sz="3100" b="1" cap="all" dirty="0" smtClean="0"/>
            </a:br>
            <a:r>
              <a:rPr lang="es-UY" sz="2700" b="1" cap="all" dirty="0" smtClean="0"/>
              <a:t>configuración del hecho generador</a:t>
            </a:r>
            <a:endParaRPr lang="es-ES" sz="2700" dirty="0"/>
          </a:p>
        </p:txBody>
      </p:sp>
      <p:sp>
        <p:nvSpPr>
          <p:cNvPr id="3" name="2 Marcador de contenido"/>
          <p:cNvSpPr>
            <a:spLocks noGrp="1"/>
          </p:cNvSpPr>
          <p:nvPr>
            <p:ph sz="quarter" idx="1"/>
          </p:nvPr>
        </p:nvSpPr>
        <p:spPr>
          <a:xfrm>
            <a:off x="457200" y="1142984"/>
            <a:ext cx="7467600" cy="5330968"/>
          </a:xfrm>
        </p:spPr>
        <p:txBody>
          <a:bodyPr>
            <a:normAutofit/>
          </a:bodyPr>
          <a:lstStyle/>
          <a:p>
            <a:r>
              <a:rPr lang="es-UY" sz="1600" dirty="0"/>
              <a:t>Por tratarse de un impuesto de carácter permanente, de acuerdo al Código Tributario se configura el 1º de enero de cada año;  a partir de ese momento, el sujeto pasivo es deudor de la totalidad del impuesto sin perjuicio que no le es exigible hasta que el organismo recaudador fije las fechas de pago, ya sea de la totalidad del impuesto o de las cuotas. </a:t>
            </a:r>
            <a:endParaRPr lang="es-UY" sz="1600" dirty="0" smtClean="0"/>
          </a:p>
          <a:p>
            <a:endParaRPr lang="es-UY" sz="1600" dirty="0" smtClean="0"/>
          </a:p>
          <a:p>
            <a:r>
              <a:rPr lang="es-UY" sz="1600" dirty="0" smtClean="0"/>
              <a:t>El </a:t>
            </a:r>
            <a:r>
              <a:rPr lang="es-UY" sz="1600" dirty="0"/>
              <a:t>nacimiento de dicha obligación tributaria no es coincidente con su exigibilidad. </a:t>
            </a:r>
            <a:endParaRPr lang="es-UY" sz="1600" dirty="0" smtClean="0"/>
          </a:p>
          <a:p>
            <a:endParaRPr lang="es-UY" sz="1600" dirty="0" smtClean="0"/>
          </a:p>
          <a:p>
            <a:pPr lvl="1"/>
            <a:r>
              <a:rPr lang="es-UY" sz="1600" i="1" dirty="0" smtClean="0"/>
              <a:t>Sin </a:t>
            </a:r>
            <a:r>
              <a:rPr lang="es-UY" sz="1600" i="1" dirty="0"/>
              <a:t>perjuicio de lo expresado, en caso de enajenación del inmueble o hipoteca con entidad de intermediación financiera </a:t>
            </a:r>
            <a:r>
              <a:rPr lang="es-UY" sz="1600" b="1" i="1" u="sng" dirty="0"/>
              <a:t>se debe pagar la totalidad del impuesto incluyendo el ejercicio en curso. </a:t>
            </a:r>
            <a:endParaRPr lang="es-ES" sz="1600" b="1" i="1" u="sng" dirty="0"/>
          </a:p>
          <a:p>
            <a:endParaRPr lang="es-UY" sz="1800" b="1" cap="all" dirty="0" smtClean="0"/>
          </a:p>
          <a:p>
            <a:r>
              <a:rPr lang="es-UY" sz="1800" b="1" u="sng" cap="all" dirty="0" smtClean="0"/>
              <a:t>MONTO IMPONIBLE:</a:t>
            </a:r>
          </a:p>
          <a:p>
            <a:pPr lvl="1"/>
            <a:endParaRPr lang="es-UY" sz="1700" dirty="0" smtClean="0"/>
          </a:p>
          <a:p>
            <a:pPr lvl="1"/>
            <a:r>
              <a:rPr lang="es-UY" sz="1700" dirty="0" smtClean="0"/>
              <a:t>El monto imponible para efectuar el cálculo del impuesto es el </a:t>
            </a:r>
            <a:r>
              <a:rPr lang="es-UY" sz="1700" b="1" dirty="0" smtClean="0">
                <a:solidFill>
                  <a:srgbClr val="FF0000"/>
                </a:solidFill>
              </a:rPr>
              <a:t>Valor Real </a:t>
            </a:r>
            <a:r>
              <a:rPr lang="es-UY" sz="1700" dirty="0" smtClean="0"/>
              <a:t>fijado por la Dirección Nacional de Catastro. </a:t>
            </a:r>
            <a:endParaRPr lang="es-ES" sz="17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7467600" cy="928670"/>
          </a:xfrm>
        </p:spPr>
        <p:txBody>
          <a:bodyPr>
            <a:normAutofit fontScale="90000"/>
          </a:bodyPr>
          <a:lstStyle/>
          <a:p>
            <a:pPr algn="ctr"/>
            <a:r>
              <a:rPr lang="es-UY" sz="3100" b="1" cap="all" dirty="0"/>
              <a:t>TASAS O ALICUOTAS</a:t>
            </a:r>
            <a:r>
              <a:rPr lang="es-ES" sz="3600" b="1" cap="all" dirty="0"/>
              <a:t/>
            </a:r>
            <a:br>
              <a:rPr lang="es-ES" sz="3600" b="1" cap="all" dirty="0"/>
            </a:br>
            <a:endParaRPr lang="es-ES" sz="3600" dirty="0"/>
          </a:p>
        </p:txBody>
      </p:sp>
      <p:sp>
        <p:nvSpPr>
          <p:cNvPr id="3" name="2 Marcador de contenido"/>
          <p:cNvSpPr>
            <a:spLocks noGrp="1"/>
          </p:cNvSpPr>
          <p:nvPr>
            <p:ph sz="quarter" idx="1"/>
          </p:nvPr>
        </p:nvSpPr>
        <p:spPr>
          <a:xfrm>
            <a:off x="457200" y="785794"/>
            <a:ext cx="8229600" cy="5340369"/>
          </a:xfrm>
        </p:spPr>
        <p:txBody>
          <a:bodyPr>
            <a:normAutofit/>
          </a:bodyPr>
          <a:lstStyle/>
          <a:p>
            <a:r>
              <a:rPr lang="es-UY" sz="1700" dirty="0"/>
              <a:t>Las tasas son múltiples al tratarse de un sistema progresivo por clase basado en una tabla de valores reales establecido en la </a:t>
            </a:r>
            <a:r>
              <a:rPr lang="es-UY" sz="1700" dirty="0" smtClean="0"/>
              <a:t>ley</a:t>
            </a:r>
            <a:r>
              <a:rPr lang="es-UY" sz="1700" dirty="0"/>
              <a:t>.</a:t>
            </a:r>
            <a:r>
              <a:rPr lang="es-UY" sz="1700" dirty="0" smtClean="0"/>
              <a:t> </a:t>
            </a:r>
          </a:p>
          <a:p>
            <a:endParaRPr lang="es-UY" sz="1700" dirty="0" smtClean="0"/>
          </a:p>
          <a:p>
            <a:pPr lvl="1"/>
            <a:r>
              <a:rPr lang="es-UY" sz="1400" b="1" i="1" dirty="0" smtClean="0"/>
              <a:t>Tiene </a:t>
            </a:r>
            <a:r>
              <a:rPr lang="es-UY" sz="1400" b="1" i="1" dirty="0"/>
              <a:t>cuatro franjas y a cada aumento de la base imponible le corresponde un aumento de la alícuota</a:t>
            </a:r>
            <a:r>
              <a:rPr lang="es-UY" sz="1400" b="1" i="1" dirty="0" smtClean="0"/>
              <a:t>.</a:t>
            </a:r>
          </a:p>
          <a:p>
            <a:pPr lvl="1"/>
            <a:r>
              <a:rPr lang="es-UY" sz="1400" b="1" i="1" dirty="0" smtClean="0"/>
              <a:t> </a:t>
            </a:r>
            <a:r>
              <a:rPr lang="es-UY" sz="1400" b="1" i="1" dirty="0"/>
              <a:t>Las tasas para cada franja son de 1,5 por mil, 2 por mil, 2,5 por mil y 3 por mil</a:t>
            </a:r>
            <a:r>
              <a:rPr lang="es-UY" sz="1400" b="1" i="1" dirty="0" smtClean="0"/>
              <a:t>.</a:t>
            </a:r>
          </a:p>
          <a:p>
            <a:pPr lvl="1"/>
            <a:endParaRPr lang="es-UY" sz="1400" b="1" i="1" dirty="0" smtClean="0"/>
          </a:p>
          <a:p>
            <a:r>
              <a:rPr lang="es-UY" sz="1700" dirty="0" smtClean="0"/>
              <a:t> </a:t>
            </a:r>
            <a:r>
              <a:rPr lang="es-UY" sz="1700" dirty="0"/>
              <a:t>Los valores que se indican en la ley para cada franja se actualizan mediante la determinación que fije el Poder Ejecutivo respecto de dichos valores reales</a:t>
            </a:r>
            <a:r>
              <a:rPr lang="es-UY" sz="1700" dirty="0" smtClean="0"/>
              <a:t>.</a:t>
            </a:r>
          </a:p>
          <a:p>
            <a:r>
              <a:rPr lang="es-UY" sz="1700" dirty="0" smtClean="0"/>
              <a:t> </a:t>
            </a:r>
            <a:endParaRPr lang="es-ES" sz="1700" dirty="0"/>
          </a:p>
          <a:p>
            <a:pPr lvl="1"/>
            <a:r>
              <a:rPr lang="es-UY" sz="1600" i="1" dirty="0" smtClean="0"/>
              <a:t>Existe </a:t>
            </a:r>
            <a:r>
              <a:rPr lang="es-UY" sz="1600" i="1" dirty="0"/>
              <a:t>un mínimo no imponible para los inmuebles </a:t>
            </a:r>
            <a:r>
              <a:rPr lang="es-UY" sz="1600" i="1" dirty="0" smtClean="0"/>
              <a:t>urbanos, suburbanos y rurales que </a:t>
            </a:r>
            <a:r>
              <a:rPr lang="es-UY" sz="1600" i="1" dirty="0"/>
              <a:t>tengan un Valor Real inferior a un monto fijado por la ley de creación, el cual se ajusta anualmente al igual que los valores de la tabla para fijar las alícuotas. </a:t>
            </a:r>
            <a:r>
              <a:rPr lang="es-UY" sz="1600" b="1" i="1" dirty="0"/>
              <a:t>(MINIMO </a:t>
            </a:r>
            <a:r>
              <a:rPr lang="es-UY" sz="1600" b="1" i="1" dirty="0" smtClean="0"/>
              <a:t>2025 </a:t>
            </a:r>
            <a:r>
              <a:rPr lang="es-UY" sz="1600" b="1" i="1" dirty="0"/>
              <a:t>= $ </a:t>
            </a:r>
            <a:r>
              <a:rPr lang="es-UY" sz="1600" b="1" i="1" dirty="0" smtClean="0"/>
              <a:t>271.091)</a:t>
            </a:r>
            <a:endParaRPr lang="es-ES" sz="1600" i="1" dirty="0"/>
          </a:p>
          <a:p>
            <a:endParaRPr lang="es-E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654032"/>
          </a:xfrm>
        </p:spPr>
        <p:txBody>
          <a:bodyPr/>
          <a:lstStyle/>
          <a:p>
            <a:pPr algn="ctr"/>
            <a:r>
              <a:rPr lang="es-UY" dirty="0" smtClean="0"/>
              <a:t>Constancia de estar al día</a:t>
            </a:r>
            <a:endParaRPr lang="es-ES" dirty="0"/>
          </a:p>
        </p:txBody>
      </p:sp>
      <p:sp>
        <p:nvSpPr>
          <p:cNvPr id="3" name="2 Marcador de contenido"/>
          <p:cNvSpPr>
            <a:spLocks noGrp="1"/>
          </p:cNvSpPr>
          <p:nvPr>
            <p:ph sz="quarter" idx="1"/>
          </p:nvPr>
        </p:nvSpPr>
        <p:spPr>
          <a:xfrm>
            <a:off x="457200" y="1071546"/>
            <a:ext cx="8115328" cy="5402406"/>
          </a:xfrm>
        </p:spPr>
        <p:txBody>
          <a:bodyPr>
            <a:normAutofit fontScale="55000" lnSpcReduction="20000"/>
          </a:bodyPr>
          <a:lstStyle/>
          <a:p>
            <a:r>
              <a:rPr lang="es-ES" sz="2900" dirty="0" smtClean="0"/>
              <a:t>De acuerdo a lo dispuesto en el artículo 641 de la Ley 15.809 modificado por la Ley 19.355, su decreto reglamentario 3/2018 y las resoluciones de DGI 2453 y 5294 de 2018, los Escribanos no podrán autorizar enajenaciones de bienes inmuebles </a:t>
            </a:r>
            <a:r>
              <a:rPr lang="es-ES" sz="2900" i="1" dirty="0" smtClean="0">
                <a:solidFill>
                  <a:srgbClr val="FF0000"/>
                </a:solidFill>
              </a:rPr>
              <a:t>sin la constancia de estar al día con el Impuesto de Primaria emitido por la DGI, lo que comenzó a regir a partir del 3 de setiembre de 2018.</a:t>
            </a:r>
          </a:p>
          <a:p>
            <a:endParaRPr lang="es-ES" sz="2600" i="1" dirty="0" smtClean="0">
              <a:solidFill>
                <a:srgbClr val="FF0000"/>
              </a:solidFill>
            </a:endParaRPr>
          </a:p>
          <a:p>
            <a:r>
              <a:rPr lang="es-ES" sz="2600" cap="all" dirty="0" smtClean="0"/>
              <a:t>LEY 15809 – EN LA REDACCIÓN DE LA LEY 19535.</a:t>
            </a:r>
          </a:p>
          <a:p>
            <a:r>
              <a:rPr lang="es-ES" sz="2600" b="1" dirty="0" smtClean="0"/>
              <a:t>Artículo 641</a:t>
            </a:r>
          </a:p>
          <a:p>
            <a:r>
              <a:rPr lang="es-ES" sz="2600" dirty="0" smtClean="0"/>
              <a:t>Los escribanos no podrán autorizar ninguna enajenación de bienes inmuebles sin que se les justifique el pago de la totalidad del Impuesto Anual de Enseñanza Primaria, incluyendo el ejercicio en curso, o su exoneración.</a:t>
            </a:r>
          </a:p>
          <a:p>
            <a:r>
              <a:rPr lang="es-ES" sz="2600" dirty="0" smtClean="0"/>
              <a:t>A tales efectos la Dirección General Impositiva emitirá una constancia de estar al día con el impuesto o de que el inmueble en cuestión no se haya alcanzado por el mismo.</a:t>
            </a:r>
          </a:p>
          <a:p>
            <a:r>
              <a:rPr lang="es-ES" sz="2600" dirty="0" smtClean="0"/>
              <a:t>La omisión de esta obligación por parte de los escribanos, aparejará su responsabilidad solidaria respecto del impuesto que pudiera adeudarse.</a:t>
            </a:r>
          </a:p>
          <a:p>
            <a:r>
              <a:rPr lang="es-ES" sz="2600" dirty="0" smtClean="0"/>
              <a:t>El Registro de la Propiedad – Sección Inmobiliaria, no inscribirá documentos sin la constancia de estar al día con el impuesto.</a:t>
            </a:r>
          </a:p>
          <a:p>
            <a:r>
              <a:rPr lang="es-ES" sz="2600" dirty="0" smtClean="0"/>
              <a:t>El Poder Ejecutivo determinará la fecha a partir de la cual comenzará a regir la presente disposición.</a:t>
            </a:r>
          </a:p>
          <a:p>
            <a:pPr lvl="1"/>
            <a:r>
              <a:rPr lang="es-ES" sz="2200" b="1" dirty="0" smtClean="0"/>
              <a:t>Redacción dada por:</a:t>
            </a:r>
            <a:r>
              <a:rPr lang="es-ES" sz="2200" dirty="0" smtClean="0"/>
              <a:t> Ley Nº 19.535 de 25/09/2017 artículo </a:t>
            </a:r>
            <a:r>
              <a:rPr lang="es-ES" sz="2200" dirty="0" smtClean="0">
                <a:hlinkClick r:id="rId2"/>
              </a:rPr>
              <a:t>77</a:t>
            </a:r>
            <a:r>
              <a:rPr lang="es-ES" sz="2200" dirty="0" smtClean="0"/>
              <a:t>. </a:t>
            </a:r>
            <a:br>
              <a:rPr lang="es-ES" sz="2200" dirty="0" smtClean="0"/>
            </a:br>
            <a:r>
              <a:rPr lang="es-ES" sz="2200" b="1" dirty="0" smtClean="0"/>
              <a:t>TEXTO ORIGINAL:</a:t>
            </a:r>
            <a:r>
              <a:rPr lang="es-ES" sz="2200" dirty="0" smtClean="0"/>
              <a:t> Ley Nº 15.809 de 08/04/1986 artículo </a:t>
            </a:r>
            <a:r>
              <a:rPr lang="es-ES" sz="2200" dirty="0" smtClean="0">
                <a:hlinkClick r:id="rId3"/>
              </a:rPr>
              <a:t>641</a:t>
            </a:r>
            <a:r>
              <a:rPr lang="es-ES" sz="2200" dirty="0" smtClean="0"/>
              <a:t>.</a:t>
            </a:r>
          </a:p>
          <a:p>
            <a:r>
              <a:rPr lang="es-ES" sz="2600" cap="all" dirty="0" smtClean="0"/>
              <a:t/>
            </a:r>
            <a:br>
              <a:rPr lang="es-ES" sz="2600" cap="all" dirty="0" smtClean="0"/>
            </a:br>
            <a:endParaRPr lang="es-ES" sz="2600" i="1" dirty="0" smtClean="0">
              <a:solidFill>
                <a:srgbClr val="FF0000"/>
              </a:solidFill>
            </a:endParaRPr>
          </a:p>
          <a:p>
            <a:endParaRPr lang="es-UY" sz="1600" i="1" dirty="0" smtClean="0">
              <a:solidFill>
                <a:srgbClr val="FF0000"/>
              </a:solidFill>
            </a:endParaRPr>
          </a:p>
          <a:p>
            <a:endParaRPr lang="es-ES" sz="1600" i="1" dirty="0">
              <a:solidFill>
                <a:srgbClr val="FF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t>Cuando esta pago todo el período</a:t>
            </a:r>
            <a:endParaRPr lang="es-ES" dirty="0"/>
          </a:p>
        </p:txBody>
      </p:sp>
      <p:pic>
        <p:nvPicPr>
          <p:cNvPr id="1026" name="Picture 2" descr="C:\Users\anaca\Documents\DOCUMENTOS\TRIBUTARIO SCIRGALEA 2021\Captura de pantalla 2021-05-30 221859.png"/>
          <p:cNvPicPr>
            <a:picLocks noGrp="1" noChangeAspect="1" noChangeArrowheads="1"/>
          </p:cNvPicPr>
          <p:nvPr>
            <p:ph sz="quarter" idx="1"/>
          </p:nvPr>
        </p:nvPicPr>
        <p:blipFill>
          <a:blip r:embed="rId2" cstate="print"/>
          <a:srcRect/>
          <a:stretch>
            <a:fillRect/>
          </a:stretch>
        </p:blipFill>
        <p:spPr bwMode="auto">
          <a:xfrm>
            <a:off x="357158" y="1571612"/>
            <a:ext cx="7440063" cy="4873625"/>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Cuando no esta pago todo el período</a:t>
            </a:r>
            <a:endParaRPr lang="es-ES" dirty="0"/>
          </a:p>
        </p:txBody>
      </p:sp>
      <p:pic>
        <p:nvPicPr>
          <p:cNvPr id="2050" name="Picture 2" descr="C:\Users\anaca\Documents\DOCUMENTOS\TRIBUTARIO SCIRGALEA 2021\Captura de pantalla 2021-05-30 221954.png"/>
          <p:cNvPicPr>
            <a:picLocks noGrp="1" noChangeAspect="1" noChangeArrowheads="1"/>
          </p:cNvPicPr>
          <p:nvPr>
            <p:ph sz="quarter" idx="1"/>
          </p:nvPr>
        </p:nvPicPr>
        <p:blipFill>
          <a:blip r:embed="rId2" cstate="print"/>
          <a:srcRect/>
          <a:stretch>
            <a:fillRect/>
          </a:stretch>
        </p:blipFill>
        <p:spPr bwMode="auto">
          <a:xfrm>
            <a:off x="1071539" y="1571612"/>
            <a:ext cx="7072361" cy="4210983"/>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2000" b="1" dirty="0" smtClean="0">
                <a:solidFill>
                  <a:schemeClr val="accent2">
                    <a:lumMod val="75000"/>
                  </a:schemeClr>
                </a:solidFill>
              </a:rPr>
              <a:t>Padrones rurales. Artículo 3, Ley Nº 19.333</a:t>
            </a:r>
            <a:r>
              <a:rPr lang="es-UY" sz="1800" b="1" u="sng" dirty="0" smtClean="0">
                <a:solidFill>
                  <a:schemeClr val="accent3">
                    <a:lumMod val="60000"/>
                    <a:lumOff val="40000"/>
                  </a:schemeClr>
                </a:solidFill>
              </a:rPr>
              <a:t/>
            </a:r>
            <a:br>
              <a:rPr lang="es-UY" sz="1800" b="1" u="sng" dirty="0" smtClean="0">
                <a:solidFill>
                  <a:schemeClr val="accent3">
                    <a:lumMod val="60000"/>
                    <a:lumOff val="40000"/>
                  </a:schemeClr>
                </a:solidFill>
              </a:rPr>
            </a:br>
            <a:endParaRPr lang="es-UY" sz="1800" dirty="0"/>
          </a:p>
        </p:txBody>
      </p:sp>
      <p:sp>
        <p:nvSpPr>
          <p:cNvPr id="3" name="2 Marcador de contenido"/>
          <p:cNvSpPr>
            <a:spLocks noGrp="1"/>
          </p:cNvSpPr>
          <p:nvPr>
            <p:ph sz="quarter" idx="1"/>
          </p:nvPr>
        </p:nvSpPr>
        <p:spPr/>
        <p:txBody>
          <a:bodyPr>
            <a:normAutofit fontScale="85000" lnSpcReduction="10000"/>
          </a:bodyPr>
          <a:lstStyle/>
          <a:p>
            <a:pPr algn="just"/>
            <a:r>
              <a:rPr lang="es-UY" sz="1800" dirty="0" smtClean="0"/>
              <a:t>Se determina el Impuesto de Primaria con Formulario 3980 (SIGMA): con explotación agropecuaria</a:t>
            </a:r>
          </a:p>
          <a:p>
            <a:pPr algn="just"/>
            <a:endParaRPr lang="es-UY" sz="1800" dirty="0" smtClean="0"/>
          </a:p>
          <a:p>
            <a:pPr algn="just"/>
            <a:r>
              <a:rPr lang="es-UY" sz="1800" b="1" u="sng" dirty="0" smtClean="0"/>
              <a:t>Los propietarios de padrones rurales que exploten a cualquier título padrones que en su conjunto no excedan las 300 hectáreas Índice </a:t>
            </a:r>
            <a:r>
              <a:rPr lang="es-UY" sz="1800" b="1" u="sng" dirty="0" err="1" smtClean="0"/>
              <a:t>Coneat</a:t>
            </a:r>
            <a:r>
              <a:rPr lang="es-UY" sz="1800" b="1" u="sng" dirty="0" smtClean="0"/>
              <a:t> 100 estarán exonerados el impuesto:</a:t>
            </a:r>
          </a:p>
          <a:p>
            <a:pPr algn="just"/>
            <a:r>
              <a:rPr lang="es-UY" sz="1800" dirty="0" smtClean="0"/>
              <a:t> </a:t>
            </a:r>
          </a:p>
          <a:p>
            <a:pPr marL="285750" indent="-285750" algn="just">
              <a:buFont typeface="Wingdings" panose="05000000000000000000" pitchFamily="2" charset="2"/>
              <a:buChar char="Ø"/>
            </a:pPr>
            <a:r>
              <a:rPr lang="es-UY" sz="1800" dirty="0" smtClean="0"/>
              <a:t>En caso de que exploten padrones que en su conjunto no excedan </a:t>
            </a:r>
            <a:r>
              <a:rPr lang="es-UY" sz="1800" dirty="0" smtClean="0">
                <a:solidFill>
                  <a:schemeClr val="accent3">
                    <a:lumMod val="60000"/>
                    <a:lumOff val="40000"/>
                  </a:schemeClr>
                </a:solidFill>
              </a:rPr>
              <a:t>200 hectáreas Índice </a:t>
            </a:r>
            <a:r>
              <a:rPr lang="es-UY" sz="1800" dirty="0" err="1" smtClean="0">
                <a:solidFill>
                  <a:schemeClr val="accent3">
                    <a:lumMod val="60000"/>
                    <a:lumOff val="40000"/>
                  </a:schemeClr>
                </a:solidFill>
              </a:rPr>
              <a:t>Coneat</a:t>
            </a:r>
            <a:r>
              <a:rPr lang="es-UY" sz="1800" dirty="0" smtClean="0">
                <a:solidFill>
                  <a:schemeClr val="accent3">
                    <a:lumMod val="60000"/>
                    <a:lumOff val="40000"/>
                  </a:schemeClr>
                </a:solidFill>
              </a:rPr>
              <a:t> 100,</a:t>
            </a:r>
            <a:r>
              <a:rPr lang="es-UY" sz="1800" dirty="0" smtClean="0"/>
              <a:t> deberán haber dado cumplimiento a lo dispuesto en el inciso 3º del artículo 448 de la Ley Nº 17.296 de 21.02.2001. A tales efectos será suficiente la declaración jurada presentada ante los Gobiernos Departamentales correspondientes, la cual podrá ser requerida por la DGI.</a:t>
            </a:r>
          </a:p>
          <a:p>
            <a:pPr algn="just"/>
            <a:endParaRPr lang="es-UY" sz="1800" dirty="0" smtClean="0"/>
          </a:p>
          <a:p>
            <a:pPr marL="285750" indent="-285750" algn="just">
              <a:buFont typeface="Wingdings" panose="05000000000000000000" pitchFamily="2" charset="2"/>
              <a:buChar char="Ø"/>
            </a:pPr>
            <a:r>
              <a:rPr lang="es-UY" sz="1800" dirty="0" smtClean="0"/>
              <a:t>En caso de que exploten padrones que en su conjunto no excedan </a:t>
            </a:r>
            <a:r>
              <a:rPr lang="es-UY" sz="1800" dirty="0" smtClean="0">
                <a:solidFill>
                  <a:schemeClr val="accent3">
                    <a:lumMod val="60000"/>
                    <a:lumOff val="40000"/>
                  </a:schemeClr>
                </a:solidFill>
              </a:rPr>
              <a:t>300 hectáreas Índice </a:t>
            </a:r>
            <a:r>
              <a:rPr lang="es-UY" sz="1800" dirty="0" err="1" smtClean="0">
                <a:solidFill>
                  <a:schemeClr val="accent3">
                    <a:lumMod val="60000"/>
                    <a:lumOff val="40000"/>
                  </a:schemeClr>
                </a:solidFill>
              </a:rPr>
              <a:t>Coneat</a:t>
            </a:r>
            <a:r>
              <a:rPr lang="es-UY" sz="1800" dirty="0" smtClean="0">
                <a:solidFill>
                  <a:schemeClr val="accent3">
                    <a:lumMod val="60000"/>
                    <a:lumOff val="40000"/>
                  </a:schemeClr>
                </a:solidFill>
              </a:rPr>
              <a:t> 100 </a:t>
            </a:r>
            <a:r>
              <a:rPr lang="es-UY" sz="1800" dirty="0" smtClean="0"/>
              <a:t>y no se encuentren comprendidas dentro del caso anterior, deberán declarar la información correspondiente al registro de padrones rurales ante BPS y de DICOSE cuando corresponda. Dicha declaración se debe presentar dentro de los 120 días del ejercicio que desee exonerar y la presentación fuera del plazo establecido no dará derecho a la exoneración.</a:t>
            </a:r>
          </a:p>
          <a:p>
            <a:endParaRPr lang="es-UY" sz="1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2800" b="1" cap="all" dirty="0" smtClean="0"/>
              <a:t>PLAZO, LUGAR Y FORMA DE PAGO</a:t>
            </a:r>
            <a:r>
              <a:rPr lang="es-ES" b="1" cap="all" dirty="0" smtClean="0"/>
              <a:t/>
            </a:r>
            <a:br>
              <a:rPr lang="es-ES" b="1" cap="all" dirty="0" smtClean="0"/>
            </a:br>
            <a:endParaRPr lang="es-ES" dirty="0"/>
          </a:p>
        </p:txBody>
      </p:sp>
      <p:sp>
        <p:nvSpPr>
          <p:cNvPr id="3" name="2 Marcador de contenido"/>
          <p:cNvSpPr>
            <a:spLocks noGrp="1"/>
          </p:cNvSpPr>
          <p:nvPr>
            <p:ph sz="quarter" idx="1"/>
          </p:nvPr>
        </p:nvSpPr>
        <p:spPr>
          <a:xfrm>
            <a:off x="785786" y="1643050"/>
            <a:ext cx="7467600" cy="4873752"/>
          </a:xfrm>
        </p:spPr>
        <p:txBody>
          <a:bodyPr>
            <a:normAutofit/>
          </a:bodyPr>
          <a:lstStyle/>
          <a:p>
            <a:r>
              <a:rPr lang="es-UY" sz="1800" b="1" dirty="0" smtClean="0"/>
              <a:t>Padrones rurales con explotación agropecuaria:</a:t>
            </a:r>
          </a:p>
          <a:p>
            <a:r>
              <a:rPr lang="es-UY" b="1" dirty="0" smtClean="0"/>
              <a:t> </a:t>
            </a:r>
            <a:r>
              <a:rPr lang="es-UY" sz="2000" dirty="0" smtClean="0"/>
              <a:t>El impuesto a pagar en el caso de los padrones rurales con explotación agropecuaria se determina mediante la presentación del Formulario 3980 disponible en aplicación Sigma.</a:t>
            </a:r>
          </a:p>
          <a:p>
            <a:pPr>
              <a:buNone/>
            </a:pPr>
            <a:endParaRPr lang="es-UY" sz="2000" dirty="0" smtClean="0"/>
          </a:p>
          <a:p>
            <a:pPr lvl="1"/>
            <a:r>
              <a:rPr lang="es-UY" sz="1700" dirty="0" smtClean="0"/>
              <a:t>Los contribuyentes, independientemente del grupo al que pertenezcan, deberán realizar el pago en el Boleto 2908 utilizando los siguientes códigos: Código agrupado 38 – Impuesto Primaria, que incluye: Código 450: Impuesto Primaria, Código 821: Multa Impuesto Primaria y Código 822: Recargos Impuesto Primaria. </a:t>
            </a:r>
            <a:endParaRPr lang="es-ES" sz="17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b="1" cap="all" dirty="0" smtClean="0"/>
              <a:t>EXONERACIONES</a:t>
            </a:r>
            <a:r>
              <a:rPr lang="es-ES" b="1" cap="all" dirty="0" smtClean="0"/>
              <a:t/>
            </a:r>
            <a:br>
              <a:rPr lang="es-ES" b="1" cap="all" dirty="0" smtClean="0"/>
            </a:br>
            <a:endParaRPr lang="es-ES" dirty="0"/>
          </a:p>
        </p:txBody>
      </p:sp>
      <p:sp>
        <p:nvSpPr>
          <p:cNvPr id="3" name="2 Marcador de contenido"/>
          <p:cNvSpPr>
            <a:spLocks noGrp="1"/>
          </p:cNvSpPr>
          <p:nvPr>
            <p:ph sz="quarter" idx="1"/>
          </p:nvPr>
        </p:nvSpPr>
        <p:spPr>
          <a:xfrm>
            <a:off x="457200" y="1285860"/>
            <a:ext cx="7467600" cy="5188092"/>
          </a:xfrm>
        </p:spPr>
        <p:txBody>
          <a:bodyPr>
            <a:normAutofit/>
          </a:bodyPr>
          <a:lstStyle/>
          <a:p>
            <a:pPr marL="285750" indent="-285750">
              <a:lnSpc>
                <a:spcPct val="150000"/>
              </a:lnSpc>
              <a:buFont typeface="Wingdings" panose="05000000000000000000" pitchFamily="2" charset="2"/>
              <a:buChar char="Ø"/>
            </a:pPr>
            <a:r>
              <a:rPr lang="es-UY" sz="2000" b="1" dirty="0" smtClean="0">
                <a:solidFill>
                  <a:schemeClr val="accent3">
                    <a:lumMod val="60000"/>
                    <a:lumOff val="40000"/>
                  </a:schemeClr>
                </a:solidFill>
              </a:rPr>
              <a:t>Genéricas</a:t>
            </a:r>
            <a:r>
              <a:rPr lang="es-UY" sz="2000" dirty="0" smtClean="0"/>
              <a:t>: arts. 5 y 69 Constitución</a:t>
            </a:r>
          </a:p>
          <a:p>
            <a:pPr marL="285750" indent="-285750">
              <a:lnSpc>
                <a:spcPct val="150000"/>
              </a:lnSpc>
              <a:buFont typeface="Wingdings" panose="05000000000000000000" pitchFamily="2" charset="2"/>
              <a:buChar char="Ø"/>
            </a:pPr>
            <a:r>
              <a:rPr lang="es-UY" sz="2000" b="1" dirty="0" smtClean="0">
                <a:solidFill>
                  <a:schemeClr val="accent3">
                    <a:lumMod val="60000"/>
                    <a:lumOff val="40000"/>
                  </a:schemeClr>
                </a:solidFill>
              </a:rPr>
              <a:t>Específicas</a:t>
            </a:r>
          </a:p>
          <a:p>
            <a:pPr marL="285750" indent="-285750">
              <a:lnSpc>
                <a:spcPct val="150000"/>
              </a:lnSpc>
              <a:buFont typeface="Wingdings" panose="05000000000000000000" pitchFamily="2" charset="2"/>
              <a:buChar char="q"/>
            </a:pPr>
            <a:r>
              <a:rPr lang="es-UY" sz="2000" dirty="0" smtClean="0"/>
              <a:t>Art. 38 Ley 15.809 y </a:t>
            </a:r>
            <a:r>
              <a:rPr lang="es-UY" sz="2000" dirty="0" err="1" smtClean="0"/>
              <a:t>dec</a:t>
            </a:r>
            <a:r>
              <a:rPr lang="es-UY" sz="2000" dirty="0" smtClean="0"/>
              <a:t>. correspondiente: actual valor real inferior a $ </a:t>
            </a:r>
            <a:r>
              <a:rPr lang="es-419" sz="2000" dirty="0" smtClean="0"/>
              <a:t>257.397 </a:t>
            </a:r>
            <a:r>
              <a:rPr lang="es-UY" sz="2000" dirty="0" smtClean="0"/>
              <a:t>Art. 640 Ley 15.809</a:t>
            </a:r>
          </a:p>
          <a:p>
            <a:pPr marL="285750" indent="-285750">
              <a:lnSpc>
                <a:spcPct val="150000"/>
              </a:lnSpc>
              <a:buFont typeface="Wingdings" panose="05000000000000000000" pitchFamily="2" charset="2"/>
              <a:buChar char="q"/>
            </a:pPr>
            <a:r>
              <a:rPr lang="es-UY" sz="2000" dirty="0" smtClean="0"/>
              <a:t>Art. 3 Ley 19.333:  inmuebles rurales</a:t>
            </a:r>
          </a:p>
          <a:p>
            <a:pPr marL="285750" indent="-285750">
              <a:lnSpc>
                <a:spcPct val="150000"/>
              </a:lnSpc>
              <a:buFont typeface="Wingdings" panose="05000000000000000000" pitchFamily="2" charset="2"/>
              <a:buChar char="q"/>
            </a:pPr>
            <a:endParaRPr lang="es-UY" sz="2000" dirty="0" smtClean="0"/>
          </a:p>
          <a:p>
            <a:pPr>
              <a:lnSpc>
                <a:spcPct val="150000"/>
              </a:lnSpc>
            </a:pPr>
            <a:r>
              <a:rPr lang="es-UY" sz="2000" b="1" dirty="0" smtClean="0">
                <a:solidFill>
                  <a:schemeClr val="accent3">
                    <a:lumMod val="60000"/>
                    <a:lumOff val="40000"/>
                  </a:schemeClr>
                </a:solidFill>
              </a:rPr>
              <a:t>Prescripción:</a:t>
            </a:r>
          </a:p>
          <a:p>
            <a:pPr>
              <a:lnSpc>
                <a:spcPct val="150000"/>
              </a:lnSpc>
            </a:pPr>
            <a:r>
              <a:rPr lang="es-UY" sz="2000" dirty="0" smtClean="0"/>
              <a:t>Arts. 28 y 38 CT y art. 2 Ley 17.845</a:t>
            </a:r>
          </a:p>
          <a:p>
            <a:pPr>
              <a:buNone/>
            </a:pPr>
            <a:endParaRPr lang="es-E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marL="400050" lvl="0" indent="-400050" algn="ctr"/>
            <a:r>
              <a:rPr lang="es-UY" sz="2700" b="1" dirty="0" smtClean="0">
                <a:solidFill>
                  <a:schemeClr val="accent2">
                    <a:lumMod val="75000"/>
                  </a:schemeClr>
                </a:solidFill>
              </a:rPr>
              <a:t/>
            </a:r>
            <a:br>
              <a:rPr lang="es-UY" sz="2700" b="1" dirty="0" smtClean="0">
                <a:solidFill>
                  <a:schemeClr val="accent2">
                    <a:lumMod val="75000"/>
                  </a:schemeClr>
                </a:solidFill>
              </a:rPr>
            </a:br>
            <a:r>
              <a:rPr lang="es-UY" sz="2700" b="1" dirty="0" smtClean="0">
                <a:solidFill>
                  <a:schemeClr val="accent2">
                    <a:lumMod val="75000"/>
                  </a:schemeClr>
                </a:solidFill>
              </a:rPr>
              <a:t/>
            </a:r>
            <a:br>
              <a:rPr lang="es-UY" sz="2700" b="1" dirty="0" smtClean="0">
                <a:solidFill>
                  <a:schemeClr val="accent2">
                    <a:lumMod val="75000"/>
                  </a:schemeClr>
                </a:solidFill>
              </a:rPr>
            </a:br>
            <a:r>
              <a:rPr lang="es-UY" sz="2700" b="1" dirty="0" smtClean="0">
                <a:solidFill>
                  <a:schemeClr val="accent2">
                    <a:lumMod val="75000"/>
                  </a:schemeClr>
                </a:solidFill>
              </a:rPr>
              <a:t/>
            </a:r>
            <a:br>
              <a:rPr lang="es-UY" sz="2700" b="1" dirty="0" smtClean="0">
                <a:solidFill>
                  <a:schemeClr val="accent2">
                    <a:lumMod val="75000"/>
                  </a:schemeClr>
                </a:solidFill>
              </a:rPr>
            </a:br>
            <a:r>
              <a:rPr lang="es-UY" sz="2700" b="1" dirty="0" smtClean="0">
                <a:solidFill>
                  <a:schemeClr val="accent2">
                    <a:lumMod val="75000"/>
                  </a:schemeClr>
                </a:solidFill>
              </a:rPr>
              <a:t/>
            </a:r>
            <a:br>
              <a:rPr lang="es-UY" sz="2700" b="1" dirty="0" smtClean="0">
                <a:solidFill>
                  <a:schemeClr val="accent2">
                    <a:lumMod val="75000"/>
                  </a:schemeClr>
                </a:solidFill>
              </a:rPr>
            </a:br>
            <a:r>
              <a:rPr lang="es-UY" sz="2700" b="1" dirty="0" smtClean="0">
                <a:solidFill>
                  <a:schemeClr val="accent2">
                    <a:lumMod val="75000"/>
                  </a:schemeClr>
                </a:solidFill>
              </a:rPr>
              <a:t/>
            </a:r>
            <a:br>
              <a:rPr lang="es-UY" sz="2700" b="1" dirty="0" smtClean="0">
                <a:solidFill>
                  <a:schemeClr val="accent2">
                    <a:lumMod val="75000"/>
                  </a:schemeClr>
                </a:solidFill>
              </a:rPr>
            </a:br>
            <a:r>
              <a:rPr lang="es-UY" sz="2700" b="1" dirty="0" smtClean="0">
                <a:solidFill>
                  <a:schemeClr val="accent2">
                    <a:lumMod val="75000"/>
                  </a:schemeClr>
                </a:solidFill>
              </a:rPr>
              <a:t/>
            </a:r>
            <a:br>
              <a:rPr lang="es-UY" sz="2700" b="1" dirty="0" smtClean="0">
                <a:solidFill>
                  <a:schemeClr val="accent2">
                    <a:lumMod val="75000"/>
                  </a:schemeClr>
                </a:solidFill>
              </a:rPr>
            </a:br>
            <a:r>
              <a:rPr lang="es-UY" sz="2700" b="1" dirty="0" smtClean="0">
                <a:solidFill>
                  <a:schemeClr val="accent2">
                    <a:lumMod val="75000"/>
                  </a:schemeClr>
                </a:solidFill>
              </a:rPr>
              <a:t/>
            </a:r>
            <a:br>
              <a:rPr lang="es-UY" sz="2700" b="1" dirty="0" smtClean="0">
                <a:solidFill>
                  <a:schemeClr val="accent2">
                    <a:lumMod val="75000"/>
                  </a:schemeClr>
                </a:solidFill>
              </a:rPr>
            </a:br>
            <a:r>
              <a:rPr lang="es-UY" sz="2700" b="1" dirty="0" smtClean="0">
                <a:solidFill>
                  <a:schemeClr val="accent2">
                    <a:lumMod val="75000"/>
                  </a:schemeClr>
                </a:solidFill>
              </a:rPr>
              <a:t/>
            </a:r>
            <a:br>
              <a:rPr lang="es-UY" sz="2700" b="1" dirty="0" smtClean="0">
                <a:solidFill>
                  <a:schemeClr val="accent2">
                    <a:lumMod val="75000"/>
                  </a:schemeClr>
                </a:solidFill>
              </a:rPr>
            </a:br>
            <a:r>
              <a:rPr lang="es-UY" sz="2700" b="1" dirty="0" smtClean="0">
                <a:solidFill>
                  <a:schemeClr val="accent2">
                    <a:lumMod val="75000"/>
                  </a:schemeClr>
                </a:solidFill>
              </a:rPr>
              <a:t/>
            </a:r>
            <a:br>
              <a:rPr lang="es-UY" sz="2700" b="1" dirty="0" smtClean="0">
                <a:solidFill>
                  <a:schemeClr val="accent2">
                    <a:lumMod val="75000"/>
                  </a:schemeClr>
                </a:solidFill>
              </a:rPr>
            </a:br>
            <a:r>
              <a:rPr lang="es-UY" sz="2200" b="1" dirty="0" smtClean="0">
                <a:solidFill>
                  <a:schemeClr val="accent2">
                    <a:lumMod val="75000"/>
                  </a:schemeClr>
                </a:solidFill>
              </a:rPr>
              <a:t/>
            </a:r>
            <a:br>
              <a:rPr lang="es-UY" sz="2200" b="1" dirty="0" smtClean="0">
                <a:solidFill>
                  <a:schemeClr val="accent2">
                    <a:lumMod val="75000"/>
                  </a:schemeClr>
                </a:solidFill>
              </a:rPr>
            </a:br>
            <a:r>
              <a:rPr lang="es-UY" sz="2200" b="1" dirty="0" smtClean="0">
                <a:solidFill>
                  <a:schemeClr val="accent2">
                    <a:lumMod val="75000"/>
                  </a:schemeClr>
                </a:solidFill>
              </a:rPr>
              <a:t/>
            </a:r>
            <a:br>
              <a:rPr lang="es-UY" sz="2200" b="1" dirty="0" smtClean="0">
                <a:solidFill>
                  <a:schemeClr val="accent2">
                    <a:lumMod val="75000"/>
                  </a:schemeClr>
                </a:solidFill>
              </a:rPr>
            </a:br>
            <a:r>
              <a:rPr lang="es-UY" sz="2200" b="1" dirty="0" smtClean="0">
                <a:solidFill>
                  <a:schemeClr val="accent2">
                    <a:lumMod val="75000"/>
                  </a:schemeClr>
                </a:solidFill>
              </a:rPr>
              <a:t/>
            </a:r>
            <a:br>
              <a:rPr lang="es-UY" sz="2200" b="1" dirty="0" smtClean="0">
                <a:solidFill>
                  <a:schemeClr val="accent2">
                    <a:lumMod val="75000"/>
                  </a:schemeClr>
                </a:solidFill>
              </a:rPr>
            </a:br>
            <a:r>
              <a:rPr lang="es-UY" sz="2200" b="1" dirty="0" smtClean="0">
                <a:solidFill>
                  <a:schemeClr val="accent2">
                    <a:lumMod val="75000"/>
                  </a:schemeClr>
                </a:solidFill>
              </a:rPr>
              <a:t/>
            </a:r>
            <a:br>
              <a:rPr lang="es-UY" sz="2200" b="1" dirty="0" smtClean="0">
                <a:solidFill>
                  <a:schemeClr val="accent2">
                    <a:lumMod val="75000"/>
                  </a:schemeClr>
                </a:solidFill>
              </a:rPr>
            </a:br>
            <a:r>
              <a:rPr lang="es-UY" sz="2200" b="1" dirty="0" smtClean="0">
                <a:solidFill>
                  <a:schemeClr val="accent2">
                    <a:lumMod val="75000"/>
                  </a:schemeClr>
                </a:solidFill>
              </a:rPr>
              <a:t/>
            </a:r>
            <a:br>
              <a:rPr lang="es-UY" sz="2200" b="1" dirty="0" smtClean="0">
                <a:solidFill>
                  <a:schemeClr val="accent2">
                    <a:lumMod val="75000"/>
                  </a:schemeClr>
                </a:solidFill>
              </a:rPr>
            </a:br>
            <a:r>
              <a:rPr lang="es-UY" sz="2200" b="1" dirty="0" smtClean="0">
                <a:solidFill>
                  <a:schemeClr val="accent2">
                    <a:lumMod val="75000"/>
                  </a:schemeClr>
                </a:solidFill>
              </a:rPr>
              <a:t/>
            </a:r>
            <a:br>
              <a:rPr lang="es-UY" sz="2200" b="1" dirty="0" smtClean="0">
                <a:solidFill>
                  <a:schemeClr val="accent2">
                    <a:lumMod val="75000"/>
                  </a:schemeClr>
                </a:solidFill>
              </a:rPr>
            </a:br>
            <a:r>
              <a:rPr lang="es-UY" sz="2200" b="1" dirty="0" smtClean="0">
                <a:solidFill>
                  <a:schemeClr val="accent2">
                    <a:lumMod val="75000"/>
                  </a:schemeClr>
                </a:solidFill>
              </a:rPr>
              <a:t/>
            </a:r>
            <a:br>
              <a:rPr lang="es-UY" sz="2200" b="1" dirty="0" smtClean="0">
                <a:solidFill>
                  <a:schemeClr val="accent2">
                    <a:lumMod val="75000"/>
                  </a:schemeClr>
                </a:solidFill>
              </a:rPr>
            </a:br>
            <a:r>
              <a:rPr lang="es-UY" sz="2200" b="1" dirty="0" smtClean="0">
                <a:solidFill>
                  <a:schemeClr val="accent2">
                    <a:lumMod val="75000"/>
                  </a:schemeClr>
                </a:solidFill>
              </a:rPr>
              <a:t/>
            </a:r>
            <a:br>
              <a:rPr lang="es-UY" sz="2200" b="1" dirty="0" smtClean="0">
                <a:solidFill>
                  <a:schemeClr val="accent2">
                    <a:lumMod val="75000"/>
                  </a:schemeClr>
                </a:solidFill>
              </a:rPr>
            </a:br>
            <a:r>
              <a:rPr lang="es-UY" sz="2200" b="1" dirty="0" smtClean="0">
                <a:solidFill>
                  <a:schemeClr val="accent2">
                    <a:lumMod val="75000"/>
                  </a:schemeClr>
                </a:solidFill>
              </a:rPr>
              <a:t/>
            </a:r>
            <a:br>
              <a:rPr lang="es-UY" sz="2200" b="1" dirty="0" smtClean="0">
                <a:solidFill>
                  <a:schemeClr val="accent2">
                    <a:lumMod val="75000"/>
                  </a:schemeClr>
                </a:solidFill>
              </a:rPr>
            </a:br>
            <a:r>
              <a:rPr lang="es-UY" sz="2200" b="1" dirty="0" smtClean="0">
                <a:solidFill>
                  <a:schemeClr val="accent2">
                    <a:lumMod val="75000"/>
                  </a:schemeClr>
                </a:solidFill>
              </a:rPr>
              <a:t/>
            </a:r>
            <a:br>
              <a:rPr lang="es-UY" sz="2200" b="1" dirty="0" smtClean="0">
                <a:solidFill>
                  <a:schemeClr val="accent2">
                    <a:lumMod val="75000"/>
                  </a:schemeClr>
                </a:solidFill>
              </a:rPr>
            </a:br>
            <a:r>
              <a:rPr lang="es-UY" sz="2200" b="1" dirty="0" smtClean="0">
                <a:solidFill>
                  <a:schemeClr val="accent2">
                    <a:lumMod val="75000"/>
                  </a:schemeClr>
                </a:solidFill>
              </a:rPr>
              <a:t>Contralores que se realizan en caso de inmuebles </a:t>
            </a:r>
            <a:br>
              <a:rPr lang="es-UY" sz="2200" b="1" dirty="0" smtClean="0">
                <a:solidFill>
                  <a:schemeClr val="accent2">
                    <a:lumMod val="75000"/>
                  </a:schemeClr>
                </a:solidFill>
              </a:rPr>
            </a:br>
            <a:r>
              <a:rPr lang="es-UY" sz="2200" b="1" dirty="0" smtClean="0">
                <a:solidFill>
                  <a:schemeClr val="accent2">
                    <a:lumMod val="75000"/>
                  </a:schemeClr>
                </a:solidFill>
              </a:rPr>
              <a:t>urbanos, suburbanos y rurales:</a:t>
            </a:r>
            <a:r>
              <a:rPr lang="es-UY" sz="3200" b="1" u="sng" dirty="0" smtClean="0">
                <a:solidFill>
                  <a:schemeClr val="accent3">
                    <a:lumMod val="60000"/>
                    <a:lumOff val="40000"/>
                  </a:schemeClr>
                </a:solidFill>
              </a:rPr>
              <a:t/>
            </a:r>
            <a:br>
              <a:rPr lang="es-UY" sz="3200" b="1" u="sng" dirty="0" smtClean="0">
                <a:solidFill>
                  <a:schemeClr val="accent3">
                    <a:lumMod val="60000"/>
                    <a:lumOff val="40000"/>
                  </a:schemeClr>
                </a:solidFill>
              </a:rPr>
            </a:br>
            <a:endParaRPr lang="es-UY" dirty="0"/>
          </a:p>
        </p:txBody>
      </p:sp>
      <p:sp>
        <p:nvSpPr>
          <p:cNvPr id="3" name="2 Marcador de contenido"/>
          <p:cNvSpPr>
            <a:spLocks noGrp="1"/>
          </p:cNvSpPr>
          <p:nvPr>
            <p:ph sz="quarter" idx="1"/>
          </p:nvPr>
        </p:nvSpPr>
        <p:spPr/>
        <p:txBody>
          <a:bodyPr/>
          <a:lstStyle/>
          <a:p>
            <a:pPr marL="342900" lvl="0" indent="-342900">
              <a:lnSpc>
                <a:spcPct val="150000"/>
              </a:lnSpc>
              <a:buFont typeface="+mj-lt"/>
              <a:buAutoNum type="arabicPeriod"/>
            </a:pPr>
            <a:r>
              <a:rPr lang="es-UY" i="1" dirty="0" smtClean="0"/>
              <a:t>Impuesto de contribución inmobiliaria </a:t>
            </a:r>
          </a:p>
          <a:p>
            <a:pPr marL="342900" indent="-342900">
              <a:lnSpc>
                <a:spcPct val="150000"/>
              </a:lnSpc>
              <a:buFont typeface="+mj-lt"/>
              <a:buAutoNum type="arabicPeriod"/>
            </a:pPr>
            <a:r>
              <a:rPr lang="es-UY" i="1" dirty="0" smtClean="0"/>
              <a:t>Impuesto de enseñanza Primaria</a:t>
            </a:r>
          </a:p>
          <a:p>
            <a:pPr marL="342900" lvl="0" indent="-342900">
              <a:lnSpc>
                <a:spcPct val="150000"/>
              </a:lnSpc>
              <a:buFont typeface="+mj-lt"/>
              <a:buAutoNum type="arabicPeriod"/>
            </a:pPr>
            <a:r>
              <a:rPr lang="es-UY" i="1" dirty="0" smtClean="0"/>
              <a:t>Impuesto al patrimonio</a:t>
            </a:r>
          </a:p>
          <a:p>
            <a:pPr marL="342900" lvl="0" indent="-342900">
              <a:lnSpc>
                <a:spcPct val="150000"/>
              </a:lnSpc>
              <a:buFont typeface="+mj-lt"/>
              <a:buAutoNum type="arabicPeriod"/>
            </a:pPr>
            <a:r>
              <a:rPr lang="es-UY" i="1" dirty="0" smtClean="0"/>
              <a:t>Certificado único departamental</a:t>
            </a:r>
          </a:p>
          <a:p>
            <a:pPr marL="342900" lvl="0" indent="-342900">
              <a:lnSpc>
                <a:spcPct val="150000"/>
              </a:lnSpc>
              <a:buFont typeface="+mj-lt"/>
              <a:buAutoNum type="arabicPeriod"/>
            </a:pPr>
            <a:r>
              <a:rPr lang="es-UY" i="1" dirty="0" smtClean="0"/>
              <a:t>Banco de Previsión Social</a:t>
            </a:r>
          </a:p>
          <a:p>
            <a:pPr marL="342900" indent="-342900">
              <a:lnSpc>
                <a:spcPct val="150000"/>
              </a:lnSpc>
              <a:buFont typeface="+mj-lt"/>
              <a:buAutoNum type="arabicPeriod"/>
            </a:pPr>
            <a:r>
              <a:rPr lang="es-UY" i="1" dirty="0" smtClean="0"/>
              <a:t>Certificado de la DGI por agregación de valor en la construcción de inmuebles</a:t>
            </a:r>
          </a:p>
          <a:p>
            <a:pPr marL="342900" lvl="0" indent="-342900">
              <a:lnSpc>
                <a:spcPct val="150000"/>
              </a:lnSpc>
              <a:buFont typeface="+mj-lt"/>
              <a:buAutoNum type="arabicPeriod"/>
            </a:pPr>
            <a:endParaRPr lang="es-UY" dirty="0" smtClean="0"/>
          </a:p>
          <a:p>
            <a:endParaRPr lang="es-UY"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972452" cy="796908"/>
          </a:xfrm>
        </p:spPr>
        <p:txBody>
          <a:bodyPr/>
          <a:lstStyle/>
          <a:p>
            <a:pPr algn="ctr"/>
            <a:r>
              <a:rPr lang="es-UY" b="1" dirty="0" smtClean="0"/>
              <a:t>exoneraciones</a:t>
            </a:r>
            <a:endParaRPr lang="es-ES" b="1" dirty="0"/>
          </a:p>
        </p:txBody>
      </p:sp>
      <p:sp>
        <p:nvSpPr>
          <p:cNvPr id="3" name="2 Marcador de contenido"/>
          <p:cNvSpPr>
            <a:spLocks noGrp="1"/>
          </p:cNvSpPr>
          <p:nvPr>
            <p:ph sz="quarter" idx="1"/>
          </p:nvPr>
        </p:nvSpPr>
        <p:spPr>
          <a:xfrm>
            <a:off x="457200" y="1214422"/>
            <a:ext cx="7467600" cy="5259530"/>
          </a:xfrm>
        </p:spPr>
        <p:txBody>
          <a:bodyPr>
            <a:normAutofit fontScale="70000" lnSpcReduction="20000"/>
          </a:bodyPr>
          <a:lstStyle/>
          <a:p>
            <a:pPr lvl="0"/>
            <a:r>
              <a:rPr lang="es-UY" sz="2900" b="1" dirty="0" smtClean="0"/>
              <a:t>Específicos – </a:t>
            </a:r>
            <a:r>
              <a:rPr lang="es-UY" sz="2900" dirty="0" smtClean="0"/>
              <a:t>inmuebles:</a:t>
            </a:r>
          </a:p>
          <a:p>
            <a:pPr lvl="0"/>
            <a:r>
              <a:rPr lang="es-UY" dirty="0" smtClean="0"/>
              <a:t> a) con valores reales inferiores al mínimo no imponible,</a:t>
            </a:r>
          </a:p>
          <a:p>
            <a:pPr lvl="0"/>
            <a:r>
              <a:rPr lang="es-UY" dirty="0" smtClean="0"/>
              <a:t> b) de propiedad de gobiernos extranjeros y destinados a sedes de legaciones diplomáticas, organismos internacionales o consulares;</a:t>
            </a:r>
          </a:p>
          <a:p>
            <a:pPr lvl="0"/>
            <a:r>
              <a:rPr lang="es-UY" dirty="0" smtClean="0"/>
              <a:t> c) del Estado y los Gobiernos Departamentales;</a:t>
            </a:r>
          </a:p>
          <a:p>
            <a:pPr lvl="0"/>
            <a:r>
              <a:rPr lang="es-UY" dirty="0" smtClean="0"/>
              <a:t> d) las propiedades de las mutualistas;</a:t>
            </a:r>
          </a:p>
          <a:p>
            <a:pPr lvl="0"/>
            <a:r>
              <a:rPr lang="es-UY" dirty="0" smtClean="0"/>
              <a:t>e) a las cooperativas de vivienda;</a:t>
            </a:r>
          </a:p>
          <a:p>
            <a:pPr lvl="0"/>
            <a:r>
              <a:rPr lang="es-UY" dirty="0" smtClean="0"/>
              <a:t> f) bosques protectores y montes citrícolas, monumentos históricos, entre otros; </a:t>
            </a:r>
          </a:p>
          <a:p>
            <a:pPr lvl="0"/>
            <a:r>
              <a:rPr lang="es-UY" dirty="0" smtClean="0"/>
              <a:t>g) los sujetos pasivos del Impuesto de Enseñanza Primaria cuyos inmuebles sean dados bajo régimen de comodato al Estado, a los Gobiernos Departamentales y a las personas jurídicas comprendidas por los artículos 5º y 69 de la Constitución de la República, mientras se mantenga vigente el correspondiente contrato y siempre y cuando el bien sea destinado a los objetivos institucionales del comodatario y</a:t>
            </a:r>
          </a:p>
          <a:p>
            <a:pPr lvl="0"/>
            <a:r>
              <a:rPr lang="es-UY" dirty="0" smtClean="0"/>
              <a:t>h) los propietarios de padrones rurales que exploten a cualquier título padrones que en su conjunto no excedan de 300 hectáreas índice CONEAT 100 (declaración dentro de los 120 días del ejercicio que desee exonerar y la presentación fuera del plazo establecido no dará derecho a la exoneración).</a:t>
            </a:r>
            <a:endParaRPr lang="es-ES" dirty="0" smtClean="0"/>
          </a:p>
          <a:p>
            <a:endParaRPr lang="es-E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25470"/>
          </a:xfrm>
        </p:spPr>
        <p:txBody>
          <a:bodyPr/>
          <a:lstStyle/>
          <a:p>
            <a:pPr algn="ctr"/>
            <a:r>
              <a:rPr lang="en-GB" dirty="0" smtClean="0"/>
              <a:t>INMUNIDAD</a:t>
            </a:r>
            <a:endParaRPr lang="es-ES" dirty="0"/>
          </a:p>
        </p:txBody>
      </p:sp>
      <p:sp>
        <p:nvSpPr>
          <p:cNvPr id="3" name="2 Marcador de contenido"/>
          <p:cNvSpPr>
            <a:spLocks noGrp="1"/>
          </p:cNvSpPr>
          <p:nvPr>
            <p:ph sz="quarter" idx="1"/>
          </p:nvPr>
        </p:nvSpPr>
        <p:spPr>
          <a:xfrm>
            <a:off x="457200" y="1071546"/>
            <a:ext cx="7467600" cy="5402406"/>
          </a:xfrm>
        </p:spPr>
        <p:txBody>
          <a:bodyPr>
            <a:normAutofit/>
          </a:bodyPr>
          <a:lstStyle/>
          <a:p>
            <a:r>
              <a:rPr lang="es-UY" sz="1800" i="1" dirty="0" smtClean="0"/>
              <a:t>El Estado, los organismos comprendido en el artículo 220 de la Constitución y los Gobiernos Departamentales, gozan de inmunidad impositiva, tanto nacional como departamental, por sus bienes y actividades no comerciales ni industriales</a:t>
            </a:r>
            <a:r>
              <a:rPr lang="es-UY" sz="1800" dirty="0" smtClean="0"/>
              <a:t>. </a:t>
            </a:r>
          </a:p>
          <a:p>
            <a:endParaRPr lang="es-UY" sz="1800" dirty="0" smtClean="0"/>
          </a:p>
          <a:p>
            <a:pPr lvl="1"/>
            <a:r>
              <a:rPr lang="es-UY" sz="1500" dirty="0" smtClean="0"/>
              <a:t>Quedan fuera de esta norma los entes autónomos y servicios descentralizados. </a:t>
            </a:r>
          </a:p>
          <a:p>
            <a:endParaRPr lang="es-UY" sz="1800" dirty="0" smtClean="0"/>
          </a:p>
          <a:p>
            <a:r>
              <a:rPr lang="es-UY" sz="1800" b="1" cap="all" dirty="0" smtClean="0"/>
              <a:t>PRESCRIPCIÓN:</a:t>
            </a:r>
            <a:r>
              <a:rPr lang="es-ES" sz="1800" b="1" cap="all" dirty="0" smtClean="0"/>
              <a:t/>
            </a:r>
            <a:br>
              <a:rPr lang="es-ES" sz="1800" b="1" cap="all" dirty="0" smtClean="0"/>
            </a:br>
            <a:endParaRPr lang="es-UY" sz="1800" dirty="0" smtClean="0"/>
          </a:p>
          <a:p>
            <a:r>
              <a:rPr lang="es-UY" sz="1600" dirty="0" smtClean="0"/>
              <a:t>Para el Impuesto de Enseñanza Primaria se aplica el Código Tributario por lo que el plazo de prescripción es de 5 años para los inmuebles urbanos, suburbanos y los rurales sin explotación agropecuaria.</a:t>
            </a:r>
          </a:p>
          <a:p>
            <a:r>
              <a:rPr lang="es-UY" sz="1600" dirty="0" smtClean="0"/>
              <a:t> De 10 años para los rurales con explotación si no se presentó la declaración jurada correspondiente. </a:t>
            </a:r>
          </a:p>
          <a:p>
            <a:endParaRPr lang="es-UY" sz="1600" dirty="0" smtClean="0"/>
          </a:p>
          <a:p>
            <a:pPr lvl="1"/>
            <a:r>
              <a:rPr lang="es-UY" sz="1500" dirty="0" smtClean="0"/>
              <a:t>En caso de haberse presentado la declaración jurada y no haberse pagado el plazo será de 5 años. </a:t>
            </a:r>
            <a:endParaRPr lang="es-ES" sz="1500" dirty="0" smtClean="0"/>
          </a:p>
          <a:p>
            <a:endParaRPr lang="es-ES" sz="1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7467600" cy="928670"/>
          </a:xfrm>
        </p:spPr>
        <p:txBody>
          <a:bodyPr>
            <a:normAutofit fontScale="90000"/>
          </a:bodyPr>
          <a:lstStyle/>
          <a:p>
            <a:pPr algn="ctr"/>
            <a:r>
              <a:rPr lang="es-UY" b="1" cap="all" dirty="0" smtClean="0"/>
              <a:t>CONTRALOR</a:t>
            </a:r>
            <a:r>
              <a:rPr lang="es-ES" b="1" cap="all" dirty="0" smtClean="0"/>
              <a:t/>
            </a:r>
            <a:br>
              <a:rPr lang="es-ES" b="1" cap="all" dirty="0" smtClean="0"/>
            </a:br>
            <a:endParaRPr lang="es-ES" dirty="0"/>
          </a:p>
        </p:txBody>
      </p:sp>
      <p:sp>
        <p:nvSpPr>
          <p:cNvPr id="3" name="2 Marcador de contenido"/>
          <p:cNvSpPr>
            <a:spLocks noGrp="1"/>
          </p:cNvSpPr>
          <p:nvPr>
            <p:ph sz="quarter" idx="1"/>
          </p:nvPr>
        </p:nvSpPr>
        <p:spPr>
          <a:xfrm>
            <a:off x="457200" y="857232"/>
            <a:ext cx="7467600" cy="5616720"/>
          </a:xfrm>
        </p:spPr>
        <p:txBody>
          <a:bodyPr>
            <a:normAutofit fontScale="92500" lnSpcReduction="20000"/>
          </a:bodyPr>
          <a:lstStyle/>
          <a:p>
            <a:pPr>
              <a:buNone/>
            </a:pPr>
            <a:r>
              <a:rPr lang="es-UY" dirty="0" smtClean="0"/>
              <a:t>    </a:t>
            </a:r>
            <a:r>
              <a:rPr lang="es-UY" b="1" i="1" dirty="0" smtClean="0">
                <a:solidFill>
                  <a:srgbClr val="FF0000"/>
                </a:solidFill>
              </a:rPr>
              <a:t>El contralor respecto al pago de este impuesto se realiza en:</a:t>
            </a:r>
          </a:p>
          <a:p>
            <a:pPr>
              <a:buNone/>
            </a:pPr>
            <a:endParaRPr lang="es-ES" b="1" i="1" dirty="0" smtClean="0">
              <a:solidFill>
                <a:srgbClr val="FF0000"/>
              </a:solidFill>
            </a:endParaRPr>
          </a:p>
          <a:p>
            <a:pPr lvl="1">
              <a:buFont typeface="Wingdings" pitchFamily="2" charset="2"/>
              <a:buChar char="v"/>
            </a:pPr>
            <a:r>
              <a:rPr lang="es-UY" sz="1700" dirty="0" smtClean="0"/>
              <a:t>Actos de enajenación de bienes inmuebles.</a:t>
            </a:r>
          </a:p>
          <a:p>
            <a:pPr lvl="1">
              <a:buFont typeface="Wingdings" pitchFamily="2" charset="2"/>
              <a:buChar char="v"/>
            </a:pPr>
            <a:endParaRPr lang="es-ES" sz="1700" dirty="0" smtClean="0"/>
          </a:p>
          <a:p>
            <a:pPr lvl="1">
              <a:buFont typeface="Wingdings" pitchFamily="2" charset="2"/>
              <a:buChar char="v"/>
            </a:pPr>
            <a:r>
              <a:rPr lang="es-UY" sz="1700" dirty="0" smtClean="0"/>
              <a:t>Hipotecas en garantía de préstamo otorgado por una entidad de intermediación financiera.</a:t>
            </a:r>
          </a:p>
          <a:p>
            <a:pPr lvl="1">
              <a:buFont typeface="Wingdings" pitchFamily="2" charset="2"/>
              <a:buChar char="v"/>
            </a:pPr>
            <a:endParaRPr lang="es-ES" sz="1700" dirty="0" smtClean="0"/>
          </a:p>
          <a:p>
            <a:pPr lvl="1">
              <a:buFont typeface="Wingdings" pitchFamily="2" charset="2"/>
              <a:buChar char="v"/>
            </a:pPr>
            <a:r>
              <a:rPr lang="es-UY" sz="1700" dirty="0" smtClean="0"/>
              <a:t>La inscripción de certificados de resultancias de autos sucesorios donde existan bienes raíces. 	</a:t>
            </a:r>
          </a:p>
          <a:p>
            <a:pPr lvl="1">
              <a:buFont typeface="Wingdings" pitchFamily="2" charset="2"/>
              <a:buChar char="v"/>
            </a:pPr>
            <a:endParaRPr lang="es-ES" sz="1700" dirty="0" smtClean="0"/>
          </a:p>
          <a:p>
            <a:pPr lvl="1">
              <a:buFont typeface="Wingdings" pitchFamily="2" charset="2"/>
              <a:buChar char="v"/>
            </a:pPr>
            <a:r>
              <a:rPr lang="es-UY" sz="1700" dirty="0" smtClean="0"/>
              <a:t>Los integrantes de las Sucesiones Indivisas son contribuyentes en calidad de propietarios, no obstante al estar en un régimen de indivisión de origen sucesorio, deben declarar como un contribuyente independiente, incluso luego de que se produzca la declaratoria de herederos y hasta la efectiva partición.</a:t>
            </a:r>
            <a:endParaRPr lang="es-ES" sz="1700" dirty="0" smtClean="0"/>
          </a:p>
          <a:p>
            <a:pPr>
              <a:buNone/>
            </a:pPr>
            <a:r>
              <a:rPr lang="es-UY" dirty="0" smtClean="0"/>
              <a:t>		</a:t>
            </a:r>
            <a:endParaRPr lang="es-ES" dirty="0" smtClean="0"/>
          </a:p>
          <a:p>
            <a:r>
              <a:rPr lang="es-UY" b="1" i="1" dirty="0" smtClean="0">
                <a:solidFill>
                  <a:srgbClr val="0070C0"/>
                </a:solidFill>
              </a:rPr>
              <a:t>Los responsables del contralor son los Escribanos, las entidades de intermediación financiera y los Registros Públicos. </a:t>
            </a:r>
            <a:endParaRPr lang="es-ES" b="1" i="1" dirty="0">
              <a:solidFill>
                <a:srgbClr val="0070C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25470"/>
          </a:xfrm>
        </p:spPr>
        <p:txBody>
          <a:bodyPr/>
          <a:lstStyle/>
          <a:p>
            <a:pPr algn="ctr"/>
            <a:r>
              <a:rPr lang="es-UY" b="1" cap="all" dirty="0" smtClean="0"/>
              <a:t>CONTRALOR</a:t>
            </a:r>
            <a:endParaRPr lang="es-ES" dirty="0"/>
          </a:p>
        </p:txBody>
      </p:sp>
      <p:sp>
        <p:nvSpPr>
          <p:cNvPr id="3" name="2 Marcador de contenido"/>
          <p:cNvSpPr>
            <a:spLocks noGrp="1"/>
          </p:cNvSpPr>
          <p:nvPr>
            <p:ph sz="quarter" idx="1"/>
          </p:nvPr>
        </p:nvSpPr>
        <p:spPr>
          <a:xfrm>
            <a:off x="457200" y="1285860"/>
            <a:ext cx="7467600" cy="5188092"/>
          </a:xfrm>
        </p:spPr>
        <p:txBody>
          <a:bodyPr>
            <a:normAutofit/>
          </a:bodyPr>
          <a:lstStyle/>
          <a:p>
            <a:r>
              <a:rPr lang="es-UY" sz="1600" dirty="0" smtClean="0"/>
              <a:t>La ley de creación del impuesto establece que los escribanos no podrán autorizar ninguna </a:t>
            </a:r>
            <a:r>
              <a:rPr lang="es-UY" sz="1600" b="1" i="1" dirty="0" smtClean="0"/>
              <a:t>enajenación de bienes raíces </a:t>
            </a:r>
            <a:r>
              <a:rPr lang="es-UY" sz="1600" dirty="0" smtClean="0"/>
              <a:t>sin que se les justifique el pago del impuesto de enseñanza primaria o su exoneración.</a:t>
            </a:r>
          </a:p>
          <a:p>
            <a:pPr>
              <a:buNone/>
            </a:pPr>
            <a:endParaRPr lang="es-UY" sz="1600" dirty="0" smtClean="0"/>
          </a:p>
          <a:p>
            <a:r>
              <a:rPr lang="es-UY" sz="1600" dirty="0" smtClean="0"/>
              <a:t>Quedan comprendidos todos los tipos de enajenación, sin importar que sea dominio pleno o desmembrado. </a:t>
            </a:r>
          </a:p>
          <a:p>
            <a:pPr>
              <a:buNone/>
            </a:pPr>
            <a:endParaRPr lang="es-UY" sz="1600" dirty="0" smtClean="0"/>
          </a:p>
          <a:p>
            <a:pPr lvl="1"/>
            <a:r>
              <a:rPr lang="es-UY" sz="1600" b="1" dirty="0" smtClean="0">
                <a:solidFill>
                  <a:srgbClr val="FF0000"/>
                </a:solidFill>
              </a:rPr>
              <a:t>No están comprendidos dentro de las enajenaciones los actos preliminares de las mismas, como por ejemplo las promesas o su cesión.</a:t>
            </a:r>
          </a:p>
          <a:p>
            <a:pPr lvl="1"/>
            <a:endParaRPr lang="es-UY" sz="1600" b="1" dirty="0" smtClean="0">
              <a:solidFill>
                <a:srgbClr val="FF0000"/>
              </a:solidFill>
            </a:endParaRPr>
          </a:p>
          <a:p>
            <a:pPr lvl="1"/>
            <a:r>
              <a:rPr lang="es-UY" sz="1600" b="1" dirty="0" smtClean="0">
                <a:solidFill>
                  <a:srgbClr val="FF0000"/>
                </a:solidFill>
              </a:rPr>
              <a:t>  Tampoco están comprendidos en el contralor los actos o contratos declarativos, como por ejemplo las particiones o cesaciones de condominio de cualquier naturaleza.</a:t>
            </a:r>
            <a:endParaRPr lang="es-ES" sz="1600" b="1" dirty="0" smtClean="0">
              <a:solidFill>
                <a:srgbClr val="FF0000"/>
              </a:solidFill>
            </a:endParaRPr>
          </a:p>
          <a:p>
            <a:endParaRPr lang="es-E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25470"/>
          </a:xfrm>
        </p:spPr>
        <p:txBody>
          <a:bodyPr/>
          <a:lstStyle/>
          <a:p>
            <a:pPr algn="ctr"/>
            <a:r>
              <a:rPr lang="es-UY" sz="3200" b="1" dirty="0" smtClean="0">
                <a:solidFill>
                  <a:srgbClr val="0070C0"/>
                </a:solidFill>
              </a:rPr>
              <a:t>Contralor notarial</a:t>
            </a:r>
            <a:endParaRPr lang="es-UY" dirty="0">
              <a:solidFill>
                <a:srgbClr val="0070C0"/>
              </a:solidFill>
            </a:endParaRPr>
          </a:p>
        </p:txBody>
      </p:sp>
      <p:sp>
        <p:nvSpPr>
          <p:cNvPr id="3" name="2 Marcador de contenido"/>
          <p:cNvSpPr>
            <a:spLocks noGrp="1"/>
          </p:cNvSpPr>
          <p:nvPr>
            <p:ph sz="quarter" idx="1"/>
          </p:nvPr>
        </p:nvSpPr>
        <p:spPr>
          <a:xfrm>
            <a:off x="457200" y="1214422"/>
            <a:ext cx="7467600" cy="5259530"/>
          </a:xfrm>
        </p:spPr>
        <p:txBody>
          <a:bodyPr>
            <a:normAutofit fontScale="85000" lnSpcReduction="10000"/>
          </a:bodyPr>
          <a:lstStyle/>
          <a:p>
            <a:pPr algn="just"/>
            <a:r>
              <a:rPr lang="es-UY" sz="1800" dirty="0" smtClean="0"/>
              <a:t>Art. 641 y 642 Ley 15,809 y art. 432 Ley 17.930.</a:t>
            </a:r>
          </a:p>
          <a:p>
            <a:pPr algn="just"/>
            <a:r>
              <a:rPr lang="es-UY" sz="1800" dirty="0" smtClean="0"/>
              <a:t>Debe justificarse el pago de la totalidad del Impuesto Anual de Enseñanza Primaria (Ley 19.535 art. 77):</a:t>
            </a:r>
          </a:p>
          <a:p>
            <a:pPr marL="342900" indent="-342900" algn="just">
              <a:lnSpc>
                <a:spcPct val="150000"/>
              </a:lnSpc>
              <a:buFont typeface="Wingdings" panose="05000000000000000000" pitchFamily="2" charset="2"/>
              <a:buChar char="Ø"/>
            </a:pPr>
            <a:r>
              <a:rPr lang="es-UY" sz="1800" dirty="0" smtClean="0"/>
              <a:t>En las escrituras de enajenación de bienes inmuebles urbanos, suburbanos o rurales (compraventa, donación, permuta, dación en pago, renta vitalicia, constitución de derechos reales, </a:t>
            </a:r>
            <a:r>
              <a:rPr lang="es-UY" sz="1800" dirty="0" err="1" smtClean="0"/>
              <a:t>etc</a:t>
            </a:r>
            <a:r>
              <a:rPr lang="es-UY" sz="1800" dirty="0" smtClean="0"/>
              <a:t>)</a:t>
            </a:r>
          </a:p>
          <a:p>
            <a:pPr marL="285750" indent="-285750" algn="just">
              <a:lnSpc>
                <a:spcPct val="150000"/>
              </a:lnSpc>
              <a:buFont typeface="Wingdings" panose="05000000000000000000" pitchFamily="2" charset="2"/>
              <a:buChar char="Ø"/>
            </a:pPr>
            <a:r>
              <a:rPr lang="es-UY" sz="1800" dirty="0" smtClean="0"/>
              <a:t>En las escrituras de préstamos y renovación por entidades de intermediación financiera, si la garantía son bienes raíces (hipotecas y novaciones)</a:t>
            </a:r>
          </a:p>
          <a:p>
            <a:pPr marL="285750" indent="-285750" algn="just">
              <a:lnSpc>
                <a:spcPct val="150000"/>
              </a:lnSpc>
              <a:buFont typeface="Wingdings" panose="05000000000000000000" pitchFamily="2" charset="2"/>
              <a:buChar char="Ø"/>
            </a:pPr>
            <a:r>
              <a:rPr lang="es-UY" sz="1800" dirty="0" smtClean="0"/>
              <a:t>En los certificados de resultancias de autos, en donde existan bienes inmuebles</a:t>
            </a:r>
          </a:p>
          <a:p>
            <a:pPr algn="just"/>
            <a:endParaRPr lang="es-UY" sz="1800" dirty="0" smtClean="0"/>
          </a:p>
          <a:p>
            <a:pPr algn="just"/>
            <a:r>
              <a:rPr lang="es-UY" sz="1800" b="1" dirty="0" smtClean="0">
                <a:solidFill>
                  <a:schemeClr val="accent3">
                    <a:lumMod val="60000"/>
                    <a:lumOff val="40000"/>
                  </a:schemeClr>
                </a:solidFill>
              </a:rPr>
              <a:t>Control de entidades de intermediación financiera</a:t>
            </a:r>
            <a:r>
              <a:rPr lang="es-UY" sz="1800" b="1" dirty="0" smtClean="0"/>
              <a:t>: </a:t>
            </a:r>
            <a:r>
              <a:rPr lang="es-UY" sz="1800" dirty="0" smtClean="0"/>
              <a:t>en los préstamos o renovaciones de préstamos garantizados con bienes inmuebles</a:t>
            </a:r>
          </a:p>
          <a:p>
            <a:pPr algn="just"/>
            <a:endParaRPr lang="es-UY" sz="1800" dirty="0" smtClean="0"/>
          </a:p>
          <a:p>
            <a:pPr algn="just"/>
            <a:r>
              <a:rPr lang="es-UY" sz="1800" b="1" dirty="0" smtClean="0">
                <a:solidFill>
                  <a:schemeClr val="accent3">
                    <a:lumMod val="60000"/>
                    <a:lumOff val="40000"/>
                  </a:schemeClr>
                </a:solidFill>
              </a:rPr>
              <a:t>Control del Registro de la propiedad sección Inmobiliaria</a:t>
            </a:r>
            <a:r>
              <a:rPr lang="es-UY" sz="1800" dirty="0" smtClean="0"/>
              <a:t>: se exige constancia del pago anual del Impuesto a Enseñanza de Primaria.</a:t>
            </a:r>
          </a:p>
          <a:p>
            <a:endParaRPr lang="es-UY" sz="18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2000" b="1" dirty="0" smtClean="0"/>
              <a:t>PROPUESTAS DE REDACCION</a:t>
            </a:r>
            <a:endParaRPr lang="es-ES" sz="2000" dirty="0"/>
          </a:p>
        </p:txBody>
      </p:sp>
      <p:sp>
        <p:nvSpPr>
          <p:cNvPr id="3" name="2 Marcador de contenido"/>
          <p:cNvSpPr>
            <a:spLocks noGrp="1"/>
          </p:cNvSpPr>
          <p:nvPr>
            <p:ph sz="quarter" idx="1"/>
          </p:nvPr>
        </p:nvSpPr>
        <p:spPr/>
        <p:txBody>
          <a:bodyPr>
            <a:normAutofit lnSpcReduction="10000"/>
          </a:bodyPr>
          <a:lstStyle/>
          <a:p>
            <a:pPr algn="just"/>
            <a:r>
              <a:rPr lang="es-UY" sz="1800" b="1" dirty="0" smtClean="0">
                <a:solidFill>
                  <a:srgbClr val="0070C0"/>
                </a:solidFill>
              </a:rPr>
              <a:t>Constancia notarial: </a:t>
            </a:r>
          </a:p>
          <a:p>
            <a:pPr algn="just"/>
            <a:r>
              <a:rPr lang="es-UY" sz="1600" i="1" dirty="0" smtClean="0"/>
              <a:t>“Tengo a la vista Constancia expedida por la Dirección General Impositiva el --- , Nº ------, que acredita que se está al día con el pago anual del Impuesto de Enseñanza Primaria del padrón ----- de -----”</a:t>
            </a:r>
          </a:p>
          <a:p>
            <a:pPr algn="just"/>
            <a:endParaRPr lang="es-UY" sz="1800" i="1" dirty="0" smtClean="0"/>
          </a:p>
          <a:p>
            <a:pPr algn="just"/>
            <a:r>
              <a:rPr lang="es-UY" sz="1800" b="1" dirty="0" smtClean="0">
                <a:solidFill>
                  <a:srgbClr val="0070C0"/>
                </a:solidFill>
              </a:rPr>
              <a:t>Exoneración valor real inferior al monto imponible: </a:t>
            </a:r>
          </a:p>
          <a:p>
            <a:pPr algn="just"/>
            <a:r>
              <a:rPr lang="es-UY" sz="1800" i="1" dirty="0" smtClean="0"/>
              <a:t>“</a:t>
            </a:r>
            <a:r>
              <a:rPr lang="es-UY" sz="1600" i="1" dirty="0" smtClean="0"/>
              <a:t>Por el  inmueble padrón – de -----, no corresponde el pago del Impuesto de Enseñanza Primaria por tener un valor real inferior al monto mínimo imponible, según lo dispuesto por el art. 638 de la ley 15,809. Tuve a la vista Constancia expedida por la Dirección General Impositiva el ------ Nº ------”</a:t>
            </a:r>
          </a:p>
          <a:p>
            <a:pPr algn="just"/>
            <a:endParaRPr lang="es-UY" sz="1800" b="1" i="1" dirty="0" smtClean="0">
              <a:solidFill>
                <a:srgbClr val="0070C0"/>
              </a:solidFill>
            </a:endParaRPr>
          </a:p>
          <a:p>
            <a:pPr algn="just"/>
            <a:r>
              <a:rPr lang="es-UY" sz="1800" b="1" dirty="0" smtClean="0">
                <a:solidFill>
                  <a:srgbClr val="0070C0"/>
                </a:solidFill>
              </a:rPr>
              <a:t>Exoneración art. 5 y 69 Constitución: </a:t>
            </a:r>
          </a:p>
          <a:p>
            <a:pPr algn="just"/>
            <a:r>
              <a:rPr lang="es-UY" sz="1600" dirty="0" smtClean="0"/>
              <a:t>“</a:t>
            </a:r>
            <a:r>
              <a:rPr lang="es-UY" sz="1600" i="1" dirty="0" smtClean="0"/>
              <a:t>Tengo a la vista Declaración Jurada suscrita por el enajenante (o deudor hipotecario), sellada y firmada por la Dirección General Impositiva, por la cual el inmueble padrón – de ----, se encuentra exonerado del impuesto de Enseñanza Primaria, según art. -----”</a:t>
            </a:r>
          </a:p>
          <a:p>
            <a:endParaRPr lang="es-UY" sz="1800" dirty="0" smtClean="0"/>
          </a:p>
          <a:p>
            <a:endParaRPr lang="es-E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2400" b="1" dirty="0" smtClean="0">
                <a:solidFill>
                  <a:schemeClr val="accent2">
                    <a:lumMod val="75000"/>
                  </a:schemeClr>
                </a:solidFill>
              </a:rPr>
              <a:t>Propuesta de redacción inmuebles rurales: </a:t>
            </a:r>
            <a:r>
              <a:rPr lang="es-UY" sz="2400" b="1" dirty="0" smtClean="0">
                <a:solidFill>
                  <a:schemeClr val="accent3">
                    <a:lumMod val="60000"/>
                    <a:lumOff val="40000"/>
                  </a:schemeClr>
                </a:solidFill>
              </a:rPr>
              <a:t/>
            </a:r>
            <a:br>
              <a:rPr lang="es-UY" sz="2400" b="1" dirty="0" smtClean="0">
                <a:solidFill>
                  <a:schemeClr val="accent3">
                    <a:lumMod val="60000"/>
                    <a:lumOff val="40000"/>
                  </a:schemeClr>
                </a:solidFill>
              </a:rPr>
            </a:br>
            <a:endParaRPr lang="es-UY" sz="2400" dirty="0"/>
          </a:p>
        </p:txBody>
      </p:sp>
      <p:sp>
        <p:nvSpPr>
          <p:cNvPr id="3" name="2 Marcador de contenido"/>
          <p:cNvSpPr>
            <a:spLocks noGrp="1"/>
          </p:cNvSpPr>
          <p:nvPr>
            <p:ph sz="quarter" idx="1"/>
          </p:nvPr>
        </p:nvSpPr>
        <p:spPr/>
        <p:txBody>
          <a:bodyPr>
            <a:normAutofit/>
          </a:bodyPr>
          <a:lstStyle/>
          <a:p>
            <a:pPr marL="342900" indent="-342900" algn="just">
              <a:buFont typeface="Wingdings" panose="05000000000000000000" pitchFamily="2" charset="2"/>
              <a:buChar char="Ø"/>
            </a:pPr>
            <a:r>
              <a:rPr lang="es-UY" sz="1800" i="1" dirty="0" smtClean="0"/>
              <a:t>Tuve a la vista Declaración Jurada del Impuesto de Enseñanza Primaria (formulario 3980) presentada a la Dirección General Impositiva el día -----, su pago correspondiente y la Constancia expedida por la Dirección General Impositiva el ------ Nº ------.</a:t>
            </a:r>
          </a:p>
          <a:p>
            <a:pPr marL="342900" indent="-342900" algn="just">
              <a:buFont typeface="Wingdings" panose="05000000000000000000" pitchFamily="2" charset="2"/>
              <a:buChar char="Ø"/>
            </a:pPr>
            <a:endParaRPr lang="es-UY" sz="1800" i="1" dirty="0" smtClean="0"/>
          </a:p>
          <a:p>
            <a:pPr marL="342900" indent="-342900" algn="just">
              <a:buFont typeface="Wingdings" panose="05000000000000000000" pitchFamily="2" charset="2"/>
              <a:buChar char="Ø"/>
            </a:pPr>
            <a:r>
              <a:rPr lang="es-UY" sz="1800" i="1" dirty="0" smtClean="0"/>
              <a:t>Tuve a la vista Declaración Jurada del Impuesto de Enseñanza Primaria (formulario 3980) presentada a la Dirección General Impositiva el día ----- que establece que el padrón --- de  --- está exonerado de dicho impuesto, por cumplir con las condiciones del art. 5 Ley 19.333.</a:t>
            </a:r>
          </a:p>
          <a:p>
            <a:pPr marL="342900" indent="-342900" algn="just">
              <a:buFont typeface="Wingdings" panose="05000000000000000000" pitchFamily="2" charset="2"/>
              <a:buChar char="Ø"/>
            </a:pPr>
            <a:endParaRPr lang="es-UY" sz="1800" i="1" dirty="0" smtClean="0"/>
          </a:p>
          <a:p>
            <a:pPr marL="342900" indent="-342900" algn="just">
              <a:buFont typeface="Wingdings" panose="05000000000000000000" pitchFamily="2" charset="2"/>
              <a:buChar char="Ø"/>
            </a:pPr>
            <a:r>
              <a:rPr lang="es-UY" sz="1800" i="1" dirty="0" smtClean="0"/>
              <a:t>El padrón ---- de ---- , está exonerado del Impuesto de Enseñanza Primaria por no superar las 200 hectáreas, índice </a:t>
            </a:r>
            <a:r>
              <a:rPr lang="es-UY" sz="1800" i="1" dirty="0" err="1" smtClean="0"/>
              <a:t>coneat</a:t>
            </a:r>
            <a:r>
              <a:rPr lang="es-UY" sz="1800" i="1" dirty="0" smtClean="0"/>
              <a:t> 100, y por haber cumplido con el art. 448 de la Ley 17.296.</a:t>
            </a:r>
            <a:endParaRPr lang="es-UY" sz="18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lstStyle/>
          <a:p>
            <a:pPr algn="ctr"/>
            <a:endParaRPr lang="es-UY" dirty="0" smtClean="0"/>
          </a:p>
          <a:p>
            <a:pPr algn="ctr"/>
            <a:endParaRPr lang="es-UY" dirty="0" smtClean="0"/>
          </a:p>
          <a:p>
            <a:pPr algn="ctr"/>
            <a:endParaRPr lang="es-UY" dirty="0" smtClean="0"/>
          </a:p>
          <a:p>
            <a:pPr algn="ctr">
              <a:buNone/>
            </a:pPr>
            <a:r>
              <a:rPr lang="es-UY" sz="3600" dirty="0" smtClean="0"/>
              <a:t>  </a:t>
            </a:r>
            <a:r>
              <a:rPr lang="es-UY" sz="3600" b="1" dirty="0" smtClean="0">
                <a:solidFill>
                  <a:srgbClr val="0070C0"/>
                </a:solidFill>
              </a:rPr>
              <a:t>CERTIFICADO UNICO DEPARTAMENTAL</a:t>
            </a:r>
          </a:p>
          <a:p>
            <a:pPr algn="ctr">
              <a:buNone/>
            </a:pPr>
            <a:r>
              <a:rPr lang="es-UY" sz="3600" b="1" dirty="0" smtClean="0">
                <a:solidFill>
                  <a:srgbClr val="0070C0"/>
                </a:solidFill>
              </a:rPr>
              <a:t>      (CUD)</a:t>
            </a:r>
            <a:endParaRPr lang="es-ES" sz="3600" b="1" dirty="0">
              <a:solidFill>
                <a:srgbClr val="0070C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b="1" cap="all" dirty="0" smtClean="0"/>
              <a:t>MARCO NORMATIVO</a:t>
            </a:r>
            <a:r>
              <a:rPr lang="es-ES" b="1" cap="all" dirty="0" smtClean="0"/>
              <a:t/>
            </a:r>
            <a:br>
              <a:rPr lang="es-ES" b="1" cap="all" dirty="0" smtClean="0"/>
            </a:br>
            <a:endParaRPr lang="es-ES" dirty="0"/>
          </a:p>
        </p:txBody>
      </p:sp>
      <p:sp>
        <p:nvSpPr>
          <p:cNvPr id="3" name="2 Marcador de contenido"/>
          <p:cNvSpPr>
            <a:spLocks noGrp="1"/>
          </p:cNvSpPr>
          <p:nvPr>
            <p:ph sz="quarter" idx="1"/>
          </p:nvPr>
        </p:nvSpPr>
        <p:spPr>
          <a:xfrm>
            <a:off x="457200" y="1142984"/>
            <a:ext cx="7467600" cy="5330968"/>
          </a:xfrm>
        </p:spPr>
        <p:txBody>
          <a:bodyPr/>
          <a:lstStyle/>
          <a:p>
            <a:pPr lvl="0"/>
            <a:r>
              <a:rPr lang="es-UY" sz="1600" dirty="0" smtClean="0"/>
              <a:t>Ley N° 17.930 de 19/12/005 - Artículo 487.</a:t>
            </a:r>
            <a:endParaRPr lang="es-ES" sz="1600" dirty="0" smtClean="0"/>
          </a:p>
          <a:p>
            <a:pPr lvl="0"/>
            <a:r>
              <a:rPr lang="es-UY" sz="1600" dirty="0" smtClean="0"/>
              <a:t>Decreto N° 502/007 de 20/12/007</a:t>
            </a:r>
            <a:endParaRPr lang="es-ES" sz="1600" dirty="0" smtClean="0"/>
          </a:p>
          <a:p>
            <a:pPr lvl="0"/>
            <a:r>
              <a:rPr lang="es-UY" sz="1600" dirty="0" smtClean="0"/>
              <a:t>Decreto N° 329/008 de 07/07/008</a:t>
            </a:r>
            <a:endParaRPr lang="es-ES" sz="1600" dirty="0" smtClean="0"/>
          </a:p>
          <a:p>
            <a:pPr lvl="0"/>
            <a:r>
              <a:rPr lang="es-UY" sz="1600" dirty="0" smtClean="0"/>
              <a:t>Resolución DGR N° 115/08 (Control registral)</a:t>
            </a:r>
            <a:endParaRPr lang="es-ES" sz="1600" dirty="0" smtClean="0"/>
          </a:p>
          <a:p>
            <a:pPr lvl="0"/>
            <a:r>
              <a:rPr lang="es-UY" sz="1600" dirty="0" smtClean="0"/>
              <a:t>Resolución DGR N° 144/08 (Criterios de calificación)</a:t>
            </a:r>
          </a:p>
          <a:p>
            <a:pPr lvl="0"/>
            <a:endParaRPr lang="es-UY" sz="1600" dirty="0" smtClean="0"/>
          </a:p>
          <a:p>
            <a:r>
              <a:rPr lang="es-ES_tradnl" sz="1600" dirty="0" smtClean="0"/>
              <a:t>El C.U.D. fue creado por el art. 487 de la ley 17930 y reglamentado por los Decretos 502/07 del 20-diciembre-2007 y Decreto 329/008 del 7 de julio del 2008.</a:t>
            </a:r>
          </a:p>
          <a:p>
            <a:r>
              <a:rPr lang="es-UY" sz="1600" dirty="0" smtClean="0"/>
              <a:t>Es un Certificado que expiden las </a:t>
            </a:r>
            <a:r>
              <a:rPr lang="es-UY" sz="1600" dirty="0" smtClean="0">
                <a:solidFill>
                  <a:srgbClr val="FF0000"/>
                </a:solidFill>
              </a:rPr>
              <a:t>intendencias municipales </a:t>
            </a:r>
            <a:r>
              <a:rPr lang="es-UY" sz="1600" dirty="0" smtClean="0"/>
              <a:t>que acredita que el contribuyente no tiene adeudos  pendientes o que dispone de plazo para el pago mediante convenio.</a:t>
            </a:r>
          </a:p>
          <a:p>
            <a:r>
              <a:rPr lang="es-UY" sz="1600" dirty="0" smtClean="0"/>
              <a:t>Comprende los impuestos de </a:t>
            </a:r>
            <a:r>
              <a:rPr lang="es-UY" sz="1600" dirty="0" smtClean="0">
                <a:solidFill>
                  <a:srgbClr val="FF0000"/>
                </a:solidFill>
              </a:rPr>
              <a:t>Contribución Inmobiliaria y Patente de Rodados.</a:t>
            </a:r>
            <a:endParaRPr lang="es-ES" sz="1600" dirty="0" smtClean="0">
              <a:solidFill>
                <a:srgbClr val="FF0000"/>
              </a:solidFill>
            </a:endParaRPr>
          </a:p>
          <a:p>
            <a:r>
              <a:rPr lang="es-UY" sz="1600" b="1" dirty="0" smtClean="0">
                <a:solidFill>
                  <a:schemeClr val="accent3">
                    <a:lumMod val="60000"/>
                    <a:lumOff val="40000"/>
                  </a:schemeClr>
                </a:solidFill>
              </a:rPr>
              <a:t>Obligados a obtenerlo</a:t>
            </a:r>
            <a:r>
              <a:rPr lang="es-UY" sz="1600" b="1" dirty="0" smtClean="0">
                <a:solidFill>
                  <a:srgbClr val="FF0000"/>
                </a:solidFill>
              </a:rPr>
              <a:t>:</a:t>
            </a:r>
            <a:r>
              <a:rPr lang="es-UY" sz="1600" b="1" dirty="0" smtClean="0"/>
              <a:t> </a:t>
            </a:r>
            <a:r>
              <a:rPr lang="es-UY" sz="1600" dirty="0" smtClean="0"/>
              <a:t>art. 2 Decreto 502/007sujetos pasivos de IRAE o IMEBA</a:t>
            </a:r>
          </a:p>
          <a:p>
            <a:pPr lvl="0"/>
            <a:endParaRPr lang="es-UY" sz="1600" dirty="0" smtClean="0"/>
          </a:p>
          <a:p>
            <a:pPr lvl="0"/>
            <a:endParaRPr lang="es-UY" sz="1600" dirty="0" smtClean="0"/>
          </a:p>
          <a:p>
            <a:pPr lvl="0"/>
            <a:endParaRPr lang="es-UY" sz="1600" dirty="0" smtClean="0"/>
          </a:p>
          <a:p>
            <a:pPr lvl="0"/>
            <a:endParaRPr lang="es-ES" sz="1600" dirty="0" smtClean="0"/>
          </a:p>
          <a:p>
            <a:endParaRPr lang="es-E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74638"/>
            <a:ext cx="7385248" cy="582594"/>
          </a:xfrm>
        </p:spPr>
        <p:txBody>
          <a:bodyPr>
            <a:normAutofit/>
          </a:bodyPr>
          <a:lstStyle/>
          <a:p>
            <a:pPr algn="ctr"/>
            <a:r>
              <a:rPr lang="es-UY" sz="2400" dirty="0" smtClean="0">
                <a:solidFill>
                  <a:schemeClr val="accent2">
                    <a:lumMod val="75000"/>
                  </a:schemeClr>
                </a:solidFill>
              </a:rPr>
              <a:t>CERTIFICADO UNICO DEPARTAMENTAL</a:t>
            </a:r>
            <a:endParaRPr lang="es-UY" sz="2400" dirty="0">
              <a:solidFill>
                <a:schemeClr val="accent2">
                  <a:lumMod val="75000"/>
                </a:schemeClr>
              </a:solidFill>
            </a:endParaRPr>
          </a:p>
        </p:txBody>
      </p:sp>
      <p:sp>
        <p:nvSpPr>
          <p:cNvPr id="3" name="2 Marcador de contenido"/>
          <p:cNvSpPr>
            <a:spLocks noGrp="1"/>
          </p:cNvSpPr>
          <p:nvPr>
            <p:ph sz="quarter" idx="1"/>
          </p:nvPr>
        </p:nvSpPr>
        <p:spPr>
          <a:xfrm>
            <a:off x="457200" y="785794"/>
            <a:ext cx="7467600" cy="5688158"/>
          </a:xfrm>
        </p:spPr>
        <p:txBody>
          <a:bodyPr>
            <a:normAutofit fontScale="25000" lnSpcReduction="20000"/>
          </a:bodyPr>
          <a:lstStyle/>
          <a:p>
            <a:pPr algn="just"/>
            <a:endParaRPr lang="es-UY" sz="2600" b="1" u="sng" dirty="0" smtClean="0">
              <a:solidFill>
                <a:schemeClr val="accent3">
                  <a:lumMod val="60000"/>
                  <a:lumOff val="40000"/>
                </a:schemeClr>
              </a:solidFill>
            </a:endParaRPr>
          </a:p>
          <a:p>
            <a:pPr algn="just"/>
            <a:r>
              <a:rPr lang="es-UY" sz="5600" b="1" u="sng" dirty="0" smtClean="0">
                <a:solidFill>
                  <a:schemeClr val="accent3">
                    <a:lumMod val="60000"/>
                    <a:lumOff val="40000"/>
                  </a:schemeClr>
                </a:solidFill>
              </a:rPr>
              <a:t>Actos para los que se requiere</a:t>
            </a:r>
            <a:r>
              <a:rPr lang="es-UY" sz="5600" dirty="0" smtClean="0"/>
              <a:t>: art.3 Decreto 502/007 (modificado por art. 1 Decreto 329/008).</a:t>
            </a:r>
          </a:p>
          <a:p>
            <a:pPr algn="just"/>
            <a:endParaRPr lang="es-UY" sz="5600" dirty="0" smtClean="0"/>
          </a:p>
          <a:p>
            <a:pPr lvl="1" algn="just"/>
            <a:r>
              <a:rPr lang="es-UY" sz="5600" b="1" dirty="0" smtClean="0">
                <a:solidFill>
                  <a:schemeClr val="accent3">
                    <a:lumMod val="60000"/>
                    <a:lumOff val="40000"/>
                  </a:schemeClr>
                </a:solidFill>
              </a:rPr>
              <a:t>Inmuebles</a:t>
            </a:r>
            <a:r>
              <a:rPr lang="es-UY" sz="5600" dirty="0" smtClean="0"/>
              <a:t>: Compraventa, permuta, donación, dación en pago, aporte a sociedad comercial, fideicomisos, hipotecas y promesas</a:t>
            </a:r>
          </a:p>
          <a:p>
            <a:pPr lvl="1" algn="just"/>
            <a:r>
              <a:rPr lang="es-UY" sz="5600" b="1" dirty="0" smtClean="0">
                <a:solidFill>
                  <a:schemeClr val="accent3">
                    <a:lumMod val="60000"/>
                    <a:lumOff val="40000"/>
                  </a:schemeClr>
                </a:solidFill>
              </a:rPr>
              <a:t>Automotores</a:t>
            </a:r>
            <a:r>
              <a:rPr lang="es-UY" sz="5600" dirty="0" smtClean="0"/>
              <a:t>: Compraventa, permuta, donación, dación en pago, aporte a sociedad comercial, fideicomisos, prendas. En compraventa en cumplimiento de leasing, se exige al usuario del leasing.</a:t>
            </a:r>
          </a:p>
          <a:p>
            <a:pPr algn="just">
              <a:lnSpc>
                <a:spcPct val="150000"/>
              </a:lnSpc>
            </a:pPr>
            <a:r>
              <a:rPr lang="es-UY" sz="5600" b="1" dirty="0" smtClean="0">
                <a:solidFill>
                  <a:schemeClr val="accent3">
                    <a:lumMod val="60000"/>
                    <a:lumOff val="40000"/>
                  </a:schemeClr>
                </a:solidFill>
              </a:rPr>
              <a:t>Casos en que no se exige: </a:t>
            </a:r>
            <a:r>
              <a:rPr lang="es-UY" sz="5600" dirty="0" smtClean="0"/>
              <a:t>Art. 1 Decreto 329/2008 (sustituye art-3 del Decreto 502/007)</a:t>
            </a:r>
          </a:p>
          <a:p>
            <a:pPr algn="just">
              <a:lnSpc>
                <a:spcPct val="150000"/>
              </a:lnSpc>
            </a:pPr>
            <a:r>
              <a:rPr lang="es-UY" sz="5600" b="1" u="sng" dirty="0" smtClean="0">
                <a:solidFill>
                  <a:schemeClr val="accent3">
                    <a:lumMod val="60000"/>
                    <a:lumOff val="40000"/>
                  </a:schemeClr>
                </a:solidFill>
              </a:rPr>
              <a:t>SOLICITUD</a:t>
            </a:r>
            <a:r>
              <a:rPr lang="es-UY" sz="5600" dirty="0" smtClean="0"/>
              <a:t>:</a:t>
            </a:r>
          </a:p>
          <a:p>
            <a:pPr marL="342900" indent="-342900" algn="just">
              <a:lnSpc>
                <a:spcPct val="150000"/>
              </a:lnSpc>
              <a:buFont typeface="Wingdings" panose="05000000000000000000" pitchFamily="2" charset="2"/>
              <a:buChar char="q"/>
            </a:pPr>
            <a:r>
              <a:rPr lang="es-UY" sz="5600" b="1" dirty="0" smtClean="0">
                <a:solidFill>
                  <a:schemeClr val="accent3">
                    <a:lumMod val="60000"/>
                    <a:lumOff val="40000"/>
                  </a:schemeClr>
                </a:solidFill>
              </a:rPr>
              <a:t>Regla</a:t>
            </a:r>
            <a:r>
              <a:rPr lang="es-UY" sz="5600" dirty="0" smtClean="0"/>
              <a:t>: art. 2 Decreto 329/2008 (sustituye el art.6 del Decreto 502/007): ante la Intendencia en la que está empadronado el inmueble o automotor.</a:t>
            </a:r>
          </a:p>
          <a:p>
            <a:pPr marL="342900" indent="-342900" algn="just">
              <a:lnSpc>
                <a:spcPct val="150000"/>
              </a:lnSpc>
              <a:buFont typeface="Wingdings" panose="05000000000000000000" pitchFamily="2" charset="2"/>
              <a:buChar char="q"/>
            </a:pPr>
            <a:r>
              <a:rPr lang="es-UY" sz="5600" b="1" dirty="0" smtClean="0">
                <a:solidFill>
                  <a:schemeClr val="accent3">
                    <a:lumMod val="60000"/>
                    <a:lumOff val="40000"/>
                  </a:schemeClr>
                </a:solidFill>
              </a:rPr>
              <a:t>Excepción</a:t>
            </a:r>
            <a:r>
              <a:rPr lang="es-UY" sz="5600" dirty="0" smtClean="0"/>
              <a:t>: art. 4 Decreto 502/007: bienes empadronados en más de un departamento.</a:t>
            </a:r>
          </a:p>
          <a:p>
            <a:pPr algn="just">
              <a:lnSpc>
                <a:spcPct val="150000"/>
              </a:lnSpc>
            </a:pPr>
            <a:r>
              <a:rPr lang="es-UY" sz="5600" b="1" u="sng" dirty="0" smtClean="0">
                <a:solidFill>
                  <a:schemeClr val="accent3">
                    <a:lumMod val="60000"/>
                    <a:lumOff val="40000"/>
                  </a:schemeClr>
                </a:solidFill>
              </a:rPr>
              <a:t>Contralor:  </a:t>
            </a:r>
            <a:r>
              <a:rPr lang="es-UY" sz="5600" dirty="0" smtClean="0"/>
              <a:t>Art. 1 decreto 329/008 (sustituye el art.3 Decreto 502/007)</a:t>
            </a:r>
          </a:p>
          <a:p>
            <a:pPr marL="708660" lvl="1" indent="-342900" algn="just">
              <a:lnSpc>
                <a:spcPct val="150000"/>
              </a:lnSpc>
              <a:buFont typeface="Wingdings" pitchFamily="2" charset="2"/>
              <a:buChar char="v"/>
            </a:pPr>
            <a:r>
              <a:rPr lang="es-UY" sz="4800" dirty="0" smtClean="0"/>
              <a:t>Inst. intermediación financiera para otorgar o renovar préstamos de más de 20.000UI</a:t>
            </a:r>
          </a:p>
          <a:p>
            <a:pPr marL="708660" lvl="1" indent="-342900" algn="just">
              <a:lnSpc>
                <a:spcPct val="150000"/>
              </a:lnSpc>
              <a:buFont typeface="Wingdings" pitchFamily="2" charset="2"/>
              <a:buChar char="v"/>
            </a:pPr>
            <a:r>
              <a:rPr lang="es-UY" sz="4800" dirty="0" smtClean="0"/>
              <a:t>Escribanos</a:t>
            </a:r>
          </a:p>
          <a:p>
            <a:pPr marL="708660" lvl="1" indent="-342900" algn="just">
              <a:lnSpc>
                <a:spcPct val="150000"/>
              </a:lnSpc>
              <a:buFont typeface="Wingdings" pitchFamily="2" charset="2"/>
              <a:buChar char="v"/>
            </a:pPr>
            <a:r>
              <a:rPr lang="es-UY" sz="4800" dirty="0" smtClean="0"/>
              <a:t>Registros públicos</a:t>
            </a:r>
          </a:p>
          <a:p>
            <a:endParaRPr lang="es-UY"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7901014" cy="796908"/>
          </a:xfrm>
        </p:spPr>
        <p:txBody>
          <a:bodyPr>
            <a:normAutofit/>
          </a:bodyPr>
          <a:lstStyle/>
          <a:p>
            <a:pPr algn="ctr"/>
            <a:r>
              <a:rPr lang="es-UY" dirty="0" smtClean="0"/>
              <a:t>CONTRIBUCION INMOBILIARIA</a:t>
            </a:r>
            <a:endParaRPr lang="es-ES" dirty="0"/>
          </a:p>
        </p:txBody>
      </p:sp>
      <p:sp>
        <p:nvSpPr>
          <p:cNvPr id="5" name="4 Marcador de contenido"/>
          <p:cNvSpPr>
            <a:spLocks noGrp="1"/>
          </p:cNvSpPr>
          <p:nvPr>
            <p:ph sz="quarter" idx="1"/>
          </p:nvPr>
        </p:nvSpPr>
        <p:spPr>
          <a:xfrm>
            <a:off x="457200" y="1214422"/>
            <a:ext cx="7467600" cy="5259530"/>
          </a:xfrm>
        </p:spPr>
        <p:txBody>
          <a:bodyPr>
            <a:normAutofit fontScale="70000" lnSpcReduction="20000"/>
          </a:bodyPr>
          <a:lstStyle/>
          <a:p>
            <a:r>
              <a:rPr lang="es-UY" sz="2900" b="1" cap="all" dirty="0"/>
              <a:t>MARCO </a:t>
            </a:r>
            <a:r>
              <a:rPr lang="es-UY" sz="2900" b="1" cap="all" dirty="0" smtClean="0"/>
              <a:t>NORMATIVO</a:t>
            </a:r>
          </a:p>
          <a:p>
            <a:pPr>
              <a:buNone/>
            </a:pPr>
            <a:endParaRPr lang="es-ES" b="1" cap="all" dirty="0"/>
          </a:p>
          <a:p>
            <a:pPr lvl="0"/>
            <a:r>
              <a:rPr lang="es-UY" dirty="0"/>
              <a:t>Constitución de la República - Artículos 297 a 299</a:t>
            </a:r>
            <a:endParaRPr lang="es-ES" dirty="0"/>
          </a:p>
          <a:p>
            <a:pPr lvl="0"/>
            <a:r>
              <a:rPr lang="es-UY" dirty="0"/>
              <a:t>Código Tributario Arts. 1, 8, 11, 15 y 38</a:t>
            </a:r>
            <a:endParaRPr lang="es-ES" dirty="0"/>
          </a:p>
          <a:p>
            <a:pPr lvl="0"/>
            <a:r>
              <a:rPr lang="es-UY" dirty="0"/>
              <a:t>Decreto Ley Nº 1.421 de 30/12/878 - Artículo 65</a:t>
            </a:r>
            <a:endParaRPr lang="es-ES" dirty="0"/>
          </a:p>
          <a:p>
            <a:pPr lvl="0"/>
            <a:r>
              <a:rPr lang="es-UY" dirty="0"/>
              <a:t>Ley Nº 9.189 de 4/1/934 – Ley Creación del Impuestos</a:t>
            </a:r>
            <a:endParaRPr lang="es-ES" dirty="0"/>
          </a:p>
          <a:p>
            <a:pPr lvl="0"/>
            <a:r>
              <a:rPr lang="es-UY" dirty="0"/>
              <a:t>Ley Nº 9.328 de 24/3/934</a:t>
            </a:r>
            <a:endParaRPr lang="es-ES" dirty="0"/>
          </a:p>
          <a:p>
            <a:pPr lvl="0"/>
            <a:r>
              <a:rPr lang="es-UY" dirty="0"/>
              <a:t>Ley Nº 13.637 de 21/12/967 -  Artículos 236 a 241</a:t>
            </a:r>
            <a:endParaRPr lang="es-ES" dirty="0"/>
          </a:p>
          <a:p>
            <a:pPr lvl="0"/>
            <a:r>
              <a:rPr lang="es-UY" dirty="0"/>
              <a:t>Ley Nº 14.189 de 30/04/974 – Artículo 562</a:t>
            </a:r>
            <a:endParaRPr lang="es-ES" dirty="0"/>
          </a:p>
          <a:p>
            <a:pPr lvl="0"/>
            <a:r>
              <a:rPr lang="es-UY" dirty="0"/>
              <a:t>Ley Nº 14.416 de 28/08/975 – Artículo 390</a:t>
            </a:r>
            <a:endParaRPr lang="es-ES" dirty="0"/>
          </a:p>
          <a:p>
            <a:pPr lvl="0"/>
            <a:r>
              <a:rPr lang="es-UY" dirty="0"/>
              <a:t>Ley Nº 15.534 de 29/03/984 – Artículo 1º</a:t>
            </a:r>
            <a:endParaRPr lang="es-ES" dirty="0"/>
          </a:p>
          <a:p>
            <a:pPr lvl="0"/>
            <a:r>
              <a:rPr lang="es-UY" dirty="0"/>
              <a:t>Ley Nº 16.871 de 28/09/997 – Artículo 79</a:t>
            </a:r>
            <a:endParaRPr lang="es-ES" dirty="0"/>
          </a:p>
          <a:p>
            <a:pPr lvl="0"/>
            <a:r>
              <a:rPr lang="es-UY" dirty="0"/>
              <a:t>Resolución de Dirección General de Registros Nº 132/001 de 22/05/001</a:t>
            </a:r>
            <a:endParaRPr lang="es-ES" dirty="0"/>
          </a:p>
          <a:p>
            <a:pPr lvl="0"/>
            <a:r>
              <a:rPr lang="es-UY" dirty="0"/>
              <a:t>Resolución de Dirección General de Registros Nº 251/008 de 21/07/008</a:t>
            </a:r>
            <a:endParaRPr lang="es-ES" dirty="0"/>
          </a:p>
          <a:p>
            <a:pPr lvl="0"/>
            <a:r>
              <a:rPr lang="es-UY" dirty="0"/>
              <a:t>Decreto Junta Departamental de Montevideo Nº 22.488 de 18/11/985</a:t>
            </a:r>
            <a:endParaRPr lang="es-ES" dirty="0"/>
          </a:p>
          <a:p>
            <a:pPr lvl="0"/>
            <a:r>
              <a:rPr lang="es-UY" dirty="0"/>
              <a:t>Decreto Junta Departamental de Montevideo Nº 26.836 de 07/09/995</a:t>
            </a:r>
            <a:endParaRPr lang="es-ES" dirty="0"/>
          </a:p>
          <a:p>
            <a:pPr lvl="0"/>
            <a:r>
              <a:rPr lang="es-UY" dirty="0"/>
              <a:t>Decreto Junta Departamental de Montevideo Nº 29.434 de 03/04/001</a:t>
            </a:r>
            <a:endParaRPr lang="es-ES" dirty="0"/>
          </a:p>
          <a:p>
            <a:endParaRPr lang="es-E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582594"/>
          </a:xfrm>
        </p:spPr>
        <p:txBody>
          <a:bodyPr>
            <a:normAutofit fontScale="90000"/>
          </a:bodyPr>
          <a:lstStyle/>
          <a:p>
            <a:r>
              <a:rPr lang="es-UY" b="1" cap="all" dirty="0" smtClean="0"/>
              <a:t>quienes deben solicitar el </a:t>
            </a:r>
            <a:r>
              <a:rPr lang="es-UY" b="1" cap="all" dirty="0" err="1" smtClean="0"/>
              <a:t>c.u.d.</a:t>
            </a:r>
            <a:r>
              <a:rPr lang="es-ES" b="1" cap="all" dirty="0" smtClean="0"/>
              <a:t/>
            </a:r>
            <a:br>
              <a:rPr lang="es-ES" b="1" cap="all" dirty="0" smtClean="0"/>
            </a:br>
            <a:endParaRPr lang="es-ES" dirty="0"/>
          </a:p>
        </p:txBody>
      </p:sp>
      <p:sp>
        <p:nvSpPr>
          <p:cNvPr id="3" name="2 Marcador de contenido"/>
          <p:cNvSpPr>
            <a:spLocks noGrp="1"/>
          </p:cNvSpPr>
          <p:nvPr>
            <p:ph sz="quarter" idx="1"/>
          </p:nvPr>
        </p:nvSpPr>
        <p:spPr>
          <a:xfrm>
            <a:off x="457200" y="857232"/>
            <a:ext cx="7467600" cy="5616720"/>
          </a:xfrm>
        </p:spPr>
        <p:txBody>
          <a:bodyPr>
            <a:normAutofit/>
          </a:bodyPr>
          <a:lstStyle/>
          <a:p>
            <a:r>
              <a:rPr lang="es-ES_tradnl" dirty="0" smtClean="0"/>
              <a:t> </a:t>
            </a:r>
            <a:r>
              <a:rPr lang="es-ES_tradnl" sz="1600" dirty="0" smtClean="0">
                <a:solidFill>
                  <a:srgbClr val="FF0000"/>
                </a:solidFill>
              </a:rPr>
              <a:t>Los sujetos pasivos del IRAE y/o del IMEBA </a:t>
            </a:r>
            <a:r>
              <a:rPr lang="es-ES_tradnl" sz="1600" dirty="0" smtClean="0"/>
              <a:t>(art. 2º. del Decreto), que sean Sujetos Pasivos de los tributos municipales: Contribución Inmobiliaria y Patente de Rodados para la realización de algunos de los actos indicados por el art. 3o del Decreto 502/07 en el texto dado por el Decreto 329/08. </a:t>
            </a:r>
          </a:p>
          <a:p>
            <a:r>
              <a:rPr lang="es-ES_tradnl" sz="1500" b="1" i="1" u="sng" dirty="0" smtClean="0"/>
              <a:t>A) Contribución Inmobiliaria:</a:t>
            </a:r>
          </a:p>
          <a:p>
            <a:pPr lvl="2"/>
            <a:r>
              <a:rPr lang="es-ES_tradnl" sz="1500" dirty="0" smtClean="0"/>
              <a:t> I) Propietarios; </a:t>
            </a:r>
          </a:p>
          <a:p>
            <a:pPr lvl="2"/>
            <a:r>
              <a:rPr lang="es-ES_tradnl" sz="1500" dirty="0" smtClean="0"/>
              <a:t>II) Poseedores a cualquier título</a:t>
            </a:r>
          </a:p>
          <a:p>
            <a:pPr lvl="2"/>
            <a:r>
              <a:rPr lang="es-ES_tradnl" sz="1500" dirty="0" smtClean="0"/>
              <a:t> III) Promitentes Compradores con promesa inscripta</a:t>
            </a:r>
          </a:p>
          <a:p>
            <a:pPr lvl="2"/>
            <a:r>
              <a:rPr lang="es-ES_tradnl" sz="1500" dirty="0" smtClean="0"/>
              <a:t> IV) Mejores postores en remate judicialmente aprobado. </a:t>
            </a:r>
          </a:p>
          <a:p>
            <a:pPr lvl="2">
              <a:buNone/>
            </a:pPr>
            <a:endParaRPr lang="es-ES_tradnl" sz="1500" dirty="0" smtClean="0"/>
          </a:p>
          <a:p>
            <a:r>
              <a:rPr lang="es-ES_tradnl" sz="1500" b="1" i="1" u="sng" dirty="0" smtClean="0"/>
              <a:t>B) Patente de Rodados:</a:t>
            </a:r>
          </a:p>
          <a:p>
            <a:pPr lvl="2"/>
            <a:r>
              <a:rPr lang="es-ES_tradnl" sz="1500" dirty="0" smtClean="0"/>
              <a:t> I) Propietarios; </a:t>
            </a:r>
          </a:p>
          <a:p>
            <a:pPr lvl="2"/>
            <a:r>
              <a:rPr lang="es-ES_tradnl" sz="1500" dirty="0" smtClean="0"/>
              <a:t>II) Titular registral en Registro de Vehículos de la IMM,</a:t>
            </a:r>
          </a:p>
          <a:p>
            <a:pPr lvl="2"/>
            <a:r>
              <a:rPr lang="es-ES_tradnl" sz="1500" dirty="0" smtClean="0"/>
              <a:t> III) Poseedor a cualquier título, </a:t>
            </a:r>
          </a:p>
          <a:p>
            <a:pPr lvl="2"/>
            <a:r>
              <a:rPr lang="es-ES_tradnl" sz="1500" dirty="0" smtClean="0"/>
              <a:t>IV) Mejor postor en remate judicial o realizado por Organismos Públicos; </a:t>
            </a:r>
          </a:p>
          <a:p>
            <a:pPr lvl="2"/>
            <a:r>
              <a:rPr lang="es-ES_tradnl" sz="1500" dirty="0" smtClean="0"/>
              <a:t>V) Promitente comprador con compromiso con firmas certificadas ante Escribano y </a:t>
            </a:r>
          </a:p>
          <a:p>
            <a:pPr lvl="2"/>
            <a:r>
              <a:rPr lang="es-ES_tradnl" sz="1500" dirty="0" smtClean="0"/>
              <a:t>VI) Usuario del automotor con Contrato de Crédito de Uso (Leasing).</a:t>
            </a:r>
            <a:endParaRPr lang="es-ES" sz="1500" dirty="0" smtClean="0"/>
          </a:p>
          <a:p>
            <a:endParaRPr lang="es-ES" sz="16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sz="3100" dirty="0" smtClean="0"/>
              <a:t>ACTOS para los cuales se requiere el C.U.D. (art. 3 )</a:t>
            </a:r>
            <a:r>
              <a:rPr lang="es-ES" dirty="0" smtClean="0"/>
              <a:t/>
            </a:r>
            <a:br>
              <a:rPr lang="es-ES" dirty="0" smtClean="0"/>
            </a:br>
            <a:endParaRPr lang="es-ES" dirty="0"/>
          </a:p>
        </p:txBody>
      </p:sp>
      <p:sp>
        <p:nvSpPr>
          <p:cNvPr id="3" name="2 Marcador de contenido"/>
          <p:cNvSpPr>
            <a:spLocks noGrp="1"/>
          </p:cNvSpPr>
          <p:nvPr>
            <p:ph sz="quarter" idx="1"/>
          </p:nvPr>
        </p:nvSpPr>
        <p:spPr>
          <a:xfrm>
            <a:off x="457200" y="1357298"/>
            <a:ext cx="7467600" cy="5116654"/>
          </a:xfrm>
        </p:spPr>
        <p:txBody>
          <a:bodyPr>
            <a:normAutofit/>
          </a:bodyPr>
          <a:lstStyle/>
          <a:p>
            <a:r>
              <a:rPr lang="es-ES_tradnl" dirty="0" smtClean="0"/>
              <a:t>-</a:t>
            </a:r>
            <a:r>
              <a:rPr lang="es-ES_tradnl" sz="1600" dirty="0" smtClean="0">
                <a:solidFill>
                  <a:srgbClr val="FF0000"/>
                </a:solidFill>
              </a:rPr>
              <a:t>Otorgamiento o renovación de préstamos mayores a UI 20.000 ante Instituciones de Intermediación Financiera.</a:t>
            </a:r>
          </a:p>
          <a:p>
            <a:endParaRPr lang="es-ES" sz="1600" dirty="0" smtClean="0"/>
          </a:p>
          <a:p>
            <a:r>
              <a:rPr lang="es-ES_tradnl" sz="1600" dirty="0" smtClean="0"/>
              <a:t>-</a:t>
            </a:r>
            <a:r>
              <a:rPr lang="es-ES_tradnl" sz="1600" dirty="0" smtClean="0">
                <a:solidFill>
                  <a:srgbClr val="0070C0"/>
                </a:solidFill>
              </a:rPr>
              <a:t>Compraventas, permutas, donaciones, dación en pago, aportes a sociedades comerciales, fideicomisos, hipotecas y promesas de Bienes Inmuebles.</a:t>
            </a:r>
          </a:p>
          <a:p>
            <a:endParaRPr lang="es-ES" sz="1600" dirty="0" smtClean="0"/>
          </a:p>
          <a:p>
            <a:r>
              <a:rPr lang="es-ES_tradnl" sz="1600" dirty="0" smtClean="0"/>
              <a:t>-</a:t>
            </a:r>
            <a:r>
              <a:rPr lang="es-ES_tradnl" sz="1600" dirty="0" smtClean="0">
                <a:solidFill>
                  <a:srgbClr val="00B050"/>
                </a:solidFill>
              </a:rPr>
              <a:t>Compraventas, permutas, donaciones, dación e pago, aportes a sociedades comerciales, fideicomisos y prendas de Vehículos Automotores con aptitud registral.</a:t>
            </a:r>
          </a:p>
          <a:p>
            <a:endParaRPr lang="es-ES" sz="1600" dirty="0" smtClean="0"/>
          </a:p>
          <a:p>
            <a:r>
              <a:rPr lang="es-ES_tradnl" sz="1600" dirty="0" smtClean="0"/>
              <a:t>-</a:t>
            </a:r>
            <a:r>
              <a:rPr lang="es-ES_tradnl" sz="1600" dirty="0" smtClean="0">
                <a:solidFill>
                  <a:schemeClr val="accent3"/>
                </a:solidFill>
              </a:rPr>
              <a:t>Compraventas de vehículos automotores otorgadas en cumplimiento voluntario de Contratos de Créditos de Uso (leasing). En este caso el certificado será expedido por el Usuario de Leasing.</a:t>
            </a:r>
            <a:endParaRPr lang="es-ES" sz="1600" dirty="0" smtClean="0">
              <a:solidFill>
                <a:schemeClr val="accent3"/>
              </a:solidFill>
            </a:endParaRPr>
          </a:p>
          <a:p>
            <a:endParaRPr lang="es-E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96908"/>
          </a:xfrm>
        </p:spPr>
        <p:txBody>
          <a:bodyPr>
            <a:normAutofit/>
          </a:bodyPr>
          <a:lstStyle/>
          <a:p>
            <a:pPr algn="ctr"/>
            <a:r>
              <a:rPr lang="es-ES_tradnl" sz="1800" b="1" dirty="0" smtClean="0"/>
              <a:t>QUIENES ESTAN OBLIGADOS A EXIGIRLOS Y CONTROLARLOS</a:t>
            </a:r>
            <a:endParaRPr lang="es-ES" sz="1800" b="1" dirty="0"/>
          </a:p>
        </p:txBody>
      </p:sp>
      <p:sp>
        <p:nvSpPr>
          <p:cNvPr id="3" name="2 Marcador de contenido"/>
          <p:cNvSpPr>
            <a:spLocks noGrp="1"/>
          </p:cNvSpPr>
          <p:nvPr>
            <p:ph sz="quarter" idx="1"/>
          </p:nvPr>
        </p:nvSpPr>
        <p:spPr>
          <a:xfrm>
            <a:off x="457200" y="1214422"/>
            <a:ext cx="7467600" cy="5259530"/>
          </a:xfrm>
        </p:spPr>
        <p:txBody>
          <a:bodyPr/>
          <a:lstStyle/>
          <a:p>
            <a:r>
              <a:rPr lang="es-ES_tradnl" dirty="0" smtClean="0"/>
              <a:t>- </a:t>
            </a:r>
            <a:r>
              <a:rPr lang="es-ES_tradnl" sz="1800" dirty="0" smtClean="0"/>
              <a:t>Instituciones Financieras para otorgamiento y renovación de préstamos. Se deberá solicitar en todos los departamentos donde se encuentren ubicados los bienes que se declararon en el estado de responsabilidad patrimonial.- (art. 4º del decreto).</a:t>
            </a:r>
          </a:p>
          <a:p>
            <a:endParaRPr lang="es-ES" sz="1800" dirty="0" smtClean="0"/>
          </a:p>
          <a:p>
            <a:r>
              <a:rPr lang="es-ES_tradnl" sz="1800" dirty="0" smtClean="0"/>
              <a:t> - Escribanos y Registros Públicos para los actos indicados</a:t>
            </a:r>
            <a:r>
              <a:rPr lang="es-ES_tradnl" sz="2000" dirty="0" smtClean="0"/>
              <a:t>.</a:t>
            </a:r>
          </a:p>
          <a:p>
            <a:pPr>
              <a:buNone/>
            </a:pPr>
            <a:endParaRPr lang="es-ES" sz="2000" dirty="0" smtClean="0"/>
          </a:p>
          <a:p>
            <a:r>
              <a:rPr lang="es-ES_tradnl" dirty="0" smtClean="0"/>
              <a:t> </a:t>
            </a:r>
            <a:r>
              <a:rPr lang="es-ES_tradnl" sz="2000" b="1" dirty="0" smtClean="0"/>
              <a:t>LUGAR DONDE SE DEBE SOLICITAR: </a:t>
            </a:r>
          </a:p>
          <a:p>
            <a:pPr lvl="1"/>
            <a:r>
              <a:rPr lang="es-ES_tradnl" sz="1700" dirty="0" smtClean="0"/>
              <a:t>En el lugar donde se encuentre ubicado el inmueble o empadronado el vehículo automotor. (art. 6º del decreto).</a:t>
            </a:r>
          </a:p>
          <a:p>
            <a:pPr lvl="1"/>
            <a:r>
              <a:rPr lang="es-UY" sz="1700" dirty="0" smtClean="0"/>
              <a:t>Por declaración jurada, cuyo formularios lo proporciona cada Intendencia,</a:t>
            </a:r>
            <a:endParaRPr lang="es-ES" sz="1700" dirty="0" smtClean="0"/>
          </a:p>
          <a:p>
            <a:endParaRPr lang="es-E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654032"/>
          </a:xfrm>
        </p:spPr>
        <p:txBody>
          <a:bodyPr>
            <a:normAutofit fontScale="90000"/>
          </a:bodyPr>
          <a:lstStyle/>
          <a:p>
            <a:pPr algn="ctr"/>
            <a:r>
              <a:rPr lang="es-ES_tradnl" sz="2400" dirty="0" smtClean="0"/>
              <a:t>DATOS A PROPORCIONAR POR EL SOLICITANTE</a:t>
            </a:r>
            <a:endParaRPr lang="es-ES" sz="2400" dirty="0"/>
          </a:p>
        </p:txBody>
      </p:sp>
      <p:sp>
        <p:nvSpPr>
          <p:cNvPr id="3" name="2 Marcador de contenido"/>
          <p:cNvSpPr>
            <a:spLocks noGrp="1"/>
          </p:cNvSpPr>
          <p:nvPr>
            <p:ph sz="quarter" idx="1"/>
          </p:nvPr>
        </p:nvSpPr>
        <p:spPr>
          <a:xfrm>
            <a:off x="457200" y="1000108"/>
            <a:ext cx="7571184" cy="5473844"/>
          </a:xfrm>
        </p:spPr>
        <p:txBody>
          <a:bodyPr>
            <a:normAutofit fontScale="25000" lnSpcReduction="20000"/>
          </a:bodyPr>
          <a:lstStyle/>
          <a:p>
            <a:pPr>
              <a:lnSpc>
                <a:spcPct val="170000"/>
              </a:lnSpc>
            </a:pPr>
            <a:endParaRPr lang="es-ES_tradnl" dirty="0" smtClean="0"/>
          </a:p>
          <a:p>
            <a:pPr>
              <a:lnSpc>
                <a:spcPct val="170000"/>
              </a:lnSpc>
            </a:pPr>
            <a:r>
              <a:rPr lang="es-ES_tradnl" sz="4800" dirty="0" smtClean="0"/>
              <a:t> Nombres completos de la Persona Física o Jurídica y del firmante</a:t>
            </a:r>
          </a:p>
          <a:p>
            <a:pPr>
              <a:lnSpc>
                <a:spcPct val="170000"/>
              </a:lnSpc>
            </a:pPr>
            <a:r>
              <a:rPr lang="es-ES_tradnl" sz="4800" dirty="0" smtClean="0"/>
              <a:t> No. de RUT de DGI -  No. de inscripción en BPS</a:t>
            </a:r>
          </a:p>
          <a:p>
            <a:pPr>
              <a:lnSpc>
                <a:spcPct val="170000"/>
              </a:lnSpc>
            </a:pPr>
            <a:r>
              <a:rPr lang="es-ES_tradnl" sz="4800" dirty="0" smtClean="0"/>
              <a:t>Domicilio constituido – Teléfono   Dirección de correo electrónico</a:t>
            </a:r>
          </a:p>
          <a:p>
            <a:pPr>
              <a:lnSpc>
                <a:spcPct val="170000"/>
              </a:lnSpc>
            </a:pPr>
            <a:r>
              <a:rPr lang="es-ES_tradnl" sz="4800" dirty="0" smtClean="0"/>
              <a:t> Indicación de los números de Padrones de todos los inmuebles y automotores.</a:t>
            </a:r>
          </a:p>
          <a:p>
            <a:pPr lvl="0">
              <a:lnSpc>
                <a:spcPct val="170000"/>
              </a:lnSpc>
            </a:pPr>
            <a:r>
              <a:rPr lang="es-UY" sz="4800" dirty="0" smtClean="0"/>
              <a:t>En caso de tratarse de sociedades comerciales, se deberá acreditar, mediante Certificado Notarial, vigencia y representación de la sociedad y haber cumplido con lo dispuesto por la Ley Nº 17.904.</a:t>
            </a:r>
            <a:endParaRPr lang="es-ES" sz="4800" dirty="0" smtClean="0"/>
          </a:p>
          <a:p>
            <a:pPr lvl="0">
              <a:lnSpc>
                <a:spcPct val="170000"/>
              </a:lnSpc>
            </a:pPr>
            <a:r>
              <a:rPr lang="es-UY" sz="4800" dirty="0" smtClean="0"/>
              <a:t>Seguro Obligatorio de Automotor (SOA); </a:t>
            </a:r>
            <a:endParaRPr lang="es-ES" sz="4800" dirty="0" smtClean="0"/>
          </a:p>
          <a:p>
            <a:pPr lvl="0">
              <a:lnSpc>
                <a:spcPct val="170000"/>
              </a:lnSpc>
            </a:pPr>
            <a:r>
              <a:rPr lang="es-UY" sz="4800" dirty="0" smtClean="0"/>
              <a:t>Valorado de “Reposición de Valores” y un timbre profesional. </a:t>
            </a:r>
          </a:p>
          <a:p>
            <a:pPr lvl="0">
              <a:lnSpc>
                <a:spcPct val="170000"/>
              </a:lnSpc>
            </a:pPr>
            <a:endParaRPr lang="es-UY" sz="4800" dirty="0" smtClean="0"/>
          </a:p>
          <a:p>
            <a:pPr lvl="0">
              <a:lnSpc>
                <a:spcPct val="170000"/>
              </a:lnSpc>
            </a:pPr>
            <a:r>
              <a:rPr lang="es-ES_tradnl" sz="4800" b="1" u="sng" dirty="0" smtClean="0"/>
              <a:t> BIENES QUE DEBEN INCLUIRSE EN LA DECLARACION JURADA:</a:t>
            </a:r>
          </a:p>
          <a:p>
            <a:pPr lvl="0">
              <a:lnSpc>
                <a:spcPct val="170000"/>
              </a:lnSpc>
            </a:pPr>
            <a:r>
              <a:rPr lang="es-ES" sz="5600" i="1" dirty="0" smtClean="0"/>
              <a:t>Todos los inmuebles y automotores en relación con los cuales el solicitante sea sujeto pasivo de tributos municipales.</a:t>
            </a:r>
          </a:p>
          <a:p>
            <a:pPr lvl="0">
              <a:lnSpc>
                <a:spcPct val="170000"/>
              </a:lnSpc>
            </a:pPr>
            <a:r>
              <a:rPr lang="es-ES" sz="5600" b="1" dirty="0" smtClean="0"/>
              <a:t>VIGENCIA. </a:t>
            </a:r>
            <a:r>
              <a:rPr lang="es-ES" sz="5600" dirty="0" smtClean="0"/>
              <a:t>1 año a partir de la Expedición.</a:t>
            </a:r>
          </a:p>
          <a:p>
            <a:pPr lvl="0">
              <a:lnSpc>
                <a:spcPct val="170000"/>
              </a:lnSpc>
            </a:pPr>
            <a:endParaRPr lang="es-ES_tradnl" sz="4000" dirty="0" smtClean="0"/>
          </a:p>
          <a:p>
            <a:pPr lvl="0">
              <a:lnSpc>
                <a:spcPct val="170000"/>
              </a:lnSpc>
            </a:pPr>
            <a:endParaRPr lang="es-ES" sz="4000" dirty="0" smtClean="0"/>
          </a:p>
          <a:p>
            <a:endParaRPr lang="es-ES" dirty="0" smtClean="0"/>
          </a:p>
          <a:p>
            <a:pPr>
              <a:buNone/>
            </a:pPr>
            <a:r>
              <a:rPr lang="es-ES_tradnl" dirty="0" smtClean="0"/>
              <a:t> </a:t>
            </a:r>
            <a:endParaRPr lang="es-ES" dirty="0" smtClean="0"/>
          </a:p>
          <a:p>
            <a:endParaRPr lang="es-E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654032"/>
          </a:xfrm>
        </p:spPr>
        <p:txBody>
          <a:bodyPr>
            <a:normAutofit fontScale="90000"/>
          </a:bodyPr>
          <a:lstStyle/>
          <a:p>
            <a:pPr algn="ctr"/>
            <a:r>
              <a:rPr lang="es-UY" b="1" cap="all" dirty="0" smtClean="0"/>
              <a:t>CONTRALOR DEL CUD</a:t>
            </a:r>
            <a:r>
              <a:rPr lang="es-ES" b="1" cap="all" dirty="0" smtClean="0"/>
              <a:t/>
            </a:r>
            <a:br>
              <a:rPr lang="es-ES" b="1" cap="all" dirty="0" smtClean="0"/>
            </a:br>
            <a:endParaRPr lang="es-ES" dirty="0"/>
          </a:p>
        </p:txBody>
      </p:sp>
      <p:sp>
        <p:nvSpPr>
          <p:cNvPr id="3" name="2 Marcador de contenido"/>
          <p:cNvSpPr>
            <a:spLocks noGrp="1"/>
          </p:cNvSpPr>
          <p:nvPr>
            <p:ph sz="quarter" idx="1"/>
          </p:nvPr>
        </p:nvSpPr>
        <p:spPr>
          <a:xfrm>
            <a:off x="457200" y="1000108"/>
            <a:ext cx="7467600" cy="5473844"/>
          </a:xfrm>
        </p:spPr>
        <p:txBody>
          <a:bodyPr>
            <a:normAutofit/>
          </a:bodyPr>
          <a:lstStyle/>
          <a:p>
            <a:r>
              <a:rPr lang="es-UY" sz="1900" dirty="0" smtClean="0"/>
              <a:t>El contralor de estar al día en el pago del Impuesto de Contribución Inmobiliaria o de Patente de Rodados, o existir convenio de pago vigente será realizado por las instituciones financieras, Escribanos y los Registros de la Propiedad, según el tipo de acto de que se trate.</a:t>
            </a:r>
          </a:p>
          <a:p>
            <a:endParaRPr lang="es-UY" dirty="0" smtClean="0"/>
          </a:p>
          <a:p>
            <a:pPr lvl="2"/>
            <a:r>
              <a:rPr lang="es-UY" sz="1600" dirty="0" smtClean="0"/>
              <a:t>Con respecto al control que deben efectuar los Escribanos respecto al CUD, para los casos en los cuales quién debería presentar el Certificado Único Departamental es no contribuyente ni de IRAE ni de IMEBA se admitirá que dicha circunstancia sea acreditada por declaración establecida en el propio documento. </a:t>
            </a:r>
          </a:p>
          <a:p>
            <a:pPr lvl="2"/>
            <a:endParaRPr lang="es-ES" sz="1600" dirty="0" smtClean="0"/>
          </a:p>
          <a:p>
            <a:pPr lvl="2"/>
            <a:r>
              <a:rPr lang="es-UY" sz="1600" dirty="0" smtClean="0"/>
              <a:t>En los casos en que debe tenerse a la vista el certificado el Escribano, se dejará constancia en el documento notarial que autorice, en forma similar que lo efectúa para el control del Impuesto de Contribución Inmobiliaria, en las escrituras públicas, actas de protocolización o certificaciones.</a:t>
            </a:r>
            <a:endParaRPr lang="es-ES" sz="1600" dirty="0" smtClean="0"/>
          </a:p>
          <a:p>
            <a:endParaRPr lang="es-E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96908"/>
          </a:xfrm>
        </p:spPr>
        <p:txBody>
          <a:bodyPr/>
          <a:lstStyle/>
          <a:p>
            <a:pPr algn="ctr"/>
            <a:r>
              <a:rPr lang="es-UY" dirty="0" smtClean="0"/>
              <a:t>Propuestas de redacción</a:t>
            </a:r>
            <a:endParaRPr lang="es-ES" dirty="0"/>
          </a:p>
        </p:txBody>
      </p:sp>
      <p:sp>
        <p:nvSpPr>
          <p:cNvPr id="3" name="2 Marcador de contenido"/>
          <p:cNvSpPr>
            <a:spLocks noGrp="1"/>
          </p:cNvSpPr>
          <p:nvPr>
            <p:ph sz="quarter" idx="1"/>
          </p:nvPr>
        </p:nvSpPr>
        <p:spPr>
          <a:xfrm>
            <a:off x="457200" y="1142984"/>
            <a:ext cx="7467600" cy="5330968"/>
          </a:xfrm>
        </p:spPr>
        <p:txBody>
          <a:bodyPr>
            <a:normAutofit/>
          </a:bodyPr>
          <a:lstStyle/>
          <a:p>
            <a:r>
              <a:rPr lang="es-UY" dirty="0" smtClean="0"/>
              <a:t>- </a:t>
            </a:r>
            <a:r>
              <a:rPr lang="es-UY" sz="1700" b="1" u="sng" dirty="0" smtClean="0"/>
              <a:t>Cuando no corresponde el control del certificado por no ser contribuyentes de IRAE ni IMEBA</a:t>
            </a:r>
            <a:r>
              <a:rPr lang="es-UY" sz="1700" b="1" dirty="0" smtClean="0"/>
              <a:t> </a:t>
            </a:r>
            <a:r>
              <a:rPr lang="es-UY" sz="1700" dirty="0" smtClean="0"/>
              <a:t>habrá una declaración simple del enajenante o gravante y una constancia del Escribano haciendo mención a dicha declaración:</a:t>
            </a:r>
          </a:p>
          <a:p>
            <a:endParaRPr lang="es-ES" sz="1700" dirty="0" smtClean="0"/>
          </a:p>
          <a:p>
            <a:pPr lvl="1"/>
            <a:r>
              <a:rPr lang="es-UY" sz="1700" i="1" dirty="0" smtClean="0"/>
              <a:t>	</a:t>
            </a:r>
            <a:r>
              <a:rPr lang="es-UY" sz="1700" b="1" i="1" dirty="0" smtClean="0"/>
              <a:t>Declaración:</a:t>
            </a:r>
            <a:r>
              <a:rPr lang="es-UY" sz="1700" i="1" dirty="0" smtClean="0"/>
              <a:t> XX declara no ser contribuyente del Impuesto a las Rentas de las Actividades Económicas ni del Impuesto a la Enajenación de Bienes Agropecuarios y en consecuencia, no corresponde obtener el Certificado Único Departamental.-</a:t>
            </a:r>
          </a:p>
          <a:p>
            <a:pPr lvl="1"/>
            <a:r>
              <a:rPr lang="es-UY" sz="1700" b="1" i="1" dirty="0" smtClean="0">
                <a:solidFill>
                  <a:srgbClr val="FF0000"/>
                </a:solidFill>
              </a:rPr>
              <a:t>Opcional:</a:t>
            </a:r>
            <a:endParaRPr lang="es-ES" sz="1700" b="1" dirty="0" smtClean="0">
              <a:solidFill>
                <a:srgbClr val="FF0000"/>
              </a:solidFill>
            </a:endParaRPr>
          </a:p>
          <a:p>
            <a:pPr lvl="1"/>
            <a:r>
              <a:rPr lang="es-UY" sz="1700" i="1" dirty="0" smtClean="0"/>
              <a:t>	</a:t>
            </a:r>
            <a:r>
              <a:rPr lang="es-UY" sz="1700" b="1" i="1" dirty="0" smtClean="0"/>
              <a:t>Declaración:</a:t>
            </a:r>
            <a:r>
              <a:rPr lang="es-UY" sz="1700" i="1" dirty="0" smtClean="0"/>
              <a:t> XX declara no estar comprendido en las disposiciones del artículo 487 de la Ley número 17.930 de 19 de diciembre de 2005 y su decreto número 502/007 de 20 de diciembre de 2007 y en consecuencia, no corresponde obtener el Certificado Único Departamental.-</a:t>
            </a:r>
          </a:p>
          <a:p>
            <a:pPr lvl="1"/>
            <a:endParaRPr lang="es-ES" sz="1700" dirty="0" smtClean="0"/>
          </a:p>
          <a:p>
            <a:r>
              <a:rPr lang="es-UY" sz="1700" i="1" dirty="0" smtClean="0"/>
              <a:t>	</a:t>
            </a:r>
            <a:r>
              <a:rPr lang="es-UY" sz="1700" b="1" i="1" dirty="0" smtClean="0"/>
              <a:t>Constancia:</a:t>
            </a:r>
            <a:r>
              <a:rPr lang="es-UY" sz="1700" i="1" dirty="0" smtClean="0"/>
              <a:t> No corresponde el control del Certificado Único 	Departamental en virtud de lo declarado por XX.</a:t>
            </a:r>
            <a:endParaRPr lang="es-ES" sz="17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25470"/>
          </a:xfrm>
        </p:spPr>
        <p:txBody>
          <a:bodyPr/>
          <a:lstStyle/>
          <a:p>
            <a:pPr algn="ctr"/>
            <a:r>
              <a:rPr lang="es-UY" dirty="0" smtClean="0"/>
              <a:t>Propuestas de redacción </a:t>
            </a:r>
            <a:endParaRPr lang="es-ES" dirty="0"/>
          </a:p>
        </p:txBody>
      </p:sp>
      <p:sp>
        <p:nvSpPr>
          <p:cNvPr id="3" name="2 Marcador de contenido"/>
          <p:cNvSpPr>
            <a:spLocks noGrp="1"/>
          </p:cNvSpPr>
          <p:nvPr>
            <p:ph sz="quarter" idx="1"/>
          </p:nvPr>
        </p:nvSpPr>
        <p:spPr>
          <a:xfrm>
            <a:off x="457200" y="1214422"/>
            <a:ext cx="7467600" cy="5259530"/>
          </a:xfrm>
        </p:spPr>
        <p:txBody>
          <a:bodyPr>
            <a:normAutofit/>
          </a:bodyPr>
          <a:lstStyle/>
          <a:p>
            <a:r>
              <a:rPr lang="es-UY" dirty="0" smtClean="0"/>
              <a:t>- </a:t>
            </a:r>
            <a:r>
              <a:rPr lang="es-UY" sz="1700" u="sng" dirty="0" smtClean="0"/>
              <a:t>Cuando corresponde el control del certificado</a:t>
            </a:r>
            <a:r>
              <a:rPr lang="es-UY" sz="1700" dirty="0" smtClean="0"/>
              <a:t> puede haber una declaración del contribuyente y una constancia del Escribano que tuvo a la vista el certificado o solamente incluirse la constancia:</a:t>
            </a:r>
          </a:p>
          <a:p>
            <a:endParaRPr lang="es-ES" sz="1700" dirty="0" smtClean="0"/>
          </a:p>
          <a:p>
            <a:r>
              <a:rPr lang="es-UY" sz="1700" i="1" dirty="0" smtClean="0"/>
              <a:t>	</a:t>
            </a:r>
            <a:r>
              <a:rPr lang="es-UY" sz="1700" b="1" i="1" dirty="0" smtClean="0"/>
              <a:t>Declaración:</a:t>
            </a:r>
            <a:r>
              <a:rPr lang="es-UY" sz="1700" i="1" dirty="0" smtClean="0"/>
              <a:t> XX declara estar comprendido en las disposiciones del artículo 487 de la Ley Nº 17.930 de 19 de diciembre de 2005 y su decreto número 502/007 de 20 de diciembre de 2007, y estar vigente el Certificado Único Departamental N° ___ expedido a mi nombre, el ___ por la Intendencia de ________.</a:t>
            </a:r>
          </a:p>
          <a:p>
            <a:endParaRPr lang="es-ES" sz="1700" dirty="0" smtClean="0"/>
          </a:p>
          <a:p>
            <a:r>
              <a:rPr lang="es-UY" sz="1700" i="1" dirty="0" smtClean="0"/>
              <a:t>	</a:t>
            </a:r>
            <a:r>
              <a:rPr lang="es-UY" sz="1700" b="1" i="1" dirty="0" smtClean="0"/>
              <a:t>Constancia: </a:t>
            </a:r>
            <a:r>
              <a:rPr lang="es-UY" sz="1700" i="1" dirty="0" smtClean="0"/>
              <a:t>Tuve la vista el Certificado Único Departamental Nº ___ expedido por la Intendencia de ______ en la fecha----------a nombre de XX que acredita que no registra adeudos por concepto de Contribución Inmobiliaria y/o Patente de rodados por los inmuebles y automotores declarados.</a:t>
            </a:r>
            <a:endParaRPr lang="es-ES" sz="1700" dirty="0" smtClean="0"/>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t>CONSTITUCION</a:t>
            </a:r>
            <a:endParaRPr lang="es-ES" dirty="0"/>
          </a:p>
        </p:txBody>
      </p:sp>
      <p:sp>
        <p:nvSpPr>
          <p:cNvPr id="3" name="2 Marcador de contenido"/>
          <p:cNvSpPr>
            <a:spLocks noGrp="1"/>
          </p:cNvSpPr>
          <p:nvPr>
            <p:ph sz="quarter" idx="1"/>
          </p:nvPr>
        </p:nvSpPr>
        <p:spPr/>
        <p:txBody>
          <a:bodyPr>
            <a:normAutofit fontScale="92500"/>
          </a:bodyPr>
          <a:lstStyle/>
          <a:p>
            <a:pPr>
              <a:buNone/>
            </a:pPr>
            <a:r>
              <a:rPr lang="es-UY" dirty="0" smtClean="0"/>
              <a:t>    </a:t>
            </a:r>
            <a:r>
              <a:rPr lang="es-ES" b="1" dirty="0" smtClean="0"/>
              <a:t>Artículo 297</a:t>
            </a:r>
            <a:r>
              <a:rPr lang="es-ES" dirty="0" smtClean="0"/>
              <a:t>.- Serán fuentes de recursos de los Gobiernos  Departamentales, decretados y administrados por éstos:</a:t>
            </a:r>
          </a:p>
          <a:p>
            <a:pPr>
              <a:buNone/>
            </a:pPr>
            <a:endParaRPr lang="es-ES" dirty="0" smtClean="0"/>
          </a:p>
          <a:p>
            <a:pPr lvl="2">
              <a:buNone/>
            </a:pPr>
            <a:r>
              <a:rPr lang="es-ES" dirty="0" smtClean="0"/>
              <a:t>1º) </a:t>
            </a:r>
            <a:r>
              <a:rPr lang="es-ES" i="1" dirty="0" smtClean="0"/>
              <a:t>Los impuestos sobre la propiedad inmueble, urbana y suburbana, situada dentro de los límites de su jurisdicción, con excepción, en todos los casos, de los adicionales nacionales establecidos o que se establecieren.</a:t>
            </a:r>
          </a:p>
          <a:p>
            <a:pPr lvl="1">
              <a:buNone/>
            </a:pPr>
            <a:endParaRPr lang="es-ES" dirty="0" smtClean="0"/>
          </a:p>
          <a:p>
            <a:pPr lvl="2">
              <a:buNone/>
            </a:pPr>
            <a:r>
              <a:rPr lang="es-ES" dirty="0" smtClean="0"/>
              <a:t>    Los impuestos sobre la propiedad inmueble rural serán fijados por el Poder Legislativo, pero su recaudación y la totalidad de su producido, excepto el de los adicionales establecidos o que se establecieren, corresponderá a los Gobiernos Departamentales respectivos. </a:t>
            </a:r>
          </a:p>
          <a:p>
            <a:pPr lvl="2">
              <a:buNone/>
            </a:pPr>
            <a:r>
              <a:rPr lang="es-ES" dirty="0" smtClean="0"/>
              <a:t>   La cuantía de los impuestos adicionales nacionales, no podrá superar el monto de los impuestos con destino departamental.</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85728"/>
            <a:ext cx="7972452" cy="1143000"/>
          </a:xfrm>
        </p:spPr>
        <p:txBody>
          <a:bodyPr>
            <a:normAutofit fontScale="90000"/>
          </a:bodyPr>
          <a:lstStyle/>
          <a:p>
            <a:pPr algn="ctr"/>
            <a:r>
              <a:rPr lang="es-ES" dirty="0" smtClean="0"/>
              <a:t>normas referentes a Contribución Inmobiliaria y relacionada</a:t>
            </a:r>
            <a:br>
              <a:rPr lang="es-ES" dirty="0" smtClean="0"/>
            </a:br>
            <a:r>
              <a:rPr lang="es-ES" dirty="0" smtClean="0"/>
              <a:t>con la actividad notarial</a:t>
            </a:r>
            <a:endParaRPr lang="es-ES" dirty="0"/>
          </a:p>
        </p:txBody>
      </p:sp>
      <p:sp>
        <p:nvSpPr>
          <p:cNvPr id="3" name="2 Marcador de contenido"/>
          <p:cNvSpPr>
            <a:spLocks noGrp="1"/>
          </p:cNvSpPr>
          <p:nvPr>
            <p:ph sz="quarter" idx="1"/>
          </p:nvPr>
        </p:nvSpPr>
        <p:spPr/>
        <p:txBody>
          <a:bodyPr>
            <a:normAutofit/>
          </a:bodyPr>
          <a:lstStyle/>
          <a:p>
            <a:pPr lvl="1"/>
            <a:r>
              <a:rPr lang="es-ES" sz="1800" dirty="0" smtClean="0"/>
              <a:t>En la Ley 9.134 modificada por la Ley 9.328 de 24 de marzo de 1934, que en su Articulo 1o literal A, establece que: </a:t>
            </a:r>
            <a:r>
              <a:rPr lang="es-ES" sz="1800" i="1" dirty="0" smtClean="0">
                <a:solidFill>
                  <a:srgbClr val="FF0000"/>
                </a:solidFill>
              </a:rPr>
              <a:t>“los Escribanos no podrán autorizar acto alguno que afecte el dominio de bienes raíces, sin que se les acredite previamente con el boleto de pago o de exoneración y el respectivo certificado de empadronamiento cuando procediere...”;</a:t>
            </a:r>
            <a:r>
              <a:rPr lang="es-ES" sz="1800" i="1" dirty="0" smtClean="0"/>
              <a:t> </a:t>
            </a:r>
          </a:p>
          <a:p>
            <a:pPr lvl="1">
              <a:buNone/>
            </a:pPr>
            <a:endParaRPr lang="es-ES" sz="1800" i="1" dirty="0" smtClean="0"/>
          </a:p>
          <a:p>
            <a:pPr lvl="1"/>
            <a:r>
              <a:rPr lang="es-ES" sz="1800" dirty="0" smtClean="0"/>
              <a:t>y en el D. Ley 1.421 de 31 de diciembre de 1878, que regula la actividad notarial y en su Articulo 65 establece que: </a:t>
            </a:r>
            <a:r>
              <a:rPr lang="es-ES" sz="1800" i="1" dirty="0" smtClean="0">
                <a:solidFill>
                  <a:srgbClr val="FF0000"/>
                </a:solidFill>
              </a:rPr>
              <a:t>“Es prohibido a los Escribanos: ...autorizar escrituras de enajenación de bienes raíces que deban pagar contribución directa (hoy Contribución Inmobiliaria) sin que se les exhiban las respectivas planillas de haberlas satisfecho, debiendo expresar en la escritura el número de aquélla.”</a:t>
            </a:r>
            <a:endParaRPr lang="es-ES" sz="1800" dirty="0" smtClean="0">
              <a:solidFill>
                <a:srgbClr val="FF0000"/>
              </a:solidFill>
            </a:endParaRPr>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115328" cy="1143000"/>
          </a:xfrm>
        </p:spPr>
        <p:txBody>
          <a:bodyPr>
            <a:normAutofit fontScale="90000"/>
          </a:bodyPr>
          <a:lstStyle/>
          <a:p>
            <a:pPr algn="ctr"/>
            <a:r>
              <a:rPr lang="es-UY" sz="3200" b="1" cap="all" dirty="0" smtClean="0"/>
              <a:t/>
            </a:r>
            <a:br>
              <a:rPr lang="es-UY" sz="3200" b="1" cap="all" dirty="0" smtClean="0"/>
            </a:br>
            <a:r>
              <a:rPr lang="es-UY" sz="3200" b="1" cap="all" dirty="0" smtClean="0"/>
              <a:t/>
            </a:r>
            <a:br>
              <a:rPr lang="es-UY" sz="3200" b="1" cap="all" dirty="0" smtClean="0"/>
            </a:br>
            <a:r>
              <a:rPr lang="es-UY" sz="3200" b="1" cap="all" dirty="0" smtClean="0"/>
              <a:t/>
            </a:r>
            <a:br>
              <a:rPr lang="es-UY" sz="3200" b="1" cap="all" dirty="0" smtClean="0"/>
            </a:br>
            <a:r>
              <a:rPr lang="es-UY" sz="3200" b="1" cap="all" dirty="0" smtClean="0"/>
              <a:t/>
            </a:r>
            <a:br>
              <a:rPr lang="es-UY" sz="3200" b="1" cap="all" dirty="0" smtClean="0"/>
            </a:br>
            <a:r>
              <a:rPr lang="es-UY" sz="3200" b="1" cap="all" dirty="0" smtClean="0"/>
              <a:t/>
            </a:r>
            <a:br>
              <a:rPr lang="es-UY" sz="3200" b="1" cap="all" dirty="0" smtClean="0"/>
            </a:br>
            <a:r>
              <a:rPr lang="es-UY" sz="3200" b="1" cap="all" dirty="0" smtClean="0"/>
              <a:t/>
            </a:r>
            <a:br>
              <a:rPr lang="es-UY" sz="3200" b="1" cap="all" dirty="0" smtClean="0"/>
            </a:br>
            <a:r>
              <a:rPr lang="es-UY" sz="3200" b="1" cap="all" dirty="0" smtClean="0"/>
              <a:t/>
            </a:r>
            <a:br>
              <a:rPr lang="es-UY" sz="3200" b="1" cap="all" dirty="0" smtClean="0"/>
            </a:br>
            <a:r>
              <a:rPr lang="es-UY" sz="3200" b="1" cap="all" dirty="0" smtClean="0"/>
              <a:t>CATEGORIZACIÓN DEL IMPUESTO</a:t>
            </a:r>
            <a:r>
              <a:rPr lang="es-ES" sz="2700" b="1" cap="all" dirty="0" smtClean="0"/>
              <a:t/>
            </a:r>
            <a:br>
              <a:rPr lang="es-ES" sz="2700" b="1" cap="all" dirty="0" smtClean="0"/>
            </a:br>
            <a:endParaRPr lang="es-ES" sz="2700" dirty="0"/>
          </a:p>
        </p:txBody>
      </p:sp>
      <p:sp>
        <p:nvSpPr>
          <p:cNvPr id="3" name="2 Marcador de contenido"/>
          <p:cNvSpPr>
            <a:spLocks noGrp="1"/>
          </p:cNvSpPr>
          <p:nvPr>
            <p:ph sz="quarter" idx="1"/>
          </p:nvPr>
        </p:nvSpPr>
        <p:spPr>
          <a:xfrm>
            <a:off x="457200" y="1285860"/>
            <a:ext cx="7467600" cy="5188092"/>
          </a:xfrm>
        </p:spPr>
        <p:txBody>
          <a:bodyPr>
            <a:normAutofit/>
          </a:bodyPr>
          <a:lstStyle/>
          <a:p>
            <a:pPr lvl="0">
              <a:lnSpc>
                <a:spcPct val="150000"/>
              </a:lnSpc>
            </a:pPr>
            <a:r>
              <a:rPr lang="es-UY" sz="1800" dirty="0" smtClean="0"/>
              <a:t>Impuesto directo, real, ordinario o permanente, anual.</a:t>
            </a:r>
          </a:p>
          <a:p>
            <a:pPr>
              <a:lnSpc>
                <a:spcPct val="150000"/>
              </a:lnSpc>
            </a:pPr>
            <a:r>
              <a:rPr lang="es-UY" sz="1800" dirty="0" smtClean="0"/>
              <a:t>Hecho generador permanente.</a:t>
            </a:r>
            <a:endParaRPr lang="es-ES" sz="1800" dirty="0" smtClean="0"/>
          </a:p>
          <a:p>
            <a:pPr lvl="0">
              <a:lnSpc>
                <a:spcPct val="150000"/>
              </a:lnSpc>
            </a:pPr>
            <a:r>
              <a:rPr lang="es-UY" sz="1800" dirty="0" smtClean="0"/>
              <a:t>Grava </a:t>
            </a:r>
            <a:r>
              <a:rPr lang="es-UY" sz="1800" dirty="0"/>
              <a:t>el capital inmobiliario: (derecho de propiedad, derechos posesorios, derechos de promitente comprador, derechos de mejor postor en remate</a:t>
            </a:r>
            <a:r>
              <a:rPr lang="es-UY" sz="1800" dirty="0" smtClean="0"/>
              <a:t>).</a:t>
            </a:r>
          </a:p>
          <a:p>
            <a:pPr>
              <a:lnSpc>
                <a:spcPct val="150000"/>
              </a:lnSpc>
            </a:pPr>
            <a:r>
              <a:rPr lang="es-UY" sz="1800" dirty="0" smtClean="0"/>
              <a:t>No grava con derecho real el inmueble (hay responsabilidad solidaria)</a:t>
            </a:r>
          </a:p>
          <a:p>
            <a:pPr lvl="0"/>
            <a:r>
              <a:rPr lang="es-UY" sz="1800" dirty="0" smtClean="0"/>
              <a:t>Determinación por el sujeto activo </a:t>
            </a:r>
            <a:endParaRPr lang="es-ES" sz="1800" dirty="0" smtClean="0"/>
          </a:p>
          <a:p>
            <a:pPr lvl="0"/>
            <a:r>
              <a:rPr lang="es-UY" sz="1800" dirty="0" smtClean="0"/>
              <a:t>Carácter Departamental</a:t>
            </a:r>
            <a:endParaRPr lang="es-ES" sz="1800" dirty="0" smtClean="0"/>
          </a:p>
          <a:p>
            <a:pPr lvl="0"/>
            <a:r>
              <a:rPr lang="es-UY" sz="1800" dirty="0" smtClean="0"/>
              <a:t>Administración y recaudación: Gobiernos Departamentales. (Constitución artículo 297). </a:t>
            </a:r>
            <a:endParaRPr lang="es-ES" sz="1800" dirty="0" smtClean="0"/>
          </a:p>
          <a:p>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b="1" cap="all" dirty="0"/>
              <a:t>HECHO GENERADOR</a:t>
            </a:r>
            <a:r>
              <a:rPr lang="es-ES" b="1" cap="all" dirty="0"/>
              <a:t/>
            </a:r>
            <a:br>
              <a:rPr lang="es-ES" b="1" cap="all" dirty="0"/>
            </a:br>
            <a:endParaRPr lang="es-ES" dirty="0"/>
          </a:p>
        </p:txBody>
      </p:sp>
      <p:sp>
        <p:nvSpPr>
          <p:cNvPr id="3" name="2 Marcador de contenido"/>
          <p:cNvSpPr>
            <a:spLocks noGrp="1"/>
          </p:cNvSpPr>
          <p:nvPr>
            <p:ph sz="quarter" idx="1"/>
          </p:nvPr>
        </p:nvSpPr>
        <p:spPr>
          <a:xfrm>
            <a:off x="457200" y="1214422"/>
            <a:ext cx="8229600" cy="4911741"/>
          </a:xfrm>
        </p:spPr>
        <p:txBody>
          <a:bodyPr>
            <a:normAutofit fontScale="85000" lnSpcReduction="20000"/>
          </a:bodyPr>
          <a:lstStyle/>
          <a:p>
            <a:r>
              <a:rPr lang="es-UY" sz="2100" b="1" dirty="0"/>
              <a:t>Aspecto Objetivo o Material - </a:t>
            </a:r>
            <a:r>
              <a:rPr lang="es-UY" sz="2100" dirty="0"/>
              <a:t>posesión a cualquier título de bienes inmuebles. </a:t>
            </a:r>
            <a:r>
              <a:rPr lang="es-UY" sz="2100" dirty="0" smtClean="0"/>
              <a:t>(No tenedor – inquilino)</a:t>
            </a:r>
            <a:endParaRPr lang="es-ES" sz="2100" dirty="0"/>
          </a:p>
          <a:p>
            <a:r>
              <a:rPr lang="es-UY" sz="2100" b="1" dirty="0"/>
              <a:t>Aspecto Espacial</a:t>
            </a:r>
            <a:r>
              <a:rPr lang="es-UY" sz="2100" dirty="0"/>
              <a:t>- principio de territorialidad (todo el territorio nacional)</a:t>
            </a:r>
            <a:endParaRPr lang="es-ES" sz="2100" dirty="0"/>
          </a:p>
          <a:p>
            <a:r>
              <a:rPr lang="es-UY" sz="2100" b="1" dirty="0"/>
              <a:t>Aspecto Temporal - </a:t>
            </a:r>
            <a:r>
              <a:rPr lang="es-UY" sz="2100" dirty="0"/>
              <a:t>el hecho generador se configura el 1º de enero de cada año (impuesto permanente</a:t>
            </a:r>
            <a:r>
              <a:rPr lang="es-UY" sz="2100" dirty="0" smtClean="0"/>
              <a:t>).</a:t>
            </a:r>
            <a:endParaRPr lang="es-ES" sz="2100" dirty="0"/>
          </a:p>
          <a:p>
            <a:r>
              <a:rPr lang="es-UY" sz="2100" b="1" dirty="0"/>
              <a:t>Aspecto </a:t>
            </a:r>
            <a:r>
              <a:rPr lang="es-UY" sz="2100" b="1" dirty="0" smtClean="0"/>
              <a:t>Subjetivo:</a:t>
            </a:r>
          </a:p>
          <a:p>
            <a:endParaRPr lang="es-ES" dirty="0"/>
          </a:p>
          <a:p>
            <a:pPr lvl="1"/>
            <a:r>
              <a:rPr lang="es-UY" dirty="0"/>
              <a:t>El </a:t>
            </a:r>
            <a:r>
              <a:rPr lang="es-UY" b="1" dirty="0"/>
              <a:t>sujeto activo</a:t>
            </a:r>
            <a:r>
              <a:rPr lang="es-UY" dirty="0"/>
              <a:t> de la potestad tributaria </a:t>
            </a:r>
            <a:r>
              <a:rPr lang="es-UY" i="1" u="sng" dirty="0"/>
              <a:t>es el que crea el tributo </a:t>
            </a:r>
            <a:r>
              <a:rPr lang="es-UY" dirty="0"/>
              <a:t>y por lo tanto en el caso de la </a:t>
            </a:r>
            <a:r>
              <a:rPr lang="es-UY" b="1" dirty="0">
                <a:solidFill>
                  <a:srgbClr val="FF0000"/>
                </a:solidFill>
              </a:rPr>
              <a:t>Contribución Inmobiliaria rural es el Gobierno Nacional a través del Poder Legislativo</a:t>
            </a:r>
            <a:r>
              <a:rPr lang="es-UY" dirty="0"/>
              <a:t> y en</a:t>
            </a:r>
            <a:r>
              <a:rPr lang="es-UY" b="1" dirty="0">
                <a:solidFill>
                  <a:schemeClr val="accent2">
                    <a:lumMod val="75000"/>
                  </a:schemeClr>
                </a:solidFill>
              </a:rPr>
              <a:t> la urbana y suburbana son los Gobiernos Departamentales</a:t>
            </a:r>
            <a:r>
              <a:rPr lang="es-UY" b="1" dirty="0" smtClean="0">
                <a:solidFill>
                  <a:schemeClr val="accent2">
                    <a:lumMod val="75000"/>
                  </a:schemeClr>
                </a:solidFill>
              </a:rPr>
              <a:t>.</a:t>
            </a:r>
          </a:p>
          <a:p>
            <a:pPr lvl="1"/>
            <a:r>
              <a:rPr lang="es-UY" dirty="0" smtClean="0"/>
              <a:t> </a:t>
            </a:r>
            <a:r>
              <a:rPr lang="es-UY" dirty="0"/>
              <a:t>El sujeto activo </a:t>
            </a:r>
            <a:r>
              <a:rPr lang="es-UY" i="1" u="sng" dirty="0"/>
              <a:t>de la relación jurídica tributaria </a:t>
            </a:r>
            <a:r>
              <a:rPr lang="es-UY" dirty="0"/>
              <a:t>en ambos casos es el Gobierno Departamental</a:t>
            </a:r>
            <a:r>
              <a:rPr lang="es-UY" dirty="0" smtClean="0"/>
              <a:t>.</a:t>
            </a:r>
          </a:p>
          <a:p>
            <a:pPr lvl="1">
              <a:buNone/>
            </a:pPr>
            <a:endParaRPr lang="es-ES" dirty="0"/>
          </a:p>
          <a:p>
            <a:pPr lvl="1"/>
            <a:r>
              <a:rPr lang="es-UY" dirty="0"/>
              <a:t>El </a:t>
            </a:r>
            <a:r>
              <a:rPr lang="es-UY" b="1" dirty="0"/>
              <a:t>sujeto pasivo</a:t>
            </a:r>
            <a:r>
              <a:rPr lang="es-UY" dirty="0"/>
              <a:t> son los propietarios o poseedores a cualquier título, los promitentes compradores con promesa inscripta y mejores postores en remate judicialmente aprobado de bienes inmuebles. </a:t>
            </a:r>
            <a:endParaRPr lang="es-ES" dirty="0"/>
          </a:p>
          <a:p>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b="1" cap="all" dirty="0" smtClean="0"/>
              <a:t>configuración </a:t>
            </a:r>
            <a:r>
              <a:rPr lang="es-UY" b="1" cap="all" dirty="0"/>
              <a:t>del hecho generador</a:t>
            </a:r>
            <a:endParaRPr lang="es-ES" b="1" cap="all" dirty="0"/>
          </a:p>
        </p:txBody>
      </p:sp>
      <p:sp>
        <p:nvSpPr>
          <p:cNvPr id="3" name="2 Marcador de contenido"/>
          <p:cNvSpPr>
            <a:spLocks noGrp="1"/>
          </p:cNvSpPr>
          <p:nvPr>
            <p:ph sz="quarter" idx="1"/>
          </p:nvPr>
        </p:nvSpPr>
        <p:spPr/>
        <p:txBody>
          <a:bodyPr>
            <a:normAutofit fontScale="77500" lnSpcReduction="20000"/>
          </a:bodyPr>
          <a:lstStyle/>
          <a:p>
            <a:pPr>
              <a:lnSpc>
                <a:spcPct val="170000"/>
              </a:lnSpc>
            </a:pPr>
            <a:r>
              <a:rPr lang="es-UY" dirty="0"/>
              <a:t>La obligación tributaria se configura el </a:t>
            </a:r>
            <a:r>
              <a:rPr lang="es-UY" b="1" dirty="0">
                <a:solidFill>
                  <a:schemeClr val="accent3">
                    <a:lumMod val="60000"/>
                    <a:lumOff val="40000"/>
                  </a:schemeClr>
                </a:solidFill>
              </a:rPr>
              <a:t>1º de enero de cada año </a:t>
            </a:r>
            <a:r>
              <a:rPr lang="es-UY" dirty="0"/>
              <a:t>(CT art. 8) por ser de carácter permanente</a:t>
            </a:r>
            <a:r>
              <a:rPr lang="es-UY" dirty="0" smtClean="0"/>
              <a:t>. A </a:t>
            </a:r>
            <a:r>
              <a:rPr lang="es-UY" dirty="0"/>
              <a:t>partir de ese momento, el sujeto pasivo es deudor de la totalidad del impuesto. </a:t>
            </a:r>
            <a:r>
              <a:rPr lang="es-ES" dirty="0" smtClean="0"/>
              <a:t> (</a:t>
            </a:r>
            <a:r>
              <a:rPr lang="es-ES" sz="2200" b="1" i="1" dirty="0" smtClean="0"/>
              <a:t>Es como si se tomara una fotografía de la situación ese día, solo atendemos a quien es el propietario o poseedor a la fecha, ya que es allí donde se configura el hecho generador, el cual es permanente).</a:t>
            </a:r>
          </a:p>
          <a:p>
            <a:pPr lvl="0"/>
            <a:endParaRPr lang="es-ES" dirty="0"/>
          </a:p>
          <a:p>
            <a:pPr lvl="1"/>
            <a:r>
              <a:rPr lang="es-UY" dirty="0"/>
              <a:t>El nacimiento de la obligación tributaria no es coincidente con su exigibilidad, ya que será exigible a partir de la fecha que cada Gobierno Departamental determine, pudiendo ser exigido el pago en una sola partida o en cuotas, lo que significa que al deudor se le ha concedido plazo para el pago; lo mismo sucede cuando se otorga un convenio de pago. </a:t>
            </a:r>
            <a:endParaRPr lang="es-ES" dirty="0"/>
          </a:p>
          <a:p>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2297</TotalTime>
  <Words>4537</Words>
  <Application>Microsoft Office PowerPoint</Application>
  <PresentationFormat>Presentación en pantalla (4:3)</PresentationFormat>
  <Paragraphs>389</Paragraphs>
  <Slides>46</Slides>
  <Notes>1</Notes>
  <HiddenSlides>0</HiddenSlides>
  <MMClips>0</MMClips>
  <ScaleCrop>false</ScaleCrop>
  <HeadingPairs>
    <vt:vector size="4" baseType="variant">
      <vt:variant>
        <vt:lpstr>Tema</vt:lpstr>
      </vt:variant>
      <vt:variant>
        <vt:i4>1</vt:i4>
      </vt:variant>
      <vt:variant>
        <vt:lpstr>Títulos de diapositiva</vt:lpstr>
      </vt:variant>
      <vt:variant>
        <vt:i4>46</vt:i4>
      </vt:variant>
    </vt:vector>
  </HeadingPairs>
  <TitlesOfParts>
    <vt:vector size="47" baseType="lpstr">
      <vt:lpstr>Mirador</vt:lpstr>
      <vt:lpstr>                       </vt:lpstr>
      <vt:lpstr>definición</vt:lpstr>
      <vt:lpstr>                   Contralores que se realizan en caso de inmuebles  urbanos, suburbanos y rurales: </vt:lpstr>
      <vt:lpstr>CONTRIBUCION INMOBILIARIA</vt:lpstr>
      <vt:lpstr>CONSTITUCION</vt:lpstr>
      <vt:lpstr>normas referentes a Contribución Inmobiliaria y relacionada con la actividad notarial</vt:lpstr>
      <vt:lpstr>       CATEGORIZACIÓN DEL IMPUESTO </vt:lpstr>
      <vt:lpstr>HECHO GENERADOR </vt:lpstr>
      <vt:lpstr>configuración del hecho generador</vt:lpstr>
      <vt:lpstr>MONTO IMPONIBLE </vt:lpstr>
      <vt:lpstr>TASAS O ALICUOTAS </vt:lpstr>
      <vt:lpstr>EXONERACIONES </vt:lpstr>
      <vt:lpstr>Contralor notarial y registral </vt:lpstr>
      <vt:lpstr>CONSTANCIAS NOTARIALES DE CONTRALOR</vt:lpstr>
      <vt:lpstr>constancias notariales de CONTRALOR</vt:lpstr>
      <vt:lpstr>sanción por incumplimiento del contralor </vt:lpstr>
      <vt:lpstr>IMPUESTO DE ENSEÑANZA PRIMARIA </vt:lpstr>
      <vt:lpstr>Marco normativo</vt:lpstr>
      <vt:lpstr>NATURALEZA JURIDICA</vt:lpstr>
      <vt:lpstr>HECHO GENERADOR </vt:lpstr>
      <vt:lpstr>responsables solidarios</vt:lpstr>
      <vt:lpstr>   configuración del hecho generador</vt:lpstr>
      <vt:lpstr>TASAS O ALICUOTAS </vt:lpstr>
      <vt:lpstr>Constancia de estar al día</vt:lpstr>
      <vt:lpstr>Cuando esta pago todo el período</vt:lpstr>
      <vt:lpstr>Cuando no esta pago todo el período</vt:lpstr>
      <vt:lpstr>Padrones rurales. Artículo 3, Ley Nº 19.333 </vt:lpstr>
      <vt:lpstr>PLAZO, LUGAR Y FORMA DE PAGO </vt:lpstr>
      <vt:lpstr>EXONERACIONES </vt:lpstr>
      <vt:lpstr>exoneraciones</vt:lpstr>
      <vt:lpstr>INMUNIDAD</vt:lpstr>
      <vt:lpstr>CONTRALOR </vt:lpstr>
      <vt:lpstr>CONTRALOR</vt:lpstr>
      <vt:lpstr>Contralor notarial</vt:lpstr>
      <vt:lpstr>PROPUESTAS DE REDACCION</vt:lpstr>
      <vt:lpstr>Propuesta de redacción inmuebles rurales:  </vt:lpstr>
      <vt:lpstr>Diapositiva 37</vt:lpstr>
      <vt:lpstr>MARCO NORMATIVO </vt:lpstr>
      <vt:lpstr>CERTIFICADO UNICO DEPARTAMENTAL</vt:lpstr>
      <vt:lpstr>quienes deben solicitar el c.u.d. </vt:lpstr>
      <vt:lpstr>ACTOS para los cuales se requiere el C.U.D. (art. 3 ) </vt:lpstr>
      <vt:lpstr>QUIENES ESTAN OBLIGADOS A EXIGIRLOS Y CONTROLARLOS</vt:lpstr>
      <vt:lpstr>DATOS A PROPORCIONAR POR EL SOLICITANTE</vt:lpstr>
      <vt:lpstr>CONTRALOR DEL CUD </vt:lpstr>
      <vt:lpstr>Propuestas de redacción</vt:lpstr>
      <vt:lpstr>Propuestas de redacción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CONTRALORES NOTARIALES FISCALES</dc:title>
  <dc:creator>anacampana32@gmail.com</dc:creator>
  <cp:lastModifiedBy>anacampana32@gmail.com</cp:lastModifiedBy>
  <cp:revision>124</cp:revision>
  <dcterms:created xsi:type="dcterms:W3CDTF">2021-05-30T03:20:56Z</dcterms:created>
  <dcterms:modified xsi:type="dcterms:W3CDTF">2025-06-10T21:42:14Z</dcterms:modified>
</cp:coreProperties>
</file>