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3FD7AC-CDA7-4C0F-B606-3127AC23BA4A}" v="1" dt="2025-05-27T20:34:48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derico de la Peña" userId="4ff907f6a803ba9b" providerId="LiveId" clId="{243FD7AC-CDA7-4C0F-B606-3127AC23BA4A}"/>
    <pc:docChg chg="custSel modSld">
      <pc:chgData name="Federico de la Peña" userId="4ff907f6a803ba9b" providerId="LiveId" clId="{243FD7AC-CDA7-4C0F-B606-3127AC23BA4A}" dt="2025-05-27T20:35:20.986" v="33" actId="255"/>
      <pc:docMkLst>
        <pc:docMk/>
      </pc:docMkLst>
      <pc:sldChg chg="addSp modSp mod">
        <pc:chgData name="Federico de la Peña" userId="4ff907f6a803ba9b" providerId="LiveId" clId="{243FD7AC-CDA7-4C0F-B606-3127AC23BA4A}" dt="2025-05-27T20:35:20.986" v="33" actId="255"/>
        <pc:sldMkLst>
          <pc:docMk/>
          <pc:sldMk cId="1916307312" sldId="256"/>
        </pc:sldMkLst>
        <pc:spChg chg="add mod">
          <ac:chgData name="Federico de la Peña" userId="4ff907f6a803ba9b" providerId="LiveId" clId="{243FD7AC-CDA7-4C0F-B606-3127AC23BA4A}" dt="2025-05-27T20:35:20.986" v="33" actId="255"/>
          <ac:spMkLst>
            <pc:docMk/>
            <pc:sldMk cId="1916307312" sldId="256"/>
            <ac:spMk id="3" creationId="{3AB0EE2C-C864-5BF3-EE79-DEAB9E8ADFA7}"/>
          </ac:spMkLst>
        </pc:spChg>
      </pc:sldChg>
      <pc:sldChg chg="modSp mod">
        <pc:chgData name="Federico de la Peña" userId="4ff907f6a803ba9b" providerId="LiveId" clId="{243FD7AC-CDA7-4C0F-B606-3127AC23BA4A}" dt="2025-05-21T03:32:47.052" v="4" actId="20577"/>
        <pc:sldMkLst>
          <pc:docMk/>
          <pc:sldMk cId="1531969245" sldId="260"/>
        </pc:sldMkLst>
        <pc:spChg chg="mod">
          <ac:chgData name="Federico de la Peña" userId="4ff907f6a803ba9b" providerId="LiveId" clId="{243FD7AC-CDA7-4C0F-B606-3127AC23BA4A}" dt="2025-05-21T03:32:47.052" v="4" actId="20577"/>
          <ac:spMkLst>
            <pc:docMk/>
            <pc:sldMk cId="1531969245" sldId="260"/>
            <ac:spMk id="3" creationId="{97280AB8-7636-0F9E-7E27-47DB746120A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019F9-65F2-A200-71B9-80E275446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7782A2-0F5E-5427-84D7-4F5DD1520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1E2406-728C-1AC8-BEA7-CF5B8E4E0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AB1DE-7AE4-419E-B916-DB36E81F0535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81BD05-C7B0-C054-3D87-C6B1CC340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14DDD1-BC02-60DC-9E94-C2CB47C73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2A13-EEC4-4B94-BF77-4AA932A873F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1448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F47CA-2C59-FC71-AF87-A7AE0041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366B2E-6393-AF66-EC2E-ED923A16A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D3B145-727D-94ED-6241-46C567C1C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AB1DE-7AE4-419E-B916-DB36E81F0535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E36DFD-3CF1-69DB-65D5-CEA177B88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7865CE-FEEC-88D4-3EC8-CB366EE01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2A13-EEC4-4B94-BF77-4AA932A873F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518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6C846E9-1A97-5043-B37B-6449E9881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8ABD0C6-5686-3826-3D6B-8DE010718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C1ED97-4460-D383-D016-A7056A75F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AB1DE-7AE4-419E-B916-DB36E81F0535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5266DE-8116-0BAA-B7D9-8783759A8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3881C2-2A71-2A26-A84F-E8206FDC8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2A13-EEC4-4B94-BF77-4AA932A873F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1850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C6E223-0427-35F5-B0F2-20121A31C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1EF332-4569-1D28-449C-AA669F7DB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B3EEBF-CF68-8F31-4D29-8E3F2E9D0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AB1DE-7AE4-419E-B916-DB36E81F0535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51714B-C390-3BCE-16A2-13550ABFF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4A47C8-7D61-4D9C-B432-3406AA095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2A13-EEC4-4B94-BF77-4AA932A873F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0088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000846-B4EF-1D93-895B-F1ADD1471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D56D39-5B22-9EE7-A958-2C9BC0904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C7E36C-436D-5857-88AE-FACE6F54B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AB1DE-7AE4-419E-B916-DB36E81F0535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BB6CFB-F941-0A87-BFFB-28FB5D8F2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532673-554B-AD93-19E0-D9F010144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2A13-EEC4-4B94-BF77-4AA932A873F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2002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02C31B-C094-E87C-5180-D867FD212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541CE6-F647-E6D4-8A2F-B334C1CB63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5916378-79F8-C84E-2DEB-E743616E0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A7AE6F-1BA2-D126-3B5E-AB1B91E4E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AB1DE-7AE4-419E-B916-DB36E81F0535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7DA2B2-C437-13D9-3B5D-D0FAA5CF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FADD94-9F79-C29A-6801-FBDF87B90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2A13-EEC4-4B94-BF77-4AA932A873F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5841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34EE55-528C-B2E8-A48B-15C98F0C7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08DA5C-64C6-0A97-6CF9-390BE8EF7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7BAFDE-A91F-7DF8-538E-0EE9B40DD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21F0CD2-3223-82ED-6089-1D99E82B9B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954E6B5-16C0-BE07-71F4-D4A024FAA1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D746BD2-2895-67A1-AD5F-318A7691D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AB1DE-7AE4-419E-B916-DB36E81F0535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BB3E0E5-4210-1F23-8488-F066720B8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CA5CA0B-6094-F837-D623-F305B7265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2A13-EEC4-4B94-BF77-4AA932A873F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3709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E3A88-380D-DEAA-FB53-413D86685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682B3F0-6170-F56B-2215-B8CB7CE96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AB1DE-7AE4-419E-B916-DB36E81F0535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62CB71F-1D29-2F07-848B-6E4FE3F6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220E7A-D063-886A-E55E-08D7C0C68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2A13-EEC4-4B94-BF77-4AA932A873F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84898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6D7B24-210E-6249-5213-76959867F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AB1DE-7AE4-419E-B916-DB36E81F0535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A96941A-6C5A-42F1-2542-A94741C8A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053032A-17B0-77B4-57F9-ED4A0471A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2A13-EEC4-4B94-BF77-4AA932A873F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4797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A8A4E-EBCC-B354-DAFF-3D1B354A4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EB9293-B6A2-A84D-2E2A-08B9E73E7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F4D8DA-0BED-7078-0B02-E02D08673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7E29D8-932A-252E-495D-F7D403C36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AB1DE-7AE4-419E-B916-DB36E81F0535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D4B273-06B4-C395-2D12-747A0BB35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2FD35F-015C-E177-486A-5EEA169D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2A13-EEC4-4B94-BF77-4AA932A873F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2668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5B535-E639-7E55-2CFF-B2B65FA7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A8C04DF-FDB5-7741-8F5F-49A31F093C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5FF9C7-8F29-F890-09EB-48FC3E340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F7A4C6-2FB7-6CF9-C04E-13FDD82D0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AB1DE-7AE4-419E-B916-DB36E81F0535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893FC5-211C-0D58-6DBB-5D55DB793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FCE68E-6365-D646-1E7A-10A9B091C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C2A13-EEC4-4B94-BF77-4AA932A873F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0898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698EC77-066B-2827-E273-56966AFE3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4E3D12-FC36-E812-518B-B8347265E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509BF5-A09E-20F9-D699-CF92C6DB0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BAB1DE-7AE4-419E-B916-DB36E81F0535}" type="datetimeFigureOut">
              <a:rPr lang="es-UY" smtClean="0"/>
              <a:t>27/5/2025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C6E2DC-660B-8041-BE24-11D04A9F8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A26F5C-C740-B527-93BF-F39BDAD8A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0C2A13-EEC4-4B94-BF77-4AA932A873F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4100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5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8" name="Rectangle 1037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2" name="Rectangle 1041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23C9D04-A78E-E659-3676-EA76B424D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208" y="857251"/>
            <a:ext cx="4747280" cy="3098061"/>
          </a:xfrm>
        </p:spPr>
        <p:txBody>
          <a:bodyPr anchor="b">
            <a:normAutofit/>
          </a:bodyPr>
          <a:lstStyle/>
          <a:p>
            <a:pPr algn="l"/>
            <a:r>
              <a:rPr lang="es-UY" sz="4800">
                <a:solidFill>
                  <a:srgbClr val="FFFFFF"/>
                </a:solidFill>
              </a:rPr>
              <a:t>TEORÍA DE GOBIERNO</a:t>
            </a:r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Oval 1045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onjunto de iconos sólidos del gobierno - arte vectorial de Gobierno libre de derechos">
            <a:extLst>
              <a:ext uri="{FF2B5EF4-FFF2-40B4-BE49-F238E27FC236}">
                <a16:creationId xmlns:a16="http://schemas.microsoft.com/office/drawing/2014/main" id="{0CAF7240-ED2C-9D0F-A021-595D6E21C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82"/>
          <a:stretch>
            <a:fillRect/>
          </a:stretch>
        </p:blipFill>
        <p:spPr bwMode="auto">
          <a:xfrm>
            <a:off x="6920559" y="2385062"/>
            <a:ext cx="3737164" cy="210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AB0EE2C-C864-5BF3-EE79-DEAB9E8ADFA7}"/>
              </a:ext>
            </a:extLst>
          </p:cNvPr>
          <p:cNvSpPr txBox="1"/>
          <p:nvPr/>
        </p:nvSpPr>
        <p:spPr>
          <a:xfrm>
            <a:off x="1828800" y="5158596"/>
            <a:ext cx="3812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000" b="1" dirty="0">
                <a:solidFill>
                  <a:schemeClr val="bg1"/>
                </a:solidFill>
              </a:rPr>
              <a:t>DR. FEDERICO DE LA PEÑA</a:t>
            </a:r>
          </a:p>
        </p:txBody>
      </p:sp>
    </p:spTree>
    <p:extLst>
      <p:ext uri="{BB962C8B-B14F-4D97-AF65-F5344CB8AC3E}">
        <p14:creationId xmlns:p14="http://schemas.microsoft.com/office/powerpoint/2010/main" val="191630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6E0F7-C05D-002B-3F8E-EED467CF1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Y" dirty="0"/>
              <a:t>REPASO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00F871-8220-3666-8BB3-524A692B7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75" y="1825624"/>
            <a:ext cx="12232257" cy="4902979"/>
          </a:xfrm>
        </p:spPr>
        <p:txBody>
          <a:bodyPr>
            <a:normAutofit lnSpcReduction="10000"/>
          </a:bodyPr>
          <a:lstStyle/>
          <a:p>
            <a:pPr algn="just"/>
            <a:r>
              <a:rPr lang="es-UY" dirty="0"/>
              <a:t>VINCULACIÓN TEORÍA DEL ESTADO Y TEORÍA DE GOBIERNO</a:t>
            </a:r>
          </a:p>
          <a:p>
            <a:pPr marL="0" indent="0" algn="just">
              <a:buNone/>
            </a:pPr>
            <a:endParaRPr lang="es-UY" dirty="0"/>
          </a:p>
          <a:p>
            <a:pPr algn="just"/>
            <a:r>
              <a:rPr lang="es-UY" dirty="0"/>
              <a:t>GOBIERNO COMO MANIFESTACIÓN DE VOLUNTAD QUE TRADUCE EL PODER DEL ESTADO.</a:t>
            </a:r>
          </a:p>
          <a:p>
            <a:pPr algn="just"/>
            <a:r>
              <a:rPr lang="es-UY" dirty="0"/>
              <a:t>DEPENDE DE (SUBORDINADA A) LA CONCEPCIÓN DE ESTADO: ESTADO TOTALITARIO TRADUCE UN GOBIERNO DE FUERZA, ESTADO DE DERECHO UNO DE OPINIÓN.</a:t>
            </a:r>
          </a:p>
          <a:p>
            <a:pPr marL="0" indent="0" algn="ctr">
              <a:buNone/>
            </a:pPr>
            <a:endParaRPr lang="es-UY" dirty="0"/>
          </a:p>
          <a:p>
            <a:pPr marL="0" indent="0" algn="ctr">
              <a:buNone/>
            </a:pPr>
            <a:r>
              <a:rPr lang="es-UY" dirty="0"/>
              <a:t>“</a:t>
            </a:r>
            <a:r>
              <a:rPr lang="es-UY" b="1" dirty="0"/>
              <a:t>SISTEMA ORGÁNICO </a:t>
            </a:r>
            <a:r>
              <a:rPr lang="es-UY" dirty="0"/>
              <a:t>DE </a:t>
            </a:r>
            <a:r>
              <a:rPr lang="es-UY" b="1" dirty="0"/>
              <a:t>AUTORIDADES</a:t>
            </a:r>
            <a:r>
              <a:rPr lang="es-UY" dirty="0"/>
              <a:t>, A TRAVÉS DEL CUAL </a:t>
            </a:r>
            <a:r>
              <a:rPr lang="es-UY" b="1" dirty="0"/>
              <a:t>SE EXPRESA EL PODER DEL ESTADO</a:t>
            </a:r>
            <a:r>
              <a:rPr lang="es-UY" dirty="0"/>
              <a:t>, </a:t>
            </a:r>
            <a:r>
              <a:rPr lang="es-UY" b="1" dirty="0"/>
              <a:t>CREANDO</a:t>
            </a:r>
            <a:r>
              <a:rPr lang="es-UY" dirty="0"/>
              <a:t>, </a:t>
            </a:r>
            <a:r>
              <a:rPr lang="es-UY" b="1" dirty="0"/>
              <a:t>AFIRMANDO</a:t>
            </a:r>
            <a:r>
              <a:rPr lang="es-UY" dirty="0"/>
              <a:t> Y </a:t>
            </a:r>
            <a:r>
              <a:rPr lang="es-UY" b="1" dirty="0"/>
              <a:t>DESENVOLVIENDO</a:t>
            </a:r>
            <a:r>
              <a:rPr lang="es-UY" dirty="0"/>
              <a:t> EL </a:t>
            </a:r>
            <a:r>
              <a:rPr lang="es-UY" b="1" dirty="0"/>
              <a:t>ORDEN JURÍDICO</a:t>
            </a:r>
            <a:r>
              <a:rPr lang="es-UY" dirty="0"/>
              <a:t>” (ARÉCHAGA).</a:t>
            </a:r>
          </a:p>
        </p:txBody>
      </p:sp>
    </p:spTree>
    <p:extLst>
      <p:ext uri="{BB962C8B-B14F-4D97-AF65-F5344CB8AC3E}">
        <p14:creationId xmlns:p14="http://schemas.microsoft.com/office/powerpoint/2010/main" val="4022963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EB50AC-BC17-421F-5D2E-3C2693A9A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4838"/>
            <a:ext cx="10515600" cy="5642125"/>
          </a:xfrm>
        </p:spPr>
        <p:txBody>
          <a:bodyPr/>
          <a:lstStyle/>
          <a:p>
            <a:pPr algn="just"/>
            <a:r>
              <a:rPr lang="es-UY" b="1" dirty="0"/>
              <a:t>SISTEMA ORGÁNICO: </a:t>
            </a:r>
            <a:r>
              <a:rPr lang="es-UY" dirty="0"/>
              <a:t>IDEA DE COHERENCIA Y COORDINACIÓN DE LAS DISTINTAS PARTES QUE LO CONFORMAN.</a:t>
            </a:r>
          </a:p>
          <a:p>
            <a:pPr algn="just"/>
            <a:r>
              <a:rPr lang="es-UY" b="1" dirty="0"/>
              <a:t>SISTEMA DE AUTORIDADES</a:t>
            </a:r>
            <a:r>
              <a:rPr lang="es-UY" dirty="0"/>
              <a:t>: MÁS AMPLIO QUE ÓRGANOS, INCLUYE OTROS AGENTES PÚBLICOS QUE EXPRESAN ESE PODER DEL ESTADO. SU VOLUNTAD SE IMPUTA AL ESTADO </a:t>
            </a:r>
            <a:r>
              <a:rPr lang="es-UY" b="1" dirty="0"/>
              <a:t>¿CÓMO? (VAMOS A VER)</a:t>
            </a:r>
          </a:p>
          <a:p>
            <a:pPr algn="just"/>
            <a:r>
              <a:rPr lang="es-UY" b="1" dirty="0"/>
              <a:t>MANIFESTACIÓN DE ESE PODER: </a:t>
            </a:r>
            <a:r>
              <a:rPr lang="es-UY" dirty="0"/>
              <a:t>VEHÍCULO, INSTRUMENTO TÉCNICO, TRANSFORMADOR DE LA ENERGÍA ESTATAL, PARA HACER EFECTIVA LA ACCIÓN DE ESE PODER SOBRE LA CONDUCTA DE LOS INDIVIDUOS.</a:t>
            </a:r>
          </a:p>
          <a:p>
            <a:pPr algn="just"/>
            <a:r>
              <a:rPr lang="es-UY" b="1" dirty="0"/>
              <a:t>CREA, AFIRMA Y DESENVUELVE EL ORDENAMIENTO JURÍDICO: </a:t>
            </a:r>
            <a:r>
              <a:rPr lang="es-UY" dirty="0"/>
              <a:t>FIN INMEDIATO DEL ESTADO ES REALIZAR EL DERECHO.</a:t>
            </a:r>
          </a:p>
          <a:p>
            <a:pPr algn="just"/>
            <a:r>
              <a:rPr lang="es-UY" b="1" dirty="0"/>
              <a:t>GUBERNARE: </a:t>
            </a:r>
            <a:r>
              <a:rPr lang="es-UY" dirty="0"/>
              <a:t>“GUIAR LA NAVE”, “DIRIGIR CON UN TIMÓN”.</a:t>
            </a:r>
          </a:p>
          <a:p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12155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53DF33-5945-5DC5-2A76-723DFD579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540" y="327804"/>
            <a:ext cx="11950460" cy="626277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UY" b="1" dirty="0"/>
              <a:t>1) ESTADO DE DERECHO: GOBIERNO DE OPINIÓN. </a:t>
            </a:r>
          </a:p>
          <a:p>
            <a:pPr marL="0" indent="0" algn="just">
              <a:buNone/>
            </a:pPr>
            <a:r>
              <a:rPr lang="es-UY" b="1" dirty="0"/>
              <a:t>SUBORDINACIÓN AL DERECHO QUE EL MISMO ESTADO CREA.</a:t>
            </a:r>
          </a:p>
          <a:p>
            <a:pPr marL="0" indent="0" algn="just">
              <a:buNone/>
            </a:pPr>
            <a:r>
              <a:rPr lang="es-UY" b="1" dirty="0"/>
              <a:t>INDIVIDUO ES UN FIN EN SÍ MISMO: </a:t>
            </a:r>
            <a:r>
              <a:rPr lang="es-UY" dirty="0"/>
              <a:t>LA BASE ES EL RESPETO DE LOS DERECHOS Y LIBERTADES DE LOS INDIVIDUOS.</a:t>
            </a:r>
          </a:p>
          <a:p>
            <a:pPr marL="0" indent="0" algn="just">
              <a:buNone/>
            </a:pPr>
            <a:r>
              <a:rPr lang="es-UY" b="1" dirty="0"/>
              <a:t>LIBERTAD INDIVIDUAL:  </a:t>
            </a:r>
            <a:r>
              <a:rPr lang="es-UY" dirty="0"/>
              <a:t>TODO LO QUE NO ESTÁ PROHIBÍDO, CONJUGAR LA SUYA CON LA DE LOS DEMÁS.</a:t>
            </a:r>
          </a:p>
          <a:p>
            <a:pPr marL="0" indent="0" algn="just">
              <a:buNone/>
            </a:pPr>
            <a:r>
              <a:rPr lang="es-UY" b="1" dirty="0"/>
              <a:t>ESTADO TIENE LÍMITES: </a:t>
            </a:r>
            <a:r>
              <a:rPr lang="es-UY" dirty="0"/>
              <a:t> SOLO PUEDE HACER LO QUE LE ESTÁ PERMITIDO Y DE LA FORMA QUE SE LE PERMITE.</a:t>
            </a:r>
          </a:p>
          <a:p>
            <a:pPr marL="0" indent="0" algn="just">
              <a:buNone/>
            </a:pPr>
            <a:r>
              <a:rPr lang="es-UY" b="1" dirty="0"/>
              <a:t>CONSENTIMIENTO DE LA COMUNIDAD: </a:t>
            </a:r>
            <a:r>
              <a:rPr lang="es-UY" dirty="0"/>
              <a:t>FUENTE DONDE EL ESTADO DE DERECHO Y EL GOBIERNO EXTRAEN SU AUTORIDAD.</a:t>
            </a:r>
          </a:p>
          <a:p>
            <a:pPr marL="0" indent="0" algn="just">
              <a:buNone/>
            </a:pPr>
            <a:r>
              <a:rPr lang="es-UY" b="1" dirty="0"/>
              <a:t>SEPARACIÓN DE PODERES</a:t>
            </a:r>
          </a:p>
          <a:p>
            <a:pPr marL="0" indent="0" algn="ctr">
              <a:buNone/>
            </a:pPr>
            <a:r>
              <a:rPr lang="es-UY" b="1" dirty="0"/>
              <a:t>2) ESTADO TOTALITARIO: GOBIERNO DE FUERZA:</a:t>
            </a:r>
          </a:p>
          <a:p>
            <a:pPr marL="0" indent="0" algn="just">
              <a:buNone/>
            </a:pPr>
            <a:r>
              <a:rPr lang="es-UY" b="1" dirty="0"/>
              <a:t>SE BASAN EN LA VIOLENCIA NO EN EL CONSENTIMIENTO </a:t>
            </a:r>
            <a:r>
              <a:rPr lang="es-UY" dirty="0"/>
              <a:t>(AUNQUE RECIBAN EL APOYO DE L 100%  EN SUFRAGIOS, SI ESE CONSENTIMIENTO NO SE APOYA EN LA LIBERTAD DE OPINIÓN)</a:t>
            </a:r>
          </a:p>
          <a:p>
            <a:pPr marL="0" indent="0" algn="just">
              <a:buNone/>
            </a:pPr>
            <a:r>
              <a:rPr lang="es-UY" b="1" dirty="0"/>
              <a:t>TRANSPERSONALISTA</a:t>
            </a:r>
          </a:p>
          <a:p>
            <a:pPr marL="0" indent="0" algn="just">
              <a:buNone/>
            </a:pPr>
            <a:r>
              <a:rPr lang="es-UY" b="1" dirty="0"/>
              <a:t>MITO: </a:t>
            </a:r>
            <a:r>
              <a:rPr lang="es-UY" dirty="0"/>
              <a:t>RAZA, CLASE O NACIÓN.</a:t>
            </a:r>
          </a:p>
          <a:p>
            <a:pPr marL="0" indent="0" algn="just">
              <a:buNone/>
            </a:pPr>
            <a:r>
              <a:rPr lang="es-UY" b="1" dirty="0"/>
              <a:t>ESTADO TOTALITARIO: </a:t>
            </a:r>
            <a:r>
              <a:rPr lang="es-UY" dirty="0"/>
              <a:t>IMPRESICIÓN LÍMITES DE COMPETENCIAS Y CONCENTRACIÓN DEL PODER EN UN SOLO HOMBRE O EN UN SOLO PARTIDO.</a:t>
            </a:r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91940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D18EF3-65B2-4B31-4E22-21600AEEA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UY" dirty="0"/>
              <a:t>CLASIFICACIÓN GOB. OPINIÓN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280AB8-7636-0F9E-7E27-47DB74612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023" y="1825624"/>
            <a:ext cx="11869947" cy="4868473"/>
          </a:xfrm>
        </p:spPr>
        <p:txBody>
          <a:bodyPr>
            <a:normAutofit fontScale="92500" lnSpcReduction="20000"/>
          </a:bodyPr>
          <a:lstStyle/>
          <a:p>
            <a:r>
              <a:rPr lang="es-UY" dirty="0"/>
              <a:t>SEGÚN EL </a:t>
            </a:r>
            <a:r>
              <a:rPr lang="es-UY" b="1" dirty="0"/>
              <a:t>GRADO DE PARTICIPACIÓN CIUDADANÍA: </a:t>
            </a:r>
            <a:r>
              <a:rPr lang="es-UY" dirty="0"/>
              <a:t>DIRECTO, REPRESENTATIVO Y SEMIRREPRESENTATIVO. </a:t>
            </a:r>
          </a:p>
          <a:p>
            <a:r>
              <a:rPr lang="es-UY" b="1" dirty="0"/>
              <a:t>DENTRO DEL REPRESENTATIVO </a:t>
            </a:r>
            <a:r>
              <a:rPr lang="es-UY" dirty="0"/>
              <a:t>(MÁS EXTENDIDO), EN BASE AL </a:t>
            </a:r>
            <a:r>
              <a:rPr lang="es-UY" b="1" dirty="0"/>
              <a:t>DISEÑO DE LAS RELACIONES ENTRE PODERES</a:t>
            </a:r>
            <a:r>
              <a:rPr lang="es-UY" dirty="0"/>
              <a:t>: PRESIDENCIALISTA, PARLAMENTARISTA Y CONGRESIONAL.</a:t>
            </a:r>
          </a:p>
          <a:p>
            <a:r>
              <a:rPr lang="es-UY" dirty="0"/>
              <a:t>CONSENTIMIENTO DE LA COMUNIDAD: INVESTIGAR SI EL MISMO SE DA EN UN ÁMBITO DE LIBERTAD DE CRÍTICA Y DE OPINIÓN.</a:t>
            </a:r>
          </a:p>
          <a:p>
            <a:r>
              <a:rPr lang="es-UY" dirty="0"/>
              <a:t>DISTINTAS TEORÍAS PARA EXPLICARLO (¿CÓMO SE OBTIENE EL CONSENTIMIENTO? Y ¿CÓMO LAS AUTORIDADES MANIFIESTAN EL PODER DEL ESTADO?) :</a:t>
            </a:r>
          </a:p>
          <a:p>
            <a:pPr marL="0" indent="0">
              <a:buNone/>
            </a:pPr>
            <a:r>
              <a:rPr lang="es-UY" dirty="0"/>
              <a:t>MANDATO IMPERATIVO</a:t>
            </a:r>
          </a:p>
          <a:p>
            <a:pPr marL="0" indent="0">
              <a:buNone/>
            </a:pPr>
            <a:r>
              <a:rPr lang="es-UY" dirty="0"/>
              <a:t>MANDATO REPRESENTATIVO</a:t>
            </a:r>
          </a:p>
          <a:p>
            <a:pPr marL="0" indent="0">
              <a:buNone/>
            </a:pPr>
            <a:r>
              <a:rPr lang="es-UY" dirty="0"/>
              <a:t>TEORÍA DEL ÓRGANO</a:t>
            </a:r>
          </a:p>
          <a:p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531969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463</Words>
  <Application>Microsoft Office PowerPoint</Application>
  <PresentationFormat>Panorámica</PresentationFormat>
  <Paragraphs>34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de Office</vt:lpstr>
      <vt:lpstr>TEORÍA DE GOBIERNO</vt:lpstr>
      <vt:lpstr>REPASO</vt:lpstr>
      <vt:lpstr>Presentación de PowerPoint</vt:lpstr>
      <vt:lpstr>Presentación de PowerPoint</vt:lpstr>
      <vt:lpstr>CLASIFICACIÓN GOB. OPINIÓN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Federico de la Peña</dc:creator>
  <cp:lastModifiedBy>Federico de la Peña</cp:lastModifiedBy>
  <cp:revision>1</cp:revision>
  <dcterms:created xsi:type="dcterms:W3CDTF">2025-05-20T22:18:52Z</dcterms:created>
  <dcterms:modified xsi:type="dcterms:W3CDTF">2025-05-27T20:35:25Z</dcterms:modified>
</cp:coreProperties>
</file>