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4" r:id="rId1"/>
  </p:sldMasterIdLst>
  <p:sldIdLst>
    <p:sldId id="256" r:id="rId2"/>
    <p:sldId id="257" r:id="rId3"/>
    <p:sldId id="258" r:id="rId4"/>
    <p:sldId id="259" r:id="rId5"/>
    <p:sldId id="261" r:id="rId6"/>
    <p:sldId id="285" r:id="rId7"/>
    <p:sldId id="262" r:id="rId8"/>
    <p:sldId id="263" r:id="rId9"/>
    <p:sldId id="284" r:id="rId10"/>
    <p:sldId id="264" r:id="rId11"/>
    <p:sldId id="265" r:id="rId12"/>
    <p:sldId id="268" r:id="rId13"/>
    <p:sldId id="269" r:id="rId14"/>
    <p:sldId id="270" r:id="rId15"/>
    <p:sldId id="275" r:id="rId16"/>
    <p:sldId id="271" r:id="rId17"/>
    <p:sldId id="276" r:id="rId18"/>
    <p:sldId id="279" r:id="rId19"/>
    <p:sldId id="278" r:id="rId20"/>
    <p:sldId id="266" r:id="rId21"/>
    <p:sldId id="281" r:id="rId22"/>
    <p:sldId id="280" r:id="rId23"/>
    <p:sldId id="272" r:id="rId24"/>
    <p:sldId id="277" r:id="rId25"/>
    <p:sldId id="283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0"/>
    <p:restoredTop sz="94590"/>
  </p:normalViewPr>
  <p:slideViewPr>
    <p:cSldViewPr snapToGrid="0" snapToObjects="1">
      <p:cViewPr varScale="1">
        <p:scale>
          <a:sx n="73" d="100"/>
          <a:sy n="73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12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12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979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7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8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032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905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9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3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nzQZ5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horturl.at/cenzW" TargetMode="External"/><Relationship Id="rId2" Type="http://schemas.openxmlformats.org/officeDocument/2006/relationships/hyperlink" Target="https://www.bu.edu/gdp/2021/05/19/trading-away-industrialization-contexts-and-prospects-of-the-eu-mercosur-agre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i.org/es/publicaci%C3%B3n/colonialismo-digit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acioncarolina.es/wp-content/uploads/2023/06/DT_FC_1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cepal.org/server/api/core/bitstreams/604a0b86-7e19-41a5-b4e7-49d823f91707/content" TargetMode="External"/><Relationship Id="rId2" Type="http://schemas.openxmlformats.org/officeDocument/2006/relationships/hyperlink" Target="https://repositorio.cepal.org/server/api/core/bitstreams/e2ec4eec-36e1-4e02-b1ad-2503ce450c76/cont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1">
                <a:tint val="97000"/>
                <a:shade val="100000"/>
                <a:satMod val="185000"/>
                <a:lumMod val="120000"/>
                <a:alpha val="11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E8370-C8C4-8C4E-B02A-138FB04D4C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/>
            <a: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Acuerdo </a:t>
            </a:r>
            <a:b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MERCOSUR – Unión Europea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93E059-6F82-9B4A-97CC-0C2195C0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5" y="4368817"/>
            <a:ext cx="6801612" cy="181013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Licenciatura en Relaciones Internacionales 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Organización Internacional del Comercio </a:t>
            </a: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Lic. Viviana Barreto </a:t>
            </a:r>
          </a:p>
        </p:txBody>
      </p:sp>
    </p:spTree>
    <p:extLst>
      <p:ext uri="{BB962C8B-B14F-4D97-AF65-F5344CB8AC3E}">
        <p14:creationId xmlns:p14="http://schemas.microsoft.com/office/powerpoint/2010/main" val="155517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EDEA36-DD9C-D740-BEC0-A5A0E042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0842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comercio de bienes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D1FAC-DB58-204A-BC22-1A8E9CE3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7" y="2152009"/>
            <a:ext cx="10443411" cy="4705991"/>
          </a:xfrm>
        </p:spPr>
        <p:txBody>
          <a:bodyPr>
            <a:normAutofit lnSpcReduction="10000"/>
          </a:bodyPr>
          <a:lstStyle/>
          <a:p>
            <a:r>
              <a:rPr lang="es-ES_tradnl" sz="2800" dirty="0"/>
              <a:t>Comercio agrícola: </a:t>
            </a:r>
          </a:p>
          <a:p>
            <a:pPr marL="0" indent="0">
              <a:buNone/>
            </a:pPr>
            <a:r>
              <a:rPr lang="es-ES_tradnl" sz="2800" dirty="0"/>
              <a:t>CARNE: oferta de acceso de 99 mil toneladas libres de aranceles, en etapas de 5 o 6 años.  No hay información sobre su distribución dentro de MERCOSUR. </a:t>
            </a:r>
          </a:p>
          <a:p>
            <a:pPr marL="0" indent="0">
              <a:buNone/>
            </a:pPr>
            <a:r>
              <a:rPr lang="es-ES_tradnl" sz="2800" dirty="0"/>
              <a:t>LÁCTEOS: </a:t>
            </a:r>
            <a:r>
              <a:rPr lang="es-UY" sz="2800" dirty="0"/>
              <a:t> ambas regiones se otorgan de forma recíproca cuotas de acceso a leche en polvo (10.000 toneladas), fórmula infantil (5.000 toneladas) y quesos (30.000 toneladas).</a:t>
            </a:r>
          </a:p>
          <a:p>
            <a:pPr marL="0" indent="0">
              <a:buNone/>
            </a:pPr>
            <a:r>
              <a:rPr lang="es-UY" sz="2800" dirty="0"/>
              <a:t>ARROZ: posibilidades de acceso para Uruguay de 60.000 toneladas libre de aranceles. </a:t>
            </a:r>
          </a:p>
          <a:p>
            <a:pPr marL="0" indent="0">
              <a:buNone/>
            </a:pPr>
            <a:r>
              <a:rPr lang="es-UY" sz="2800" dirty="0"/>
              <a:t>MIEL: acceso de 45.000 toneladas libre de aranceles (paga 17%).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1997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53A280D-33E0-2247-A794-4D1AEB28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7017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comercio de bienes I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BEBAC-891C-C04B-94D7-A48D4674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2095501"/>
            <a:ext cx="9855868" cy="505777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2800" dirty="0"/>
              <a:t>Bienes industriales: no existe de “desarrollo industrial” en favor de MERCOSUR. </a:t>
            </a:r>
          </a:p>
          <a:p>
            <a:pPr algn="just"/>
            <a:r>
              <a:rPr lang="es-ES_tradnl" sz="2800" dirty="0"/>
              <a:t>AUTOMOTRIZ: MERCOSUR acuerda período de </a:t>
            </a:r>
            <a:r>
              <a:rPr lang="es-UY" sz="2800" dirty="0"/>
              <a:t>desgravación de 15 años, con una cuota de entre 10 mil y 15 mil autos por año, a una tasa arancelaria del 17,5% (el arancel vigente es de 35% Argentina y Brasil y 23% para Uruguay). Además, MERCOSUR acepta aumentar de 35% a 45% el contenido de origen extranjero de los vehículos sujetos a desgravación arancelaria.</a:t>
            </a:r>
          </a:p>
          <a:p>
            <a:pPr algn="just"/>
            <a:r>
              <a:rPr lang="es-UY" sz="2800" dirty="0"/>
              <a:t> En contrapartida, no se conocen ofertas para la mejora del ingreso de productos mercosureños, en particular autopartes, en el mercado europeo. </a:t>
            </a:r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43425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72FA8FB-2461-4DD3-94A9-C9637F51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37" y="180067"/>
            <a:ext cx="5329888" cy="2522721"/>
          </a:xfrm>
          <a:solidFill>
            <a:schemeClr val="accent2"/>
          </a:solidFill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100" b="1" dirty="0"/>
              <a:t>Impactos potenciales del </a:t>
            </a:r>
            <a:r>
              <a:rPr lang="en-US" sz="3100" b="1" dirty="0" err="1"/>
              <a:t>acuerdo</a:t>
            </a:r>
            <a:r>
              <a:rPr lang="en-US" sz="3100" b="1" dirty="0"/>
              <a:t> </a:t>
            </a:r>
            <a:br>
              <a:rPr lang="en-US" sz="3100" b="1" dirty="0"/>
            </a:br>
            <a:r>
              <a:rPr lang="en-US" sz="3100" b="1" i="1" dirty="0"/>
              <a:t>LSE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E78BDB4-7632-4FBD-8D64-21BE8EACD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420" y="2702788"/>
            <a:ext cx="2587055" cy="3581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7D71AC-1D9F-463A-B26F-95E1D0AE25DA}"/>
              </a:ext>
            </a:extLst>
          </p:cNvPr>
          <p:cNvSpPr txBox="1"/>
          <p:nvPr/>
        </p:nvSpPr>
        <p:spPr>
          <a:xfrm>
            <a:off x="902637" y="6322226"/>
            <a:ext cx="471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Disponible en: </a:t>
            </a:r>
            <a:r>
              <a:rPr lang="es-ES" sz="1400" dirty="0">
                <a:hlinkClick r:id="rId3"/>
              </a:rPr>
              <a:t>https://shorturl.at/nzQZ5</a:t>
            </a:r>
            <a:endParaRPr lang="es-UY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AF4D08-3D59-46BF-9127-B4019F0F9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57" y="1475694"/>
            <a:ext cx="7698743" cy="39066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6EC619-28F2-4D67-86AD-A05EDA128B45}"/>
              </a:ext>
            </a:extLst>
          </p:cNvPr>
          <p:cNvSpPr txBox="1"/>
          <p:nvPr/>
        </p:nvSpPr>
        <p:spPr>
          <a:xfrm>
            <a:off x="5203371" y="538230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Ramiro Bertoni en “Los eventuales impactos de un acuerdo entre el MERCOSUR y la Unión Europea”, FES Argentina, 2023. </a:t>
            </a:r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397002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04875"/>
            <a:ext cx="9616439" cy="4972050"/>
          </a:xfrm>
        </p:spPr>
        <p:txBody>
          <a:bodyPr>
            <a:normAutofit/>
          </a:bodyPr>
          <a:lstStyle/>
          <a:p>
            <a:pPr algn="just"/>
            <a:r>
              <a:rPr lang="es-UY" sz="2800" dirty="0"/>
              <a:t>En el MERCOSUR: El sector del </a:t>
            </a:r>
            <a:r>
              <a:rPr lang="es-UY" sz="2800" b="1" dirty="0"/>
              <a:t>agronegocio</a:t>
            </a:r>
            <a:r>
              <a:rPr lang="es-UY" sz="2800" dirty="0"/>
              <a:t> es más beneficiado y los mayores impactos se dan en la </a:t>
            </a:r>
            <a:r>
              <a:rPr lang="es-UY" sz="2800" b="1" dirty="0"/>
              <a:t>industria</a:t>
            </a:r>
            <a:r>
              <a:rPr lang="es-UY" sz="2800" dirty="0"/>
              <a:t>. Tensión para la profundización de la primarización. </a:t>
            </a:r>
          </a:p>
          <a:p>
            <a:pPr algn="just"/>
            <a:r>
              <a:rPr lang="es-UY" sz="2800" dirty="0"/>
              <a:t>Las </a:t>
            </a:r>
            <a:r>
              <a:rPr lang="es-UY" sz="2800" b="1" dirty="0"/>
              <a:t>X agroalimentarias de MCS </a:t>
            </a:r>
            <a:r>
              <a:rPr lang="es-UY" sz="2800" dirty="0"/>
              <a:t>aumentan 22,8%. La carne 30/64%</a:t>
            </a:r>
          </a:p>
          <a:p>
            <a:pPr algn="just"/>
            <a:r>
              <a:rPr lang="es-UY" sz="2800" dirty="0"/>
              <a:t>Las </a:t>
            </a:r>
            <a:r>
              <a:rPr lang="es-UY" sz="2800" b="1" dirty="0"/>
              <a:t>X industriales de la UE </a:t>
            </a:r>
            <a:r>
              <a:rPr lang="es-UY" sz="2800" dirty="0"/>
              <a:t>aumentan 74%. Textiles impacto de liberalización de reglas de origen. Industria láctea: X de UE a MCS 90%</a:t>
            </a:r>
          </a:p>
          <a:p>
            <a:pPr algn="just"/>
            <a:r>
              <a:rPr lang="es-UY" sz="2800" dirty="0"/>
              <a:t>Además deterioro del </a:t>
            </a:r>
            <a:r>
              <a:rPr lang="es-UY" sz="2800" b="1" dirty="0"/>
              <a:t>comercio intrarregional</a:t>
            </a:r>
            <a:r>
              <a:rPr lang="es-UY" sz="2800" dirty="0"/>
              <a:t> por la competencia de productos europeos. 70% del comercio intrabloque es de manufacturas no agropecuarias. </a:t>
            </a:r>
          </a:p>
        </p:txBody>
      </p:sp>
    </p:spTree>
    <p:extLst>
      <p:ext uri="{BB962C8B-B14F-4D97-AF65-F5344CB8AC3E}">
        <p14:creationId xmlns:p14="http://schemas.microsoft.com/office/powerpoint/2010/main" val="296270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923925"/>
            <a:ext cx="9582150" cy="4591050"/>
          </a:xfrm>
        </p:spPr>
        <p:txBody>
          <a:bodyPr>
            <a:noAutofit/>
          </a:bodyPr>
          <a:lstStyle/>
          <a:p>
            <a:pPr algn="just"/>
            <a:r>
              <a:rPr lang="es-UY" sz="3200" b="1" dirty="0">
                <a:highlight>
                  <a:srgbClr val="C0C0C0"/>
                </a:highlight>
              </a:rPr>
              <a:t>Sectores beneficiados : </a:t>
            </a:r>
          </a:p>
          <a:p>
            <a:pPr marL="0" indent="0" algn="just">
              <a:buNone/>
            </a:pPr>
            <a:r>
              <a:rPr lang="es-UY" sz="3200" b="1" dirty="0"/>
              <a:t>Carne</a:t>
            </a:r>
            <a:r>
              <a:rPr lang="es-UY" sz="3200" dirty="0"/>
              <a:t> exportaciones del MERCOSUR crecerán entre 30% / 64% </a:t>
            </a:r>
          </a:p>
          <a:p>
            <a:pPr marL="0" indent="0" algn="just">
              <a:buNone/>
            </a:pPr>
            <a:r>
              <a:rPr lang="es-UY" sz="3200" b="1" dirty="0"/>
              <a:t>Servicios a las empresas: </a:t>
            </a:r>
            <a:r>
              <a:rPr lang="es-UY" sz="3200" dirty="0"/>
              <a:t>exportaciones del MERCOSUR crecerán entre 6,5% y 9%</a:t>
            </a:r>
          </a:p>
          <a:p>
            <a:pPr algn="just"/>
            <a:r>
              <a:rPr lang="es-UY" sz="3200" b="1" dirty="0">
                <a:highlight>
                  <a:srgbClr val="C0C0C0"/>
                </a:highlight>
              </a:rPr>
              <a:t>Incertidumbre : </a:t>
            </a:r>
            <a:r>
              <a:rPr lang="es-UY" sz="3200" dirty="0"/>
              <a:t>Lácteos </a:t>
            </a:r>
          </a:p>
          <a:p>
            <a:pPr marL="0" indent="0" algn="just">
              <a:buNone/>
            </a:pPr>
            <a:r>
              <a:rPr lang="es-UY" sz="3200" dirty="0"/>
              <a:t>exportaciones de la UE a MERCOSUR crecerán entre 91% y 121% </a:t>
            </a:r>
          </a:p>
          <a:p>
            <a:pPr marL="0" indent="0" algn="just">
              <a:buNone/>
            </a:pPr>
            <a:r>
              <a:rPr lang="es-UY" sz="3200" dirty="0"/>
              <a:t>exportaciones de MERCOSUR a UE crecerán entre 18% y 165%		</a:t>
            </a:r>
          </a:p>
        </p:txBody>
      </p:sp>
    </p:spTree>
    <p:extLst>
      <p:ext uri="{BB962C8B-B14F-4D97-AF65-F5344CB8AC3E}">
        <p14:creationId xmlns:p14="http://schemas.microsoft.com/office/powerpoint/2010/main" val="251408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83" y="733425"/>
            <a:ext cx="9720967" cy="53816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UY" sz="2800" b="1" dirty="0">
                <a:highlight>
                  <a:srgbClr val="C0C0C0"/>
                </a:highlight>
              </a:rPr>
              <a:t>Impactos negativos</a:t>
            </a:r>
            <a:r>
              <a:rPr lang="es-UY" sz="2800" dirty="0">
                <a:highlight>
                  <a:srgbClr val="C0C0C0"/>
                </a:highlight>
              </a:rPr>
              <a:t>: </a:t>
            </a:r>
          </a:p>
          <a:p>
            <a:pPr marL="0" indent="0" algn="just">
              <a:buNone/>
            </a:pPr>
            <a:r>
              <a:rPr lang="es-UY" sz="2800" b="1" dirty="0"/>
              <a:t>Industria</a:t>
            </a:r>
            <a:r>
              <a:rPr lang="es-UY" sz="2800" dirty="0"/>
              <a:t> X de UE a MCS  74.3% / X de MCS a UE 7.9</a:t>
            </a:r>
          </a:p>
          <a:p>
            <a:pPr marL="0" indent="0" algn="just">
              <a:buNone/>
            </a:pPr>
            <a:r>
              <a:rPr lang="es-UY" sz="2800" b="1" dirty="0"/>
              <a:t>Textiles: </a:t>
            </a:r>
            <a:r>
              <a:rPr lang="es-UY" sz="2800" dirty="0"/>
              <a:t>Fuerte incremento de X de UE: entre 311% y 424%  (Aranceles previos altos y flexibilización de reglas de origen)</a:t>
            </a:r>
          </a:p>
          <a:p>
            <a:pPr marL="0" indent="0" algn="just">
              <a:buNone/>
            </a:pPr>
            <a:r>
              <a:rPr lang="es-UY" sz="2800" b="1" dirty="0"/>
              <a:t>Maquinaria: </a:t>
            </a:r>
            <a:r>
              <a:rPr lang="es-UY" sz="2800" dirty="0"/>
              <a:t>exportaciones de la UE crecerán entre 78% y 100%. Exportaciones de MERCOSUR entre 17% y 22%. </a:t>
            </a:r>
          </a:p>
          <a:p>
            <a:pPr marL="0" indent="0" algn="just">
              <a:buNone/>
            </a:pPr>
            <a:r>
              <a:rPr lang="es-UY" sz="2800" b="1" dirty="0"/>
              <a:t>Vehículos y autopartes: </a:t>
            </a:r>
            <a:r>
              <a:rPr lang="es-UY" sz="2800" dirty="0"/>
              <a:t>exportaciones de la UE crecerán entre 95% y 114%. Contracción del producto MERCOSUR en el sector entre 1,8% y 3,2%. </a:t>
            </a:r>
          </a:p>
          <a:p>
            <a:pPr marL="0" indent="0" algn="just">
              <a:buNone/>
            </a:pPr>
            <a:r>
              <a:rPr lang="es-UY" sz="2800" b="1" dirty="0"/>
              <a:t>Química y farmacéutica: </a:t>
            </a:r>
            <a:r>
              <a:rPr lang="es-UY" sz="2800" dirty="0"/>
              <a:t>exportaciones de la UE crecerán 47%, exportaciones de MERCOSUR 13%.</a:t>
            </a:r>
          </a:p>
        </p:txBody>
      </p:sp>
    </p:spTree>
    <p:extLst>
      <p:ext uri="{BB962C8B-B14F-4D97-AF65-F5344CB8AC3E}">
        <p14:creationId xmlns:p14="http://schemas.microsoft.com/office/powerpoint/2010/main" val="61005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31ED7-EFF7-4A82-B054-E56B87F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8442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IMPACTOS en UY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53EF5-4A62-4704-A2D5-8DF4B2AE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5" y="2009775"/>
            <a:ext cx="9787475" cy="4781550"/>
          </a:xfrm>
        </p:spPr>
        <p:txBody>
          <a:bodyPr>
            <a:normAutofit/>
          </a:bodyPr>
          <a:lstStyle/>
          <a:p>
            <a:r>
              <a:rPr lang="es-ES" sz="2400" dirty="0"/>
              <a:t>En un escenario ambicioso las </a:t>
            </a:r>
            <a:r>
              <a:rPr lang="es-ES" sz="2400" b="1" dirty="0"/>
              <a:t>exportaciones</a:t>
            </a:r>
            <a:r>
              <a:rPr lang="es-ES" sz="2400" dirty="0"/>
              <a:t> de UY aumentarían un 0.7% para 2032</a:t>
            </a:r>
          </a:p>
          <a:p>
            <a:r>
              <a:rPr lang="es-ES" sz="2400" b="1" dirty="0"/>
              <a:t>Crecimiento de PBI</a:t>
            </a:r>
            <a:r>
              <a:rPr lang="es-ES" sz="2400" dirty="0"/>
              <a:t>: 0.2% / 0.4%</a:t>
            </a:r>
          </a:p>
          <a:p>
            <a:r>
              <a:rPr lang="es-ES" sz="2400" dirty="0">
                <a:highlight>
                  <a:srgbClr val="C0C0C0"/>
                </a:highlight>
              </a:rPr>
              <a:t>Mayor beneficio en el sector </a:t>
            </a:r>
            <a:r>
              <a:rPr lang="es-ES" sz="2400" b="1" dirty="0">
                <a:highlight>
                  <a:srgbClr val="C0C0C0"/>
                </a:highlight>
              </a:rPr>
              <a:t>cárnico</a:t>
            </a:r>
            <a:r>
              <a:rPr lang="es-ES" sz="2400" dirty="0">
                <a:highlight>
                  <a:srgbClr val="C0C0C0"/>
                </a:highlight>
              </a:rPr>
              <a:t>: crecimiento de los resultados del sector entre 2.1% y 4.%</a:t>
            </a:r>
          </a:p>
          <a:p>
            <a:pPr marL="0" indent="0">
              <a:buNone/>
            </a:pPr>
            <a:r>
              <a:rPr lang="es-ES" sz="2400" dirty="0"/>
              <a:t>	Cuota de 99 mil toneladas al año, carne fresca y carne congelada. 	Arancel de 7.5% en 5 años</a:t>
            </a:r>
          </a:p>
          <a:p>
            <a:pPr marL="0" indent="0">
              <a:buNone/>
            </a:pPr>
            <a:r>
              <a:rPr lang="es-ES" sz="2400" dirty="0"/>
              <a:t>	Eliminación de arancel de exportación en marco de cuota Hilton. </a:t>
            </a:r>
          </a:p>
          <a:p>
            <a:pPr marL="0" indent="0">
              <a:buNone/>
            </a:pPr>
            <a:r>
              <a:rPr lang="es-ES" sz="2400" dirty="0"/>
              <a:t>	Beneficio de ahorro por pago de aranceles depende de la distribución de cuotas. Según estimación MEF 40 – 70 millones de dólares anuales, 15 millones extra por Hilton. </a:t>
            </a:r>
          </a:p>
        </p:txBody>
      </p:sp>
    </p:spTree>
    <p:extLst>
      <p:ext uri="{BB962C8B-B14F-4D97-AF65-F5344CB8AC3E}">
        <p14:creationId xmlns:p14="http://schemas.microsoft.com/office/powerpoint/2010/main" val="15035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31ED7-EFF7-4A82-B054-E56B87F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5747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IMPACTOS en UY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53EF5-4A62-4704-A2D5-8DF4B2AE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2362200"/>
            <a:ext cx="9435050" cy="4105275"/>
          </a:xfrm>
        </p:spPr>
        <p:txBody>
          <a:bodyPr>
            <a:normAutofit/>
          </a:bodyPr>
          <a:lstStyle/>
          <a:p>
            <a:r>
              <a:rPr lang="es-ES" sz="2400" dirty="0">
                <a:highlight>
                  <a:srgbClr val="C0C0C0"/>
                </a:highlight>
              </a:rPr>
              <a:t>Afectación del sector Lácteo: </a:t>
            </a:r>
          </a:p>
          <a:p>
            <a:pPr marL="0" indent="0">
              <a:buNone/>
            </a:pPr>
            <a:r>
              <a:rPr lang="es-ES" sz="2400" dirty="0"/>
              <a:t>Crecimiento de exportaciones de UE en queso, leche en polvo y fórmula. </a:t>
            </a:r>
          </a:p>
          <a:p>
            <a:r>
              <a:rPr lang="es-ES" sz="2400" dirty="0">
                <a:highlight>
                  <a:srgbClr val="C0C0C0"/>
                </a:highlight>
              </a:rPr>
              <a:t>Bebida</a:t>
            </a:r>
            <a:r>
              <a:rPr lang="es-ES" sz="2400" dirty="0"/>
              <a:t> –  contracción del producto entre1.4% y -1.8% sector vitivinícola </a:t>
            </a:r>
          </a:p>
          <a:p>
            <a:r>
              <a:rPr lang="es-ES" sz="2400" dirty="0">
                <a:highlight>
                  <a:srgbClr val="C0C0C0"/>
                </a:highlight>
              </a:rPr>
              <a:t>Química</a:t>
            </a:r>
            <a:r>
              <a:rPr lang="es-ES" sz="2400" dirty="0"/>
              <a:t> caída de exportaciones 1.3% y 2.2%  / output 1.2% y 1.9%</a:t>
            </a:r>
          </a:p>
          <a:p>
            <a:r>
              <a:rPr lang="es-ES" sz="2400" dirty="0">
                <a:highlight>
                  <a:srgbClr val="C0C0C0"/>
                </a:highlight>
              </a:rPr>
              <a:t>Vehículos y equipamiento de transporte: </a:t>
            </a:r>
            <a:r>
              <a:rPr lang="es-ES" sz="2400" dirty="0"/>
              <a:t>-11.5% /-14%</a:t>
            </a:r>
          </a:p>
          <a:p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68312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72FA8FB-2461-4DD3-94A9-C9637F51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7" y="2281187"/>
            <a:ext cx="3927106" cy="2156059"/>
          </a:xfrm>
          <a:solidFill>
            <a:schemeClr val="accent2"/>
          </a:solidFill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100" b="1" dirty="0"/>
              <a:t>Impactos potenciales del Acuerdo </a:t>
            </a:r>
            <a:br>
              <a:rPr lang="en-US" sz="3100" b="1" dirty="0"/>
            </a:br>
            <a:r>
              <a:rPr lang="en-US" sz="3100" b="1" i="1" dirty="0"/>
              <a:t>BU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2DB59CB-E9F6-411A-9E2F-B6B16EC1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01" y="6052956"/>
            <a:ext cx="3287648" cy="805045"/>
          </a:xfrm>
        </p:spPr>
        <p:txBody>
          <a:bodyPr>
            <a:normAutofit/>
          </a:bodyPr>
          <a:lstStyle/>
          <a:p>
            <a:r>
              <a:rPr lang="es-UY" sz="1200" dirty="0">
                <a:hlinkClick r:id="rId2"/>
              </a:rPr>
              <a:t>https://www.bu.edu/gdp/2021/05/19/trading-away-industrialization-contexts-and-prospects-of-the-eu-mercosur-agreement/</a:t>
            </a:r>
            <a:r>
              <a:rPr lang="es-UY" sz="1200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7D71AC-1D9F-463A-B26F-95E1D0AE25DA}"/>
              </a:ext>
            </a:extLst>
          </p:cNvPr>
          <p:cNvSpPr txBox="1"/>
          <p:nvPr/>
        </p:nvSpPr>
        <p:spPr>
          <a:xfrm>
            <a:off x="6947555" y="6356319"/>
            <a:ext cx="345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Disponible en: </a:t>
            </a:r>
            <a:r>
              <a:rPr lang="es-ES" dirty="0">
                <a:hlinkClick r:id="rId3" action="ppaction://hlinkfile"/>
              </a:rPr>
              <a:t>shorturl.at/</a:t>
            </a:r>
            <a:r>
              <a:rPr lang="es-ES" dirty="0" err="1">
                <a:hlinkClick r:id="rId3" action="ppaction://hlinkfile"/>
              </a:rPr>
              <a:t>cenzW</a:t>
            </a:r>
            <a:endParaRPr lang="es-UY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649276-755F-4821-9E8A-DD8DA41F5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51825"/>
            <a:ext cx="5410200" cy="67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3A05-B395-4E2E-9D38-3598E590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3192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Análisis crítico de los impactos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0C11-F5F7-43E8-83CF-F8B7A85C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733550"/>
            <a:ext cx="10915650" cy="532447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Polarización de las estructuras económicas: </a:t>
            </a:r>
            <a:r>
              <a:rPr lang="es-ES" sz="2400" b="1" dirty="0"/>
              <a:t>sectores estancados </a:t>
            </a:r>
            <a:r>
              <a:rPr lang="es-ES" sz="2400" dirty="0"/>
              <a:t>(bajo crecimiento en productividad y salarios) – </a:t>
            </a:r>
            <a:r>
              <a:rPr lang="es-ES" sz="2400" b="1" dirty="0"/>
              <a:t>sectores dinámicos </a:t>
            </a:r>
            <a:r>
              <a:rPr lang="es-ES" sz="2400" dirty="0"/>
              <a:t>(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Whitney Light"/>
              </a:rPr>
              <a:t>de alto crecimiento en la productividad y en los salarios). Dualida</a:t>
            </a:r>
            <a:r>
              <a:rPr lang="es-ES" sz="2400" dirty="0">
                <a:solidFill>
                  <a:srgbClr val="000000"/>
                </a:solidFill>
                <a:latin typeface="Whitney Light"/>
              </a:rPr>
              <a:t>d estructural. </a:t>
            </a:r>
          </a:p>
          <a:p>
            <a:pPr algn="just"/>
            <a:r>
              <a:rPr lang="es-ES" sz="2400" dirty="0"/>
              <a:t>Analizan el caso de algunos países, toman Argentina y Brasil en MERCOSUR. Acuerdo lleva a un cierto aumento en los sectores estancados y afectación negativa de los sectores dinámicos. Libre comercio profundiza inserción en ventajas comparativas estáticas. </a:t>
            </a:r>
          </a:p>
          <a:p>
            <a:pPr algn="just"/>
            <a:r>
              <a:rPr lang="es-ES" sz="2400" dirty="0"/>
              <a:t>Efectos posibles del acuerdo: </a:t>
            </a:r>
            <a:r>
              <a:rPr lang="es-ES" sz="2400" b="1" dirty="0">
                <a:highlight>
                  <a:srgbClr val="FFFF00"/>
                </a:highlight>
              </a:rPr>
              <a:t>estancamiento salarial</a:t>
            </a:r>
            <a:r>
              <a:rPr lang="es-ES" sz="2400" dirty="0">
                <a:highlight>
                  <a:srgbClr val="FFFF00"/>
                </a:highlight>
              </a:rPr>
              <a:t>, </a:t>
            </a:r>
            <a:r>
              <a:rPr lang="es-ES" sz="2400" b="1" dirty="0">
                <a:highlight>
                  <a:srgbClr val="FFFF00"/>
                </a:highlight>
              </a:rPr>
              <a:t>mayor desigualdad</a:t>
            </a:r>
            <a:r>
              <a:rPr lang="es-ES" sz="2400" dirty="0">
                <a:highlight>
                  <a:srgbClr val="FFFF00"/>
                </a:highlight>
              </a:rPr>
              <a:t>,  </a:t>
            </a:r>
            <a:r>
              <a:rPr lang="es-ES" sz="2400" b="1" dirty="0">
                <a:highlight>
                  <a:srgbClr val="FFFF00"/>
                </a:highlight>
              </a:rPr>
              <a:t>desindustrialización prematura, mayor dependencia de la demanda externa</a:t>
            </a:r>
            <a:r>
              <a:rPr lang="es-ES" sz="2400" dirty="0">
                <a:highlight>
                  <a:srgbClr val="FFFF00"/>
                </a:highlight>
              </a:rPr>
              <a:t>, </a:t>
            </a:r>
            <a:r>
              <a:rPr lang="es-ES" sz="2400" b="1" dirty="0">
                <a:highlight>
                  <a:srgbClr val="FFFF00"/>
                </a:highlight>
              </a:rPr>
              <a:t>subordinación tecnológica e industrial</a:t>
            </a:r>
            <a:r>
              <a:rPr lang="es-ES" sz="2400" dirty="0">
                <a:highlight>
                  <a:srgbClr val="FFFF00"/>
                </a:highlight>
              </a:rPr>
              <a:t>, con consecuencias adversas en términos de desigualdad, crecimiento y desarrollo. </a:t>
            </a:r>
          </a:p>
          <a:p>
            <a:pPr algn="just"/>
            <a:r>
              <a:rPr lang="es-ES" sz="2400" dirty="0"/>
              <a:t>Teniendo en cuenta las estructuras económicas de los países participantes y su evolución, el acuerdo puede conducir a </a:t>
            </a:r>
            <a:r>
              <a:rPr lang="es-ES" sz="2400" dirty="0">
                <a:highlight>
                  <a:srgbClr val="FFFF00"/>
                </a:highlight>
              </a:rPr>
              <a:t>la expansión de los sectores de baja productividad, bajos salarios a expensas de sectores más dinámicos, reforzando los factores que impulsan la desigualdad y el estancamiento económico</a:t>
            </a:r>
            <a:r>
              <a:rPr lang="es-ES" sz="2400" dirty="0"/>
              <a:t>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94098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1C9D3-5DAA-1F4B-92EB-F8476BA9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1662"/>
            <a:ext cx="7729728" cy="11887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_tradnl" dirty="0"/>
              <a:t>Particularidades del acuerdo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3B8F9-9975-AD4A-B3AE-06F522A8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53" y="1606633"/>
            <a:ext cx="10706100" cy="4815938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/>
              <a:t>Entre bloques de integración regional. </a:t>
            </a:r>
          </a:p>
          <a:p>
            <a:pPr algn="just"/>
            <a:r>
              <a:rPr lang="es-ES_tradnl" sz="2800" dirty="0"/>
              <a:t>Espejo exacto de intereses ofensivos y defensivos. </a:t>
            </a:r>
          </a:p>
          <a:p>
            <a:pPr algn="just"/>
            <a:r>
              <a:rPr lang="es-ES_tradnl" sz="2800" dirty="0"/>
              <a:t>Por la magnitud del mercado que comprende.</a:t>
            </a:r>
          </a:p>
          <a:p>
            <a:pPr algn="just"/>
            <a:r>
              <a:rPr lang="es-ES_tradnl" sz="2800" dirty="0"/>
              <a:t>Por la duración del proceso de negociación: 1999 – 2019….  </a:t>
            </a:r>
          </a:p>
          <a:p>
            <a:pPr algn="just"/>
            <a:r>
              <a:rPr lang="es-ES_tradnl" sz="2800" dirty="0"/>
              <a:t>Un intermedio entre TLC clásicos y los TLC de última generación.</a:t>
            </a:r>
          </a:p>
          <a:p>
            <a:pPr algn="just"/>
            <a:r>
              <a:rPr lang="es-ES_tradnl" sz="2800" dirty="0"/>
              <a:t> Integra materias que van más allá de lo acordado internamente en MERCOSUR. </a:t>
            </a:r>
          </a:p>
          <a:p>
            <a:pPr algn="just"/>
            <a:endParaRPr lang="es-ES_tradnl" sz="2800" dirty="0"/>
          </a:p>
          <a:p>
            <a:pPr marL="0" indent="0" algn="just">
              <a:buNone/>
            </a:pPr>
            <a:endParaRPr lang="es-ES_trad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D446EA5-F2D2-1343-851C-8DFE70427015}"/>
                  </a:ext>
                </a:extLst>
              </p14:cNvPr>
              <p14:cNvContentPartPr/>
              <p14:nvPr/>
            </p14:nvContentPartPr>
            <p14:xfrm>
              <a:off x="8324474" y="231662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D446EA5-F2D2-1343-851C-8DFE704270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5474" y="2230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F905602-C29F-044C-AFA6-9F885B761971}"/>
                  </a:ext>
                </a:extLst>
              </p14:cNvPr>
              <p14:cNvContentPartPr/>
              <p14:nvPr/>
            </p14:nvContentPartPr>
            <p14:xfrm>
              <a:off x="6940274" y="4957382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F905602-C29F-044C-AFA6-9F885B7619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274" y="49483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94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FB73-DC50-BB43-BC46-166DE2D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98" y="228543"/>
            <a:ext cx="7729728" cy="182885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impactos en las políticas públicas “los temas detrás de la frontera”. 	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EFA465-3A26-429A-9721-88B69295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5" y="2373088"/>
            <a:ext cx="10515600" cy="4048032"/>
          </a:xfrm>
        </p:spPr>
        <p:txBody>
          <a:bodyPr>
            <a:normAutofit/>
          </a:bodyPr>
          <a:lstStyle/>
          <a:p>
            <a:pPr algn="just"/>
            <a:r>
              <a:rPr lang="es-UY" sz="2300" b="1" dirty="0"/>
              <a:t>Comercio de servicios. </a:t>
            </a:r>
            <a:r>
              <a:rPr lang="es-UY" sz="2300" dirty="0"/>
              <a:t>Negociación sobre listas positivas. Apertura a la competencia en igualdad de condiciones con empresas europeas. Finanzas, postal, transporte. Importancia de faceta de servicio público de esos sectores. </a:t>
            </a:r>
          </a:p>
          <a:p>
            <a:pPr marL="0" indent="0" algn="just">
              <a:buNone/>
            </a:pPr>
            <a:endParaRPr lang="es-UY" sz="2300" dirty="0"/>
          </a:p>
          <a:p>
            <a:pPr algn="just"/>
            <a:r>
              <a:rPr lang="es-UY" sz="2300" b="1" dirty="0"/>
              <a:t>Compras del Estado. </a:t>
            </a:r>
            <a:r>
              <a:rPr lang="es-UY" sz="2300" dirty="0"/>
              <a:t>Incluye sector farmacéutico. Posible impacto en carestía de acceso a los medicamentos. Incluye compras del administraciones subnacionales e instituciones de la educación. Uy excluye “Plan Juntos” y programa de compras para el desarrollo. </a:t>
            </a:r>
          </a:p>
          <a:p>
            <a:pPr marL="0" indent="0" algn="just">
              <a:buNone/>
            </a:pPr>
            <a:r>
              <a:rPr lang="es-ES" sz="2300" dirty="0"/>
              <a:t>	La UE  estaría dispuesta a re negociar para habilitar mayor nivel de protección de 	las compras estatales, que ha sido demandado por Brasil. </a:t>
            </a:r>
            <a:endParaRPr lang="es-UY" sz="2300" dirty="0"/>
          </a:p>
          <a:p>
            <a:pPr marL="0" indent="0" algn="just">
              <a:buNone/>
            </a:pPr>
            <a:endParaRPr lang="es-UY" sz="2300" dirty="0"/>
          </a:p>
        </p:txBody>
      </p:sp>
    </p:spTree>
    <p:extLst>
      <p:ext uri="{BB962C8B-B14F-4D97-AF65-F5344CB8AC3E}">
        <p14:creationId xmlns:p14="http://schemas.microsoft.com/office/powerpoint/2010/main" val="402949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FB73-DC50-BB43-BC46-166DE2D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86" y="478917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impactos en las políticas públicas 	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EFA465-3A26-429A-9721-88B69295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119" y="1427616"/>
            <a:ext cx="10515600" cy="5053013"/>
          </a:xfrm>
        </p:spPr>
        <p:txBody>
          <a:bodyPr>
            <a:noAutofit/>
          </a:bodyPr>
          <a:lstStyle/>
          <a:p>
            <a:pPr algn="just"/>
            <a:endParaRPr lang="es-UY" sz="2300" dirty="0"/>
          </a:p>
          <a:p>
            <a:pPr algn="just"/>
            <a:r>
              <a:rPr lang="es-UY" sz="2300" b="1" dirty="0"/>
              <a:t>Comercio Electrónico. </a:t>
            </a:r>
          </a:p>
          <a:p>
            <a:pPr marL="0" indent="0" algn="just">
              <a:buNone/>
            </a:pPr>
            <a:r>
              <a:rPr lang="es-ES" sz="2300" b="1" dirty="0"/>
              <a:t>Menos agresivos que acuerdos que comenzó a negociar posteriormente la UE. </a:t>
            </a:r>
          </a:p>
          <a:p>
            <a:pPr marL="0" indent="0" algn="just">
              <a:buNone/>
            </a:pPr>
            <a:r>
              <a:rPr lang="es-ES" sz="2300" b="1" dirty="0"/>
              <a:t>Contiene las siguientes cláusulas: </a:t>
            </a:r>
            <a:endParaRPr lang="es-UY" sz="2300" b="1" dirty="0"/>
          </a:p>
          <a:p>
            <a:pPr lvl="1" algn="just"/>
            <a:r>
              <a:rPr lang="es-UY" sz="2300" i="0" dirty="0"/>
              <a:t>Eliminación de impuestos aduaneros en productos digitales y/o transmisiones electrónicas. </a:t>
            </a:r>
          </a:p>
          <a:p>
            <a:pPr lvl="1" algn="just"/>
            <a:r>
              <a:rPr lang="es-UY" sz="2300" i="0" dirty="0"/>
              <a:t> Autorización previa</a:t>
            </a:r>
          </a:p>
          <a:p>
            <a:pPr lvl="1" algn="just"/>
            <a:r>
              <a:rPr lang="es-UY" sz="2300" i="0" dirty="0"/>
              <a:t>No discriminación contra productos digitales. </a:t>
            </a:r>
          </a:p>
          <a:p>
            <a:pPr lvl="1" algn="just"/>
            <a:r>
              <a:rPr lang="es-UY" sz="2300" i="0" dirty="0"/>
              <a:t>Autenticación y firmas electrónicas </a:t>
            </a:r>
          </a:p>
          <a:p>
            <a:pPr lvl="1" algn="just"/>
            <a:r>
              <a:rPr lang="es-UY" sz="2300" i="0" dirty="0"/>
              <a:t>Protección online del consumidor</a:t>
            </a:r>
          </a:p>
          <a:p>
            <a:pPr lvl="1" algn="just"/>
            <a:r>
              <a:rPr lang="es-UY" sz="2300" i="0" dirty="0"/>
              <a:t>Medidas contra spam.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1BECDF-E2E4-4B14-B30F-1519F22E6C13}"/>
              </a:ext>
            </a:extLst>
          </p:cNvPr>
          <p:cNvSpPr txBox="1"/>
          <p:nvPr/>
        </p:nvSpPr>
        <p:spPr>
          <a:xfrm>
            <a:off x="4927600" y="6224398"/>
            <a:ext cx="71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Lectura recomendada: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Colonialismo digital: análisis de la agenda comercial europea.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UY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FB73-DC50-BB43-BC46-166DE2D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8252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Comercio y desarrollo sostenible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EFA465-3A26-429A-9721-88B69295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9560"/>
            <a:ext cx="11179630" cy="4735067"/>
          </a:xfrm>
        </p:spPr>
        <p:txBody>
          <a:bodyPr>
            <a:normAutofit fontScale="92500" lnSpcReduction="20000"/>
          </a:bodyPr>
          <a:lstStyle/>
          <a:p>
            <a:r>
              <a:rPr lang="es-UY" sz="2400" dirty="0"/>
              <a:t>No innova respecto a los compromisos ya asumidos en protección a la biodiversidad o combate al cambio climático (Acuerdo de París). </a:t>
            </a:r>
          </a:p>
          <a:p>
            <a:r>
              <a:rPr lang="es-UY" sz="2400" dirty="0"/>
              <a:t>No incluye previsiones claras en solución de controversias. No es efectivo en su aplicabilidad. </a:t>
            </a:r>
          </a:p>
          <a:p>
            <a:r>
              <a:rPr lang="es-UY" sz="2400" dirty="0"/>
              <a:t>No incorpora obligaciones sustantivas en relación a las cadenas de suministro de las empresas europeas.  </a:t>
            </a:r>
          </a:p>
          <a:p>
            <a:r>
              <a:rPr lang="es-UY" sz="2400" dirty="0"/>
              <a:t>Debilidad en la protección de los DDHH. No incluye mecanismos de consulta a las comunidades.</a:t>
            </a:r>
          </a:p>
          <a:p>
            <a:r>
              <a:rPr lang="es-UY" sz="2400" dirty="0"/>
              <a:t>Problema de coherencia estructural: 120 mil hectáreas deforestadas en MERCOSUR a causa de las exportaciones a la UE. </a:t>
            </a:r>
          </a:p>
          <a:p>
            <a:r>
              <a:rPr lang="es-ES" sz="2400" i="1" dirty="0" err="1"/>
              <a:t>Side</a:t>
            </a:r>
            <a:r>
              <a:rPr lang="es-ES" sz="2400" i="1" dirty="0"/>
              <a:t> </a:t>
            </a:r>
            <a:r>
              <a:rPr lang="es-ES" sz="2400" i="1" dirty="0" err="1"/>
              <a:t>Letter</a:t>
            </a:r>
            <a:r>
              <a:rPr lang="es-ES" sz="2400" i="1" dirty="0"/>
              <a:t> </a:t>
            </a:r>
            <a:r>
              <a:rPr lang="es-ES" sz="2400" dirty="0"/>
              <a:t>de la UE (2023) introduce nuevos requisitos ambientales: </a:t>
            </a:r>
            <a:r>
              <a:rPr lang="es-UY" sz="2400" b="1" dirty="0"/>
              <a:t>el reglamento de productos libres de deforestación </a:t>
            </a:r>
            <a:r>
              <a:rPr lang="es-UY" sz="2400" dirty="0"/>
              <a:t>de la UE (que comenzará a aplicarse a fines de 2024) que prohíbe la importación de productos relacionados con prácticas de deforestación. </a:t>
            </a:r>
            <a:r>
              <a:rPr lang="es-UY" sz="2400" b="1" dirty="0"/>
              <a:t>Críticas sobre neoproteccionismo desde Mercosur. 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42780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984E6E0-86A9-407B-8F9B-EE59CF56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81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Discusiones abiertas en relación al TLC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441C38-7BBC-4328-86AD-EB9C524B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762125"/>
            <a:ext cx="10306050" cy="5931547"/>
          </a:xfrm>
        </p:spPr>
        <p:txBody>
          <a:bodyPr>
            <a:normAutofit/>
          </a:bodyPr>
          <a:lstStyle/>
          <a:p>
            <a:pPr algn="just"/>
            <a:r>
              <a:rPr lang="es-UY" sz="2400" dirty="0"/>
              <a:t>La potencial vigencia del acuerdo tensiona la posibilidad de generar dinámicas de diversificación productiva en la medida que tiende a afirmar el paradigma de desarrollo con base en la producción primaria destinada a la exportación extra zona. </a:t>
            </a:r>
          </a:p>
          <a:p>
            <a:pPr algn="just"/>
            <a:r>
              <a:rPr lang="es-UY" sz="2400" dirty="0"/>
              <a:t>Profundiza el patrón de desarrollo e inserción internacional con base en la producción primaria: impactos en la dinámica de desarrollo, la justicia ambiental, social y de género, </a:t>
            </a:r>
          </a:p>
          <a:p>
            <a:pPr algn="just"/>
            <a:r>
              <a:rPr lang="es-UY" sz="2400" dirty="0"/>
              <a:t>Ganancias potenciales en ampliación de mercados de exportación para nuestros productos más competitivos.  Necesidad de políticas públicas de intervención estatal para contrarrestar los impactos negativos. </a:t>
            </a:r>
          </a:p>
          <a:p>
            <a:pPr algn="just"/>
            <a:r>
              <a:rPr lang="es-UY" sz="2400" dirty="0"/>
              <a:t>Disyuntiva de la necesidad de “apertura al mundo” y recuperación de la soberanía comercial. </a:t>
            </a:r>
          </a:p>
          <a:p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226336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442EBF-6625-493E-BC7A-A1DC46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81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Discusiones abiertas en relación al TLC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441C38-7BBC-4328-86AD-EB9C524B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38350"/>
            <a:ext cx="10239375" cy="5732929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Comercio intrarregional ofrece mejores condiciones para generación de empleo, tiene mayores encadenamientos en la economía, y desarrolla sectores con mejores condiciones de negociación de relaciones laborales con mayores niveles de derechos. </a:t>
            </a:r>
          </a:p>
          <a:p>
            <a:pPr algn="just"/>
            <a:r>
              <a:rPr lang="es-ES" sz="2800" dirty="0"/>
              <a:t>Éxito de las negociaciones reafirma credibilidad del proceso de integración. </a:t>
            </a:r>
          </a:p>
          <a:p>
            <a:pPr algn="just"/>
            <a:r>
              <a:rPr lang="es-ES" sz="2800" dirty="0"/>
              <a:t>Déficit democrático en el proceso de negociación e implementación. </a:t>
            </a:r>
          </a:p>
          <a:p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66539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F3BBF-F04A-0BEA-1827-86F3BAB2C1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dirty="0"/>
              <a:t>Para analizar estos procesos 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765CA-3021-DEDE-F7C7-3D54AB04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155" y="2638044"/>
            <a:ext cx="9672765" cy="3945636"/>
          </a:xfrm>
        </p:spPr>
        <p:txBody>
          <a:bodyPr>
            <a:normAutofit/>
          </a:bodyPr>
          <a:lstStyle/>
          <a:p>
            <a:r>
              <a:rPr lang="es-UY" sz="2800" dirty="0"/>
              <a:t>La discusión sobre inserción internacional es una discusión sobre el modelo de desarrollo y la democracia. </a:t>
            </a:r>
          </a:p>
          <a:p>
            <a:r>
              <a:rPr lang="es-UY" sz="2800" dirty="0"/>
              <a:t>El análisis debe superar por mucho la mirada sobre la balanza comercial. El impacto del comercio excede al balance de importaciones / exportaciones. </a:t>
            </a:r>
          </a:p>
          <a:p>
            <a:r>
              <a:rPr lang="es-UY" sz="2800" dirty="0"/>
              <a:t>Mirada al impacto de las obligaciones internacionales sobre el espacio para las políticas públicas enfocadas al desarrollo con justicia social, económica </a:t>
            </a:r>
            <a:r>
              <a:rPr lang="es-UY" sz="2800"/>
              <a:t>y ambiental.  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372788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E7C51-A007-7742-8326-5F5E0F9B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40" y="470099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2AD7E-80E9-7A4C-A8E8-9EBB0850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47" y="2110939"/>
            <a:ext cx="10384103" cy="47851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_tradnl" sz="3200" b="1" dirty="0"/>
              <a:t>Acuerdo Marco Interregional de Cooperación 1995</a:t>
            </a:r>
            <a:r>
              <a:rPr lang="es-ES_tradnl" sz="3200" dirty="0"/>
              <a:t>. Lanzamiento del proceso. 2000 instalación del Comité de Negociaciones Birregionales. </a:t>
            </a:r>
          </a:p>
          <a:p>
            <a:pPr algn="just"/>
            <a:r>
              <a:rPr lang="es-ES_tradnl" sz="3200" dirty="0"/>
              <a:t>Estrategia de inserción internacional de la UE: </a:t>
            </a:r>
            <a:r>
              <a:rPr lang="es-ES_tradnl" sz="3200" b="1" dirty="0"/>
              <a:t>impulso de Acuerdos de Asociación a partir de 1994/1995</a:t>
            </a:r>
            <a:r>
              <a:rPr lang="es-ES_tradnl" sz="3200" dirty="0"/>
              <a:t>. </a:t>
            </a:r>
          </a:p>
          <a:p>
            <a:pPr algn="just"/>
            <a:r>
              <a:rPr lang="es-UY" sz="3200" b="1" dirty="0"/>
              <a:t>”Una Europa Global”</a:t>
            </a:r>
            <a:r>
              <a:rPr lang="es-UY" sz="3200" dirty="0"/>
              <a:t>: competir en el mundo. Una contribución a la Estrategia de crecimiento y empleo de la UE” (2006): apertura de mercados, regulación de la propiedad intelectual, comercio de servicios, compras públicas e inversiones. </a:t>
            </a:r>
          </a:p>
          <a:p>
            <a:pPr algn="just"/>
            <a:r>
              <a:rPr lang="es-UY" sz="3200" dirty="0"/>
              <a:t>UE disputa del mercado regional con </a:t>
            </a:r>
            <a:r>
              <a:rPr lang="es-UY" sz="3200" b="1" dirty="0"/>
              <a:t>Estados Unidos. </a:t>
            </a:r>
            <a:r>
              <a:rPr lang="es-ES_tradnl" sz="3200" dirty="0"/>
              <a:t>Impulso al bilateralismo a partir de </a:t>
            </a:r>
            <a:r>
              <a:rPr lang="es-ES_tradnl" sz="3200" b="1" dirty="0"/>
              <a:t>estancamiento de Ronda Doha OMC</a:t>
            </a:r>
            <a:r>
              <a:rPr lang="es-ES_tradn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27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7F5B3-046B-4F4B-A7DA-5D3E3618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4484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79FFEB-DF1F-5043-A055-B903978D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15" y="2218806"/>
            <a:ext cx="9885145" cy="413471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4000"/>
              </a:lnSpc>
            </a:pPr>
            <a:r>
              <a:rPr lang="es-UY" sz="3200" dirty="0"/>
              <a:t>En el </a:t>
            </a:r>
            <a:r>
              <a:rPr lang="es-UY" sz="3200" b="1" dirty="0"/>
              <a:t>MERCOSUR. 1995 – 1999 / 2000 </a:t>
            </a:r>
            <a:r>
              <a:rPr lang="es-UY" sz="3200" dirty="0"/>
              <a:t>momento inicial de </a:t>
            </a:r>
            <a:r>
              <a:rPr lang="es-UY" sz="3200" b="1" dirty="0"/>
              <a:t>conformación de estructura institucional</a:t>
            </a:r>
            <a:r>
              <a:rPr lang="es-UY" sz="3200" dirty="0"/>
              <a:t>. 	</a:t>
            </a:r>
          </a:p>
          <a:p>
            <a:pPr algn="just">
              <a:lnSpc>
                <a:spcPct val="104000"/>
              </a:lnSpc>
            </a:pPr>
            <a:r>
              <a:rPr lang="es-ES_tradnl" sz="3200" b="1" dirty="0"/>
              <a:t>MERCOSUR </a:t>
            </a:r>
            <a:r>
              <a:rPr lang="es-ES_tradnl" sz="3200" dirty="0"/>
              <a:t>progresista, mirada sobre la asimetría en las relaciones comerciales con el Norte (No al ALCA). 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b="1" dirty="0"/>
              <a:t> Establece </a:t>
            </a:r>
            <a:r>
              <a:rPr lang="es-ES_tradnl" sz="3200" dirty="0"/>
              <a:t>orientaciones para la negociación (2004 -2005): 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Trato especial y diferenciado.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Acceso a mercado agrícola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Espacio para políticas de desarrollo productivo e industrial.</a:t>
            </a:r>
          </a:p>
          <a:p>
            <a:pPr marL="228600" lvl="1" indent="0">
              <a:buNone/>
            </a:pPr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888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A3E1C-868B-9D46-BF6A-4F5B1E24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606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021E4-6BB3-974A-80FF-F3390EEB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58" y="2046097"/>
            <a:ext cx="10648950" cy="5305425"/>
          </a:xfrm>
        </p:spPr>
        <p:txBody>
          <a:bodyPr>
            <a:noAutofit/>
          </a:bodyPr>
          <a:lstStyle/>
          <a:p>
            <a:pPr algn="just"/>
            <a:r>
              <a:rPr lang="es-UY" sz="2800" b="1" dirty="0"/>
              <a:t>2004 primer intercambio de ofertas </a:t>
            </a:r>
            <a:r>
              <a:rPr lang="es-UY" sz="2800" dirty="0"/>
              <a:t>y primera suspensión de las negociaciones. </a:t>
            </a:r>
            <a:r>
              <a:rPr lang="es-ES_tradnl" sz="2800" dirty="0"/>
              <a:t>Para UE MERCOSUR no liberalizaba suficiente vs. Para MERCOSUR UE no ofrecía acceso a mercado agrícola.  </a:t>
            </a:r>
          </a:p>
          <a:p>
            <a:pPr algn="just"/>
            <a:r>
              <a:rPr lang="es-ES_tradnl" sz="2800" b="1" dirty="0"/>
              <a:t>2010</a:t>
            </a:r>
            <a:r>
              <a:rPr lang="es-ES_tradnl" sz="2800" dirty="0"/>
              <a:t> relanzamiento: IV Cumbre Unión Europea  - América Latina</a:t>
            </a:r>
          </a:p>
          <a:p>
            <a:pPr algn="just"/>
            <a:r>
              <a:rPr lang="es-ES_tradnl" sz="2800" b="1" dirty="0"/>
              <a:t>2014</a:t>
            </a:r>
            <a:r>
              <a:rPr lang="es-ES_tradnl" sz="2800" dirty="0"/>
              <a:t> nuevo relanzamiento. Líneas rojas de MERCOSUR: </a:t>
            </a:r>
          </a:p>
          <a:p>
            <a:pPr lvl="1" algn="just"/>
            <a:r>
              <a:rPr lang="es-ES_tradnl" sz="2800" dirty="0"/>
              <a:t>TED</a:t>
            </a:r>
          </a:p>
          <a:p>
            <a:pPr lvl="1" algn="just"/>
            <a:r>
              <a:rPr lang="es-ES_tradnl" sz="2800" dirty="0"/>
              <a:t>Exclusión de productos europeos subsidiados. </a:t>
            </a:r>
          </a:p>
          <a:p>
            <a:pPr lvl="1" algn="just"/>
            <a:r>
              <a:rPr lang="es-ES_tradnl" sz="2800" dirty="0"/>
              <a:t>Mecanismos para neutralizar la ayuda interna.</a:t>
            </a:r>
          </a:p>
          <a:p>
            <a:pPr lvl="1" algn="just"/>
            <a:r>
              <a:rPr lang="es-ES_tradnl" sz="2800" dirty="0"/>
              <a:t>Preservación de políticas de la industria naciente. </a:t>
            </a:r>
          </a:p>
        </p:txBody>
      </p:sp>
    </p:spTree>
    <p:extLst>
      <p:ext uri="{BB962C8B-B14F-4D97-AF65-F5344CB8AC3E}">
        <p14:creationId xmlns:p14="http://schemas.microsoft.com/office/powerpoint/2010/main" val="368271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A3E1C-868B-9D46-BF6A-4F5B1E24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1377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021E4-6BB3-974A-80FF-F3390EEB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58" y="1629537"/>
            <a:ext cx="10648950" cy="5305425"/>
          </a:xfrm>
        </p:spPr>
        <p:txBody>
          <a:bodyPr>
            <a:noAutofit/>
          </a:bodyPr>
          <a:lstStyle/>
          <a:p>
            <a:pPr lvl="1" algn="just"/>
            <a:endParaRPr lang="es-ES_tradnl" sz="2800" dirty="0"/>
          </a:p>
          <a:p>
            <a:pPr algn="just"/>
            <a:r>
              <a:rPr lang="es-UY" sz="2800" b="1" dirty="0"/>
              <a:t>2016 relanzamiento definitivo. </a:t>
            </a:r>
          </a:p>
          <a:p>
            <a:pPr marL="0" indent="0" algn="just">
              <a:buNone/>
            </a:pPr>
            <a:r>
              <a:rPr lang="es-UY" sz="2800" dirty="0"/>
              <a:t>Trump (2016), el </a:t>
            </a:r>
            <a:r>
              <a:rPr lang="es-UY" sz="2800" dirty="0" err="1"/>
              <a:t>nacioalismo</a:t>
            </a:r>
            <a:r>
              <a:rPr lang="es-UY" sz="2800" dirty="0"/>
              <a:t> </a:t>
            </a:r>
            <a:r>
              <a:rPr lang="es-UY" sz="2800" dirty="0" err="1"/>
              <a:t>económimco</a:t>
            </a:r>
            <a:r>
              <a:rPr lang="es-UY" sz="2800" dirty="0"/>
              <a:t> y el fin de la era del </a:t>
            </a:r>
            <a:r>
              <a:rPr lang="es-UY" sz="2800" dirty="0" err="1"/>
              <a:t>megarregionalismo</a:t>
            </a:r>
            <a:r>
              <a:rPr lang="es-UY" sz="2800" dirty="0"/>
              <a:t>. </a:t>
            </a:r>
          </a:p>
          <a:p>
            <a:pPr marL="0" indent="0" algn="just">
              <a:buNone/>
            </a:pPr>
            <a:r>
              <a:rPr lang="es-UY" sz="2800" dirty="0"/>
              <a:t>Repolitización de las negociaciones (</a:t>
            </a:r>
            <a:r>
              <a:rPr lang="es-UY" sz="2800" dirty="0">
                <a:hlinkClick r:id="rId2"/>
              </a:rPr>
              <a:t>Sanahuja, 2019</a:t>
            </a:r>
            <a:r>
              <a:rPr lang="es-UY" sz="2800" dirty="0"/>
              <a:t>): negociación UE-Mercosur como una coalición de defensa del orden liberal internacional y enfrentamiento al nacionalismo económico. </a:t>
            </a:r>
          </a:p>
          <a:p>
            <a:pPr marL="0" indent="0" algn="just">
              <a:buNone/>
            </a:pPr>
            <a:r>
              <a:rPr lang="es-UY" sz="2800" dirty="0"/>
              <a:t>Vuelta de la retórica de apertura comercial en MCS, victoria de Macri (2015), destitución de Dilma </a:t>
            </a:r>
            <a:r>
              <a:rPr lang="es-UY" sz="2800" dirty="0" err="1"/>
              <a:t>Rouseff</a:t>
            </a:r>
            <a:r>
              <a:rPr lang="es-UY" sz="2800" dirty="0"/>
              <a:t> (2016). Respuesta a indicios de guerra comercial y proteccionismos. </a:t>
            </a:r>
          </a:p>
        </p:txBody>
      </p:sp>
    </p:spTree>
    <p:extLst>
      <p:ext uri="{BB962C8B-B14F-4D97-AF65-F5344CB8AC3E}">
        <p14:creationId xmlns:p14="http://schemas.microsoft.com/office/powerpoint/2010/main" val="50502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27BEE-4A61-FC47-A795-0A1D57D3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648" y="269436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Qué se firmó?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81909-FA3B-9E45-830A-9D3B11BF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12" y="1525827"/>
            <a:ext cx="10010775" cy="4648964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/>
              <a:t>Tratado de Libre Comercio </a:t>
            </a:r>
            <a:r>
              <a:rPr lang="es-ES_tradnl" sz="2800" dirty="0"/>
              <a:t>entre MERCOSUR y UE. Julio de 2019. </a:t>
            </a:r>
          </a:p>
          <a:p>
            <a:pPr algn="just"/>
            <a:r>
              <a:rPr lang="es-ES_tradnl" sz="2800" dirty="0"/>
              <a:t>Inicia proceso de “revisiones legales”, en realidad continuidad de la negociación, desde hace más de cinco años. </a:t>
            </a:r>
          </a:p>
          <a:p>
            <a:pPr algn="just"/>
            <a:r>
              <a:rPr lang="es-ES_tradnl" sz="2800" b="1" dirty="0"/>
              <a:t>Capítulos de Diálogo Político y Cooperación</a:t>
            </a:r>
            <a:r>
              <a:rPr lang="es-ES_tradnl" sz="2800" dirty="0"/>
              <a:t>  </a:t>
            </a:r>
            <a:r>
              <a:rPr lang="es-ES" sz="2800" dirty="0"/>
              <a:t>concluidos en 2020. </a:t>
            </a:r>
            <a:endParaRPr lang="es-ES_tradnl" sz="2800" dirty="0"/>
          </a:p>
          <a:p>
            <a:pPr algn="just"/>
            <a:r>
              <a:rPr lang="es-ES_tradnl" sz="2800" dirty="0"/>
              <a:t>Necesidad de aprobación Parlamentaria. Posibilidad de vigencia provisional bilateral una vez aprobado por Parlamentos en países de MERCOSUR y Parlamento de la UE. </a:t>
            </a:r>
          </a:p>
          <a:p>
            <a:pPr algn="just"/>
            <a:r>
              <a:rPr lang="es-ES_tradnl" sz="2800" dirty="0"/>
              <a:t>Indefinición de su entrada en vigencia por voces discordantes en Europa y visiones críticas dentro desde el MERCOSUR.  </a:t>
            </a:r>
          </a:p>
        </p:txBody>
      </p:sp>
    </p:spTree>
    <p:extLst>
      <p:ext uri="{BB962C8B-B14F-4D97-AF65-F5344CB8AC3E}">
        <p14:creationId xmlns:p14="http://schemas.microsoft.com/office/powerpoint/2010/main" val="84162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03065-2F19-C846-BC63-2A30C7C8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21792"/>
            <a:ext cx="7729728" cy="11887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UY" dirty="0"/>
              <a:t>Alcance del acuerdo. 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67BCD-28A2-384B-9724-B9D5D4C3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1" y="2085975"/>
            <a:ext cx="9944100" cy="45815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dirty="0"/>
              <a:t>UE liberalizará 95% de sus importaciones a MERCOSUR (6.8% a partir de cuotas: carnes, azúcar, etanol, arroz, miel, maíz, queso y leche)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dirty="0"/>
              <a:t>MCS liberalizará 91% de sus importaciones a la UE.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dirty="0"/>
              <a:t>Contempla asimetrías en los plazos de liberalización: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UY" sz="2400" dirty="0"/>
              <a:t>	UE liberaliza de inmediato 72% de comercio y el 90% entre 4 y 8 	años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UY" sz="2400" dirty="0"/>
              <a:t>	MCS liberaliza 15% de comercio de inmediato, 30% entre  4 y 8 	años, 70% a los 10 años. </a:t>
            </a:r>
          </a:p>
          <a:p>
            <a:endParaRPr lang="es-ES_tradnl" sz="500" dirty="0"/>
          </a:p>
        </p:txBody>
      </p:sp>
    </p:spTree>
    <p:extLst>
      <p:ext uri="{BB962C8B-B14F-4D97-AF65-F5344CB8AC3E}">
        <p14:creationId xmlns:p14="http://schemas.microsoft.com/office/powerpoint/2010/main" val="160527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D1B7E8C-00AA-4EA7-91BA-E976D4E8F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527725"/>
              </p:ext>
            </p:extLst>
          </p:nvPr>
        </p:nvGraphicFramePr>
        <p:xfrm>
          <a:off x="1276390" y="944099"/>
          <a:ext cx="3572759" cy="34030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1051">
                  <a:extLst>
                    <a:ext uri="{9D8B030D-6E8A-4147-A177-3AD203B41FA5}">
                      <a16:colId xmlns:a16="http://schemas.microsoft.com/office/drawing/2014/main" val="505200279"/>
                    </a:ext>
                  </a:extLst>
                </a:gridCol>
                <a:gridCol w="1060854">
                  <a:extLst>
                    <a:ext uri="{9D8B030D-6E8A-4147-A177-3AD203B41FA5}">
                      <a16:colId xmlns:a16="http://schemas.microsoft.com/office/drawing/2014/main" val="4100563694"/>
                    </a:ext>
                  </a:extLst>
                </a:gridCol>
                <a:gridCol w="1060854">
                  <a:extLst>
                    <a:ext uri="{9D8B030D-6E8A-4147-A177-3AD203B41FA5}">
                      <a16:colId xmlns:a16="http://schemas.microsoft.com/office/drawing/2014/main" val="1869731992"/>
                    </a:ext>
                  </a:extLst>
                </a:gridCol>
              </a:tblGrid>
              <a:tr h="3702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Exportaciones por destino </a:t>
                      </a:r>
                      <a:endParaRPr lang="es-UY" sz="16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13515"/>
                  </a:ext>
                </a:extLst>
              </a:tr>
              <a:tr h="3803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UY" sz="1000" b="1" i="1" u="none" strike="noStrike" dirty="0">
                          <a:effectLst/>
                        </a:rPr>
                        <a:t>2023, en millones de USD corrientes y porcentajes</a:t>
                      </a:r>
                      <a:endParaRPr lang="es-UY" sz="10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69228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Intra bloque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50.532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11,46%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9903194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Resto LAC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47908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10,87%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6460963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Asia</a:t>
                      </a:r>
                      <a:r>
                        <a:rPr lang="es-UY" sz="1400" u="none" strike="noStrike" dirty="0">
                          <a:effectLst/>
                        </a:rPr>
                        <a:t>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194030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44,01%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0833555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Europa</a:t>
                      </a:r>
                      <a:r>
                        <a:rPr lang="es-UY" sz="1400" u="none" strike="noStrike" dirty="0">
                          <a:effectLst/>
                        </a:rPr>
                        <a:t>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66792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15,15%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8331064"/>
                  </a:ext>
                </a:extLst>
              </a:tr>
              <a:tr h="370230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América del Norte 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50248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11,4%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5721014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R del Mundo 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31410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7,12%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9240916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 dirty="0">
                          <a:effectLst/>
                        </a:rPr>
                        <a:t>Total 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440919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100%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393132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538F904-8C1C-4C51-91BF-D6846909A7AB}"/>
              </a:ext>
            </a:extLst>
          </p:cNvPr>
          <p:cNvSpPr txBox="1"/>
          <p:nvPr/>
        </p:nvSpPr>
        <p:spPr>
          <a:xfrm>
            <a:off x="1276390" y="4401732"/>
            <a:ext cx="357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Fuente: elaborado con base a datos del </a:t>
            </a:r>
            <a:r>
              <a:rPr lang="es-ES" sz="1100" dirty="0">
                <a:hlinkClick r:id="rId2"/>
              </a:rPr>
              <a:t>Boletín de Comercio Exterior del Mercosur No 7, CEPAL (2023)</a:t>
            </a:r>
            <a:r>
              <a:rPr lang="es-ES" sz="1100" dirty="0">
                <a:hlinkClick r:id="rId3"/>
              </a:rPr>
              <a:t> </a:t>
            </a:r>
            <a:endParaRPr lang="es-UY" sz="11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7AB232-78B3-48F0-9E7E-1240F44C70C1}"/>
              </a:ext>
            </a:extLst>
          </p:cNvPr>
          <p:cNvSpPr txBox="1"/>
          <p:nvPr/>
        </p:nvSpPr>
        <p:spPr>
          <a:xfrm>
            <a:off x="6308798" y="6430412"/>
            <a:ext cx="357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/>
              <a:t>Fuente:</a:t>
            </a:r>
            <a:r>
              <a:rPr lang="es-ES" sz="1100" dirty="0" err="1">
                <a:hlinkClick r:id="rId2"/>
              </a:rPr>
              <a:t>Boletín</a:t>
            </a:r>
            <a:r>
              <a:rPr lang="es-ES" sz="1100" dirty="0">
                <a:hlinkClick r:id="rId2"/>
              </a:rPr>
              <a:t> de Comercio Exterior del Mercosur No 7, CEPAL (2023)</a:t>
            </a:r>
            <a:endParaRPr lang="es-UY" sz="11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376EA6-8B83-42AB-A2B5-E8D2C26AB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98" y="298768"/>
            <a:ext cx="4938322" cy="61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468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0</TotalTime>
  <Words>1900</Words>
  <Application>Microsoft Office PowerPoint</Application>
  <PresentationFormat>Panorámica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 Black</vt:lpstr>
      <vt:lpstr>Century Gothic</vt:lpstr>
      <vt:lpstr>Franklin Gothic Book</vt:lpstr>
      <vt:lpstr>Whitney Light</vt:lpstr>
      <vt:lpstr>Recorte</vt:lpstr>
      <vt:lpstr>Acuerdo  MERCOSUR – Unión Europea </vt:lpstr>
      <vt:lpstr>Particularidades del acuerdo </vt:lpstr>
      <vt:lpstr>Un poco de historia: </vt:lpstr>
      <vt:lpstr>Un poco de historia: </vt:lpstr>
      <vt:lpstr>Un poco de historia: </vt:lpstr>
      <vt:lpstr>Un poco de historia: </vt:lpstr>
      <vt:lpstr>Qué se firmó? </vt:lpstr>
      <vt:lpstr>Alcance del acuerdo. </vt:lpstr>
      <vt:lpstr>Presentación de PowerPoint</vt:lpstr>
      <vt:lpstr>Contenidos: comercio de bienes </vt:lpstr>
      <vt:lpstr>Contenidos: comercio de bienes I </vt:lpstr>
      <vt:lpstr>Impactos potenciales del acuerdo  LSE  </vt:lpstr>
      <vt:lpstr>Presentación de PowerPoint</vt:lpstr>
      <vt:lpstr>Presentación de PowerPoint</vt:lpstr>
      <vt:lpstr>Presentación de PowerPoint</vt:lpstr>
      <vt:lpstr>IMPACTOS en UY </vt:lpstr>
      <vt:lpstr>IMPACTOS en UY </vt:lpstr>
      <vt:lpstr>Impactos potenciales del Acuerdo  BU  </vt:lpstr>
      <vt:lpstr>Análisis crítico de los impactos</vt:lpstr>
      <vt:lpstr>Contenidos: impactos en las políticas públicas “los temas detrás de la frontera”.  </vt:lpstr>
      <vt:lpstr>Contenidos: impactos en las políticas públicas  </vt:lpstr>
      <vt:lpstr>Comercio y desarrollo sostenible</vt:lpstr>
      <vt:lpstr>Discusiones abiertas en relación al TLC</vt:lpstr>
      <vt:lpstr>Discusiones abiertas en relación al TLC</vt:lpstr>
      <vt:lpstr>Para analizar estos procesos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Acuerdo MERCOSUR – Unión Europea</dc:title>
  <dc:creator>Viviana Barreto</dc:creator>
  <cp:lastModifiedBy>Martin Costa</cp:lastModifiedBy>
  <cp:revision>22</cp:revision>
  <cp:lastPrinted>2020-10-21T10:55:01Z</cp:lastPrinted>
  <dcterms:created xsi:type="dcterms:W3CDTF">2020-10-21T01:34:11Z</dcterms:created>
  <dcterms:modified xsi:type="dcterms:W3CDTF">2024-10-25T12:58:56Z</dcterms:modified>
</cp:coreProperties>
</file>