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97" r:id="rId3"/>
    <p:sldId id="269" r:id="rId4"/>
    <p:sldId id="294" r:id="rId5"/>
    <p:sldId id="295" r:id="rId6"/>
    <p:sldId id="296" r:id="rId7"/>
    <p:sldId id="298" r:id="rId8"/>
    <p:sldId id="299" r:id="rId9"/>
    <p:sldId id="300" r:id="rId10"/>
    <p:sldId id="301" r:id="rId11"/>
    <p:sldId id="302" r:id="rId12"/>
    <p:sldId id="305" r:id="rId13"/>
    <p:sldId id="303" r:id="rId14"/>
    <p:sldId id="304" r:id="rId15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8572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6853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125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19929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55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4761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20760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4166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9302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323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160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8446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2635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6385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914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5250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9DEF-CE91-41F1-8F3C-1FC2F411D045}" type="datetimeFigureOut">
              <a:rPr lang="es-UY" smtClean="0"/>
              <a:t>4/10/2024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740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3065404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s-UY" b="1" dirty="0"/>
              <a:t>Causales jubilatorias en el Régimen Jubilatorio Anterior y en el Sistema Previsional Común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5328185"/>
            <a:ext cx="8915399" cy="959404"/>
          </a:xfrm>
        </p:spPr>
        <p:txBody>
          <a:bodyPr/>
          <a:lstStyle/>
          <a:p>
            <a:endParaRPr lang="es-UY" b="1" dirty="0"/>
          </a:p>
          <a:p>
            <a:r>
              <a:rPr lang="es-UY" b="1" dirty="0"/>
              <a:t>Ariel Nicoliello</a:t>
            </a:r>
          </a:p>
        </p:txBody>
      </p:sp>
    </p:spTree>
    <p:extLst>
      <p:ext uri="{BB962C8B-B14F-4D97-AF65-F5344CB8AC3E}">
        <p14:creationId xmlns:p14="http://schemas.microsoft.com/office/powerpoint/2010/main" val="3231420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7D577E-05C3-8D9F-B3F9-6B6916FC6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Causal jubilatoria normal para personas nacidas desde 1977</a:t>
            </a:r>
            <a:endParaRPr lang="es-UY" b="1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46F8697C-429A-07AE-0F73-D4670EE106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077591"/>
              </p:ext>
            </p:extLst>
          </p:nvPr>
        </p:nvGraphicFramePr>
        <p:xfrm>
          <a:off x="2589213" y="2133600"/>
          <a:ext cx="8915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1291421067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1059805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Edad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Tiempo mínimo de servicios computables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574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65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30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6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66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27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377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67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24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82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68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21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708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69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18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029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70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15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858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645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269F37-A245-2F1D-4C0F-97CF2A076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9457" y="615232"/>
            <a:ext cx="8911687" cy="1280890"/>
          </a:xfrm>
        </p:spPr>
        <p:txBody>
          <a:bodyPr/>
          <a:lstStyle/>
          <a:p>
            <a:r>
              <a:rPr lang="es-ES" b="1" dirty="0"/>
              <a:t>Causal jubilatoria normal para afiliados al BPS (art. 35 D)</a:t>
            </a:r>
            <a:endParaRPr lang="es-UY" b="1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1538BB75-F8E0-F1CA-EB6D-A5B25D2689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599575"/>
              </p:ext>
            </p:extLst>
          </p:nvPr>
        </p:nvGraphicFramePr>
        <p:xfrm>
          <a:off x="2589213" y="2133600"/>
          <a:ext cx="8915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960880891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968192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Edad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Tiempo mínimo de servicios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401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65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25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26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66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23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74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67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21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0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68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19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875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69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17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902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726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79794-C168-BD51-B084-21E69A94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Causales anticipadas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BADE6D-22F9-9BDD-D4C7-8DACD13B5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Causal anticipada por extensa trayectoria laboral (art. 36)</a:t>
            </a:r>
          </a:p>
          <a:p>
            <a:pPr lvl="1"/>
            <a:r>
              <a:rPr lang="es-ES" dirty="0"/>
              <a:t>60 de edad y 30 de servicios al 1.8.2023</a:t>
            </a:r>
          </a:p>
          <a:p>
            <a:pPr lvl="1"/>
            <a:r>
              <a:rPr lang="es-ES" dirty="0"/>
              <a:t>40 de servicios y 60 de edad (</a:t>
            </a:r>
            <a:r>
              <a:rPr lang="es-ES" dirty="0" err="1"/>
              <a:t>nac</a:t>
            </a:r>
            <a:r>
              <a:rPr lang="es-ES" dirty="0"/>
              <a:t>. 1973), 61 (</a:t>
            </a:r>
            <a:r>
              <a:rPr lang="es-ES" dirty="0" err="1"/>
              <a:t>nac</a:t>
            </a:r>
            <a:r>
              <a:rPr lang="es-ES" dirty="0"/>
              <a:t>. 1974), 62 (</a:t>
            </a:r>
            <a:r>
              <a:rPr lang="es-ES" dirty="0" err="1"/>
              <a:t>nac</a:t>
            </a:r>
            <a:r>
              <a:rPr lang="es-ES" dirty="0"/>
              <a:t>. 1975)</a:t>
            </a:r>
          </a:p>
          <a:p>
            <a:pPr lvl="1"/>
            <a:r>
              <a:rPr lang="es-ES" dirty="0"/>
              <a:t>63 de edad y 38 de servicios; 64 de edad y 35 de servicios (</a:t>
            </a:r>
            <a:r>
              <a:rPr lang="es-ES" dirty="0" err="1"/>
              <a:t>nac</a:t>
            </a:r>
            <a:r>
              <a:rPr lang="es-ES" dirty="0"/>
              <a:t>. 1976 en ad.)</a:t>
            </a:r>
          </a:p>
          <a:p>
            <a:pPr lvl="1"/>
            <a:endParaRPr lang="es-ES" dirty="0"/>
          </a:p>
          <a:p>
            <a:r>
              <a:rPr lang="es-ES" b="1" dirty="0"/>
              <a:t>Causal anticipada por puestos de trabajo particularmente exigentes (art. 37) – 60 y 30</a:t>
            </a:r>
          </a:p>
          <a:p>
            <a:pPr lvl="1"/>
            <a:r>
              <a:rPr lang="es-ES" dirty="0"/>
              <a:t>Construcción, rurales</a:t>
            </a:r>
          </a:p>
          <a:p>
            <a:pPr lvl="1"/>
            <a:r>
              <a:rPr lang="es-ES" dirty="0"/>
              <a:t>Alto grado de esfuerzo físico</a:t>
            </a:r>
          </a:p>
          <a:p>
            <a:pPr lvl="1"/>
            <a:r>
              <a:rPr lang="es-ES" dirty="0"/>
              <a:t>Al menos 20 años, 5 en los últimos 10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877502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E7755-AAEC-3F1A-DA08-E32659123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Causal jubilatoria por incapacidad total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C3EB80-156B-5F5C-AB8F-6EFD3FB62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Se mantienen los supuestos del Régimen Jubilatorio Anterior</a:t>
            </a:r>
          </a:p>
          <a:p>
            <a:r>
              <a:rPr lang="es-ES" sz="2400" dirty="0"/>
              <a:t>Cambia la asignación jubilatoria</a:t>
            </a:r>
          </a:p>
        </p:txBody>
      </p:sp>
    </p:spTree>
    <p:extLst>
      <p:ext uri="{BB962C8B-B14F-4D97-AF65-F5344CB8AC3E}">
        <p14:creationId xmlns:p14="http://schemas.microsoft.com/office/powerpoint/2010/main" val="2252791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7C86A-30C6-C73D-7163-23DBD3FCF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Aplicación temporal del RJA y el SPC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E089B3-B3FE-3FAA-214D-325ABD427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Causal común y edad avanzada del RJA: aplicables a quienes configuren causal hasta el 31 de diciembre de 2032</a:t>
            </a:r>
          </a:p>
          <a:p>
            <a:r>
              <a:rPr lang="es-ES" dirty="0"/>
              <a:t>Causal incapacidad total del RJA: aplicable a quienes solicitaron la prestación hasta el 31 de julio de 2023</a:t>
            </a:r>
          </a:p>
          <a:p>
            <a:r>
              <a:rPr lang="es-ES" dirty="0"/>
              <a:t>Causal normal del SPC: aplicable a quienes configuren causal a partir del 1° de enero de 2033 (transición de edad aplicable)</a:t>
            </a:r>
          </a:p>
          <a:p>
            <a:r>
              <a:rPr lang="es-ES" dirty="0"/>
              <a:t>Causal incapacidad total del SPC: aplicable a quienes soliciten la prestación desde el 1° de agosto de 2023</a:t>
            </a:r>
          </a:p>
          <a:p>
            <a:r>
              <a:rPr lang="es-ES" dirty="0"/>
              <a:t>¿Y el “período de convergencia”? (2033-2042): relevante para el cálculo de la asignación jubilatoria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9857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6307AE-FACB-09BB-1C38-8C853C6DC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2725444"/>
            <a:ext cx="8911687" cy="1242873"/>
          </a:xfrm>
        </p:spPr>
        <p:txBody>
          <a:bodyPr/>
          <a:lstStyle/>
          <a:p>
            <a:r>
              <a:rPr lang="es-ES" b="1" dirty="0"/>
              <a:t>Régimen Jubilatorio Anterior (BPS)</a:t>
            </a:r>
            <a:endParaRPr lang="es-UY" b="1" dirty="0"/>
          </a:p>
        </p:txBody>
      </p:sp>
    </p:spTree>
    <p:extLst>
      <p:ext uri="{BB962C8B-B14F-4D97-AF65-F5344CB8AC3E}">
        <p14:creationId xmlns:p14="http://schemas.microsoft.com/office/powerpoint/2010/main" val="355852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63946" y="544211"/>
            <a:ext cx="8911687" cy="1280890"/>
          </a:xfrm>
        </p:spPr>
        <p:txBody>
          <a:bodyPr/>
          <a:lstStyle/>
          <a:p>
            <a:r>
              <a:rPr lang="es-ES" b="1" dirty="0"/>
              <a:t>Causal jubilatoria común (BPS)</a:t>
            </a:r>
            <a:endParaRPr lang="es-UY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Régimen mixto:</a:t>
            </a:r>
          </a:p>
          <a:p>
            <a:pPr lvl="1"/>
            <a:r>
              <a:rPr lang="es-ES" dirty="0"/>
              <a:t>60 años de edad y 30 años de servicios registrados en la historia laboral (ley 18.395, desde 1.2.2009, antes 35 años)</a:t>
            </a:r>
          </a:p>
          <a:p>
            <a:r>
              <a:rPr lang="es-ES" dirty="0"/>
              <a:t>Régimen de transición (a partir de 2003)</a:t>
            </a:r>
          </a:p>
          <a:p>
            <a:pPr lvl="1"/>
            <a:r>
              <a:rPr lang="es-ES" dirty="0"/>
              <a:t>60 años de edad y 30 años de servicios registrados en la historia laboral luego del 1.4.1996, acreditados con prueba documental para períodos anteriores, o con prueba testimonial si se trata de única pasividad</a:t>
            </a:r>
          </a:p>
          <a:p>
            <a:pPr lvl="1"/>
            <a:r>
              <a:rPr lang="es-ES" dirty="0"/>
              <a:t>Elevación progresiva de la edad de la mujer para configurar causal, hasta 2003</a:t>
            </a:r>
          </a:p>
          <a:p>
            <a:r>
              <a:rPr lang="es-ES" dirty="0"/>
              <a:t>Causal jubilatoria al 31.12.1996</a:t>
            </a:r>
          </a:p>
          <a:p>
            <a:pPr lvl="1"/>
            <a:r>
              <a:rPr lang="es-ES" dirty="0"/>
              <a:t>60 años de edad el hombre, 55 años la mujer, y 30 años de servicios reconocidos</a:t>
            </a:r>
            <a:endParaRPr lang="es-U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Causal jubilatoria edad avanzada (BPS)</a:t>
            </a:r>
            <a:endParaRPr lang="es-UY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Régimen mixto (ley 18.395)</a:t>
            </a:r>
          </a:p>
          <a:p>
            <a:pPr lvl="1"/>
            <a:r>
              <a:rPr lang="es-ES" dirty="0"/>
              <a:t>65 y 25, 66 y 23, 67 y 21 (a partir del 1.1.2010)</a:t>
            </a:r>
          </a:p>
          <a:p>
            <a:pPr lvl="1"/>
            <a:r>
              <a:rPr lang="es-ES" dirty="0"/>
              <a:t>68 y 19, 69 y 17 (a partir del 1.1.2009)</a:t>
            </a:r>
          </a:p>
          <a:p>
            <a:pPr lvl="1"/>
            <a:r>
              <a:rPr lang="es-ES" dirty="0"/>
              <a:t>70 y 15</a:t>
            </a:r>
          </a:p>
          <a:p>
            <a:pPr lvl="1"/>
            <a:r>
              <a:rPr lang="es-ES" dirty="0"/>
              <a:t>Es incompatible con otra jubilación</a:t>
            </a:r>
          </a:p>
          <a:p>
            <a:r>
              <a:rPr lang="es-ES" dirty="0"/>
              <a:t>Régimen de transición</a:t>
            </a:r>
          </a:p>
          <a:p>
            <a:pPr lvl="1"/>
            <a:r>
              <a:rPr lang="es-ES" dirty="0"/>
              <a:t>Similar régimen mixto (art. 8, ley 18.395)</a:t>
            </a:r>
          </a:p>
          <a:p>
            <a:pPr lvl="1"/>
            <a:r>
              <a:rPr lang="es-ES" dirty="0"/>
              <a:t>Es compatible con otra única jubilación (art. 55 D 125/996, ley 15.900)</a:t>
            </a:r>
          </a:p>
          <a:p>
            <a:r>
              <a:rPr lang="es-ES" dirty="0"/>
              <a:t>Causal jubilatoria al 31.12.1996</a:t>
            </a:r>
          </a:p>
          <a:p>
            <a:pPr lvl="1"/>
            <a:r>
              <a:rPr lang="es-ES" dirty="0"/>
              <a:t>70 y 10 (hombre) o 65 y 10 (mujer)</a:t>
            </a:r>
          </a:p>
          <a:p>
            <a:pPr lvl="1"/>
            <a:r>
              <a:rPr lang="es-ES" dirty="0"/>
              <a:t>Es compatible con otra única jubilación (art. 125/996, ley 15.900)</a:t>
            </a:r>
          </a:p>
          <a:p>
            <a:pPr lvl="1">
              <a:buNone/>
            </a:pPr>
            <a:endParaRPr lang="es-U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Causal jubilatoria incapacidad total (BPS)</a:t>
            </a:r>
            <a:endParaRPr lang="es-UY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Régimen mixto (ley 18.395)</a:t>
            </a:r>
          </a:p>
          <a:p>
            <a:pPr lvl="1"/>
            <a:r>
              <a:rPr lang="es-ES" dirty="0"/>
              <a:t>Incapacidad absoluta y permanente para todo trabajo, sobrevenida en actividad o inactividad compensada, cuando se acredite no menos de dos años de servicios reconocidos</a:t>
            </a:r>
          </a:p>
          <a:p>
            <a:pPr lvl="1"/>
            <a:r>
              <a:rPr lang="es-ES" dirty="0"/>
              <a:t>Incapacidad absoluta y permanente para todo trabajo, a causa o en ocasión del trabajo, cualquiera sea el tiempo de servicios</a:t>
            </a:r>
          </a:p>
          <a:p>
            <a:pPr lvl="1"/>
            <a:r>
              <a:rPr lang="es-ES" dirty="0"/>
              <a:t>Incapacidad absoluta y permanente para todo trabajo, sobrevenida después del cese o la inactividad compensada, cuando se computen diez años de servicios y no fuere beneficiario de otra jubilación o retiro</a:t>
            </a:r>
          </a:p>
          <a:p>
            <a:r>
              <a:rPr lang="es-ES" dirty="0"/>
              <a:t>Régimen de transición: </a:t>
            </a:r>
            <a:r>
              <a:rPr lang="es-ES" dirty="0" err="1"/>
              <a:t>idem</a:t>
            </a:r>
            <a:endParaRPr lang="es-ES" dirty="0"/>
          </a:p>
          <a:p>
            <a:r>
              <a:rPr lang="es-ES" dirty="0"/>
              <a:t>Causal jubilatoria al 31.12.1996</a:t>
            </a:r>
          </a:p>
          <a:p>
            <a:pPr lvl="1"/>
            <a:r>
              <a:rPr lang="es-ES" dirty="0"/>
              <a:t>Incapacidad absoluta y permanente para todo trabajo, sobrevenida en situación de actividad, cualquiera fuera su causa</a:t>
            </a:r>
          </a:p>
          <a:p>
            <a:pPr lvl="1"/>
            <a:r>
              <a:rPr lang="es-ES" dirty="0"/>
              <a:t>Incapacidad absoluta y permanente para todo trabajo, sobrevenida después del cese, cuando se computen diez años de servicios y el afiliado no fuere beneficiario de otra jubilación o retiro</a:t>
            </a:r>
            <a:endParaRPr lang="es-U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Prestaciones sin causal en el régimen de ahorro individual obligatorio (BPS)</a:t>
            </a:r>
            <a:endParaRPr lang="es-UY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/>
              <a:t>A partir de los 65 años, los afiliados comprendidos en el régimen mixto tendrán derecho a percibir las prestaciones correspondientes al régimen de ahorro individual obligatorio,  aun cuando no hubieren configurado causal (art. 6)</a:t>
            </a:r>
          </a:p>
          <a:p>
            <a:pPr marL="0" indent="0">
              <a:buNone/>
            </a:pPr>
            <a:endParaRPr lang="es-U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8A6703-2768-6BB3-5EFF-BD0727A91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2379216"/>
            <a:ext cx="8911687" cy="807866"/>
          </a:xfrm>
        </p:spPr>
        <p:txBody>
          <a:bodyPr/>
          <a:lstStyle/>
          <a:p>
            <a:r>
              <a:rPr lang="es-ES" b="1" dirty="0"/>
              <a:t>Sistema Previsional Común</a:t>
            </a:r>
            <a:endParaRPr lang="es-UY" b="1" dirty="0"/>
          </a:p>
        </p:txBody>
      </p:sp>
    </p:spTree>
    <p:extLst>
      <p:ext uri="{BB962C8B-B14F-4D97-AF65-F5344CB8AC3E}">
        <p14:creationId xmlns:p14="http://schemas.microsoft.com/office/powerpoint/2010/main" val="2811266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DE25F-2B8D-A421-D548-614A0E2A9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Causal jubilatoria normal con 30 o más años de servicios</a:t>
            </a:r>
            <a:endParaRPr lang="es-UY" b="1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DF18FA3-E579-C967-2035-CB5DE24857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443865"/>
              </p:ext>
            </p:extLst>
          </p:nvPr>
        </p:nvGraphicFramePr>
        <p:xfrm>
          <a:off x="2589213" y="2133600"/>
          <a:ext cx="8915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1805308444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957814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Año de nacimiento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Edad jubilatoria normal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018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1973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61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427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1974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62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702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1975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63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176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1976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64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34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1977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65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98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16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0FFA7-1D4F-1C3E-DD02-F64303F16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Causal jubilatoria normal con menos de 30 años de servicios</a:t>
            </a:r>
            <a:endParaRPr lang="es-UY" b="1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A4DDDEC-FE98-9BD4-6447-66F5D8F8FE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521017"/>
              </p:ext>
            </p:extLst>
          </p:nvPr>
        </p:nvGraphicFramePr>
        <p:xfrm>
          <a:off x="2589213" y="2133600"/>
          <a:ext cx="8915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41937194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771895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Edad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Tiempo mínimo computable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641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66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27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181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67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24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901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68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21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003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69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18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047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70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15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551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43394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1573</TotalTime>
  <Words>789</Words>
  <Application>Microsoft Office PowerPoint</Application>
  <PresentationFormat>Panorámica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Espiral</vt:lpstr>
      <vt:lpstr>Causales jubilatorias en el Régimen Jubilatorio Anterior y en el Sistema Previsional Común</vt:lpstr>
      <vt:lpstr>Régimen Jubilatorio Anterior (BPS)</vt:lpstr>
      <vt:lpstr>Causal jubilatoria común (BPS)</vt:lpstr>
      <vt:lpstr>Causal jubilatoria edad avanzada (BPS)</vt:lpstr>
      <vt:lpstr>Causal jubilatoria incapacidad total (BPS)</vt:lpstr>
      <vt:lpstr>Prestaciones sin causal en el régimen de ahorro individual obligatorio (BPS)</vt:lpstr>
      <vt:lpstr>Sistema Previsional Común</vt:lpstr>
      <vt:lpstr>Causal jubilatoria normal con 30 o más años de servicios</vt:lpstr>
      <vt:lpstr>Causal jubilatoria normal con menos de 30 años de servicios</vt:lpstr>
      <vt:lpstr>Causal jubilatoria normal para personas nacidas desde 1977</vt:lpstr>
      <vt:lpstr>Causal jubilatoria normal para afiliados al BPS (art. 35 D)</vt:lpstr>
      <vt:lpstr>Causales anticipadas</vt:lpstr>
      <vt:lpstr>Causal jubilatoria por incapacidad total</vt:lpstr>
      <vt:lpstr>Aplicación temporal del RJA y el SPC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Asignación jubilatoria en el SPC</dc:title>
  <dc:creator>Nicoliello, Ariel</dc:creator>
  <cp:lastModifiedBy>JURIDICA 14</cp:lastModifiedBy>
  <cp:revision>104</cp:revision>
  <dcterms:created xsi:type="dcterms:W3CDTF">2023-02-09T18:46:14Z</dcterms:created>
  <dcterms:modified xsi:type="dcterms:W3CDTF">2024-10-04T19:46:09Z</dcterms:modified>
</cp:coreProperties>
</file>