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62" r:id="rId4"/>
    <p:sldId id="266" r:id="rId5"/>
    <p:sldId id="269" r:id="rId6"/>
    <p:sldId id="270" r:id="rId7"/>
    <p:sldId id="271" r:id="rId8"/>
    <p:sldId id="282" r:id="rId9"/>
    <p:sldId id="280" r:id="rId10"/>
  </p:sldIdLst>
  <p:sldSz cx="9144000" cy="6858000" type="screen4x3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10/9/2024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10/9/2024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10/9/2024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10/9/2024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10/9/2024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10/9/2024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10/9/2024</a:t>
            </a:fld>
            <a:endParaRPr lang="es-UY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10/9/2024</a:t>
            </a:fld>
            <a:endParaRPr lang="es-UY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10/9/2024</a:t>
            </a:fld>
            <a:endParaRPr lang="es-UY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10/9/2024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10/9/2024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55E24-75FB-4FA5-9057-C43991D574A4}" type="datetimeFigureOut">
              <a:rPr lang="es-UY" smtClean="0"/>
              <a:pPr/>
              <a:t>10/9/2024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SUBSIDIO POR MATERNIDAD, PATERNIDAD Y CUIDADOS</a:t>
            </a:r>
            <a:endParaRPr lang="es-UY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Ariel Nicoliello</a:t>
            </a:r>
          </a:p>
          <a:p>
            <a:endParaRPr lang="es-UY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1.  Normas internacionales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/>
              <a:t>PIDESC: “especial protección a las madres durante un período de tiempo razonable antes y después del parto” (…) “licencia con remuneración o con prestaciones adecuadas de seguridad social” (art. 10.2)</a:t>
            </a:r>
          </a:p>
          <a:p>
            <a:r>
              <a:rPr lang="es-ES" dirty="0"/>
              <a:t>Protocolo San Salvador: “licencia retribuida por maternidad antes y después del parto”</a:t>
            </a:r>
          </a:p>
          <a:p>
            <a:r>
              <a:rPr lang="es-ES" dirty="0"/>
              <a:t>CIT 3 (denunciado) y 103: 12 semanas</a:t>
            </a:r>
          </a:p>
          <a:p>
            <a:r>
              <a:rPr lang="es-ES" dirty="0"/>
              <a:t>CIT 183 (no ratificado): 14 semanas</a:t>
            </a:r>
            <a:endParaRPr lang="es-UY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2.  Antecedentes históricos en Uruguay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ES" dirty="0"/>
              <a:t>Código del Niño de 1934</a:t>
            </a:r>
          </a:p>
          <a:p>
            <a:pPr lvl="1"/>
            <a:r>
              <a:rPr lang="es-ES" dirty="0"/>
              <a:t> “subsidios para los casos de enfermedad” (actual art. 67)</a:t>
            </a:r>
            <a:endParaRPr lang="es-UY" dirty="0"/>
          </a:p>
          <a:p>
            <a:r>
              <a:rPr lang="es-ES" dirty="0"/>
              <a:t>Ley 11.577 (1950):</a:t>
            </a:r>
          </a:p>
          <a:p>
            <a:pPr lvl="1"/>
            <a:r>
              <a:rPr lang="es-ES" dirty="0"/>
              <a:t>Licencia por maternidad remunerada según </a:t>
            </a:r>
            <a:r>
              <a:rPr lang="es-ES" dirty="0" err="1"/>
              <a:t>presc</a:t>
            </a:r>
            <a:r>
              <a:rPr lang="es-ES" dirty="0"/>
              <a:t>. médica</a:t>
            </a:r>
          </a:p>
          <a:p>
            <a:r>
              <a:rPr lang="es-ES" dirty="0"/>
              <a:t>Ley 12.572 (1958):</a:t>
            </a:r>
          </a:p>
          <a:p>
            <a:pPr lvl="1"/>
            <a:r>
              <a:rPr lang="es-ES" dirty="0"/>
              <a:t>Subsidio del 100 % del salario durante 12 semanas, a cargo del Consejo Central de Asignaciones Familiares</a:t>
            </a:r>
          </a:p>
          <a:p>
            <a:r>
              <a:rPr lang="es-ES" dirty="0"/>
              <a:t>Acto 9 (1979): DAFA</a:t>
            </a:r>
          </a:p>
          <a:p>
            <a:r>
              <a:rPr lang="es-ES" dirty="0"/>
              <a:t>DL 15.084 (1980): nuevo régimen del subsidio por maternidad</a:t>
            </a:r>
          </a:p>
          <a:p>
            <a:r>
              <a:rPr lang="es-ES" dirty="0"/>
              <a:t>Ley 15.800 (1986): administración por el BPS</a:t>
            </a:r>
          </a:p>
          <a:p>
            <a:r>
              <a:rPr lang="es-ES" dirty="0"/>
              <a:t>Ley 19.161 (2013), modificada por Ley 20.000 (2021) y por Ley 20.312 (2024):</a:t>
            </a:r>
          </a:p>
          <a:p>
            <a:pPr lvl="1"/>
            <a:r>
              <a:rPr lang="es-ES" dirty="0"/>
              <a:t>Extensión a 14 semanas</a:t>
            </a:r>
          </a:p>
          <a:p>
            <a:pPr lvl="1"/>
            <a:r>
              <a:rPr lang="es-ES" dirty="0"/>
              <a:t>Ley 20.000: extensión a 18 semanas o 6 meses en supuestos especiales</a:t>
            </a:r>
          </a:p>
          <a:p>
            <a:pPr lvl="1"/>
            <a:r>
              <a:rPr lang="es-ES" dirty="0"/>
              <a:t>Subsidios por paternidad y cuidados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3. Ámbito subjetivo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UY" dirty="0"/>
              <a:t>Todas las trabajadoras y los trabajadores dependientes de la actividad privada, incluidas las trabajadoras despedidas que queden embarazadas durante el subsidio por desempleo </a:t>
            </a:r>
          </a:p>
          <a:p>
            <a:r>
              <a:rPr lang="es-ES" dirty="0"/>
              <a:t>Trabajadores/as no dependientes afiliados/as al BPS con hasta un dependiente</a:t>
            </a:r>
          </a:p>
          <a:p>
            <a:r>
              <a:rPr lang="es-ES" dirty="0" err="1"/>
              <a:t>Monotributistas</a:t>
            </a:r>
            <a:endParaRPr lang="es-ES" dirty="0"/>
          </a:p>
          <a:p>
            <a:r>
              <a:rPr lang="es-ES" dirty="0"/>
              <a:t>Exclusión del subsidio por paternidad de los deudores alimentarios morosos registrados</a:t>
            </a:r>
          </a:p>
          <a:p>
            <a:endParaRPr lang="es-UY" dirty="0"/>
          </a:p>
          <a:p>
            <a:endParaRPr lang="es-UY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4.  Generación del derecho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No existe un período mínimo de generación del beneficio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5.  Cuantía de las prestaciones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Subsidio por maternidad y paternidad: 100 % del salario promedio últimos seis meses, más cuota parte de licencia, salario vacacional y aguinaldo</a:t>
            </a:r>
          </a:p>
          <a:p>
            <a:r>
              <a:rPr lang="es-ES" dirty="0"/>
              <a:t>Subsidio de cuidados: 50 % del subsidio por maternidad o paternidad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6.  Término de la prestación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Subsidio por maternidad: 14 semanas (mínimo 8 semanas después del parto)</a:t>
            </a:r>
          </a:p>
          <a:p>
            <a:pPr lvl="1"/>
            <a:r>
              <a:rPr lang="es-ES" dirty="0"/>
              <a:t>Prolongación en caso de parto posterior a FPP</a:t>
            </a:r>
          </a:p>
          <a:p>
            <a:pPr lvl="1"/>
            <a:r>
              <a:rPr lang="es-ES" dirty="0"/>
              <a:t>Hasta 18 semanas en caso de nacimiento múltiple o bajo peso al nacer (hasta 1.5 kg)</a:t>
            </a:r>
          </a:p>
          <a:p>
            <a:pPr lvl="1"/>
            <a:r>
              <a:rPr lang="es-ES" dirty="0"/>
              <a:t>Hasta los 6 meses del hijo/a en caso de patologías graves del recién nacido o discapacidad que requiera atención materna</a:t>
            </a:r>
          </a:p>
          <a:p>
            <a:pPr lvl="1"/>
            <a:r>
              <a:rPr lang="es-ES" dirty="0"/>
              <a:t>Enfermedad como consecuencia del embarazo o del parto: hasta 6 meses adicionales con derecho a prestaciones por enfermedad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6.  Término de la prestación (cont.)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/>
              <a:t>Subsidio por paternidad: 10 días, contados luego de la licencia por paternidad (ley 18345), que se extiende progresivamente hasta 20 días en 2026 (ley 20.312) y que se extienden a 30 días en caso de nacimientos múltiples, con bajo peso, patologías graves o discapacidad</a:t>
            </a:r>
          </a:p>
          <a:p>
            <a:pPr lvl="1"/>
            <a:r>
              <a:rPr lang="es-ES" dirty="0"/>
              <a:t>Preaviso de dos semanas</a:t>
            </a:r>
          </a:p>
          <a:p>
            <a:r>
              <a:rPr lang="es-ES" dirty="0"/>
              <a:t>Subsidio de cuidados: hasta los seis meses de edad del niño, o nueve meses en casos de patologías o discapacidad, en forma indistinta y alternada</a:t>
            </a:r>
            <a:endParaRPr lang="es-UY" dirty="0"/>
          </a:p>
          <a:p>
            <a:pPr marL="0" indent="0">
              <a:buNone/>
            </a:pP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752581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  7.  Subsidio por maternidad y normas laborales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Licencia, salario vacacional, aguinaldo: no se generan; el subsidio incluye la cuota parte de esas prestaciones</a:t>
            </a:r>
          </a:p>
          <a:p>
            <a:r>
              <a:rPr lang="es-ES" dirty="0"/>
              <a:t>Estabilidad de la trabajadora grávida (art. 16, Ley 11577)</a:t>
            </a:r>
          </a:p>
          <a:p>
            <a:pPr lvl="1"/>
            <a:r>
              <a:rPr lang="es-ES" dirty="0"/>
              <a:t>Conocimiento del empleador</a:t>
            </a:r>
          </a:p>
          <a:p>
            <a:pPr lvl="1"/>
            <a:r>
              <a:rPr lang="es-ES" dirty="0"/>
              <a:t>Plazo de estabilidad</a:t>
            </a:r>
          </a:p>
          <a:p>
            <a:pPr lvl="2"/>
            <a:r>
              <a:rPr lang="es-ES" dirty="0"/>
              <a:t>Doctrina y jurisprudencia: plazo razonable luego del reintegro (Ley 18.065: 180 días, confirma tendencia jurisprudencial)</a:t>
            </a:r>
          </a:p>
          <a:p>
            <a:pPr lvl="1"/>
            <a:r>
              <a:rPr lang="es-ES" dirty="0"/>
              <a:t>Indemnización especial: IPD más 6 meses de sueldo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581</Words>
  <Application>Microsoft Office PowerPoint</Application>
  <PresentationFormat>Presentación en pantalla (4:3)</PresentationFormat>
  <Paragraphs>48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Arial</vt:lpstr>
      <vt:lpstr>Calibri</vt:lpstr>
      <vt:lpstr>Tema de Office</vt:lpstr>
      <vt:lpstr>SUBSIDIO POR MATERNIDAD, PATERNIDAD Y CUIDADOS</vt:lpstr>
      <vt:lpstr>1.  Normas internacionales</vt:lpstr>
      <vt:lpstr>2.  Antecedentes históricos en Uruguay</vt:lpstr>
      <vt:lpstr>3. Ámbito subjetivo</vt:lpstr>
      <vt:lpstr>4.  Generación del derecho</vt:lpstr>
      <vt:lpstr>5.  Cuantía de las prestaciones</vt:lpstr>
      <vt:lpstr>6.  Término de la prestación</vt:lpstr>
      <vt:lpstr>6.  Término de la prestación (cont.)</vt:lpstr>
      <vt:lpstr>  7.  Subsidio por maternidad y normas laborales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SUBSIDIO POR DESEMPLEO</dc:title>
  <dc:creator>usuario</dc:creator>
  <cp:lastModifiedBy>Ariel Nicoliello</cp:lastModifiedBy>
  <cp:revision>55</cp:revision>
  <dcterms:created xsi:type="dcterms:W3CDTF">2017-09-20T16:45:08Z</dcterms:created>
  <dcterms:modified xsi:type="dcterms:W3CDTF">2024-09-10T14:40:21Z</dcterms:modified>
</cp:coreProperties>
</file>