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6" r:id="rId5"/>
    <p:sldId id="269" r:id="rId6"/>
    <p:sldId id="270" r:id="rId7"/>
    <p:sldId id="271" r:id="rId8"/>
    <p:sldId id="272" r:id="rId9"/>
    <p:sldId id="273" r:id="rId10"/>
    <p:sldId id="279" r:id="rId11"/>
    <p:sldId id="280" r:id="rId12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SUBSIDIO POR ENFERMEDAD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Ariel Nicoliello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9.  Subsidio por enfermedad y otras prestaciones de seguridad social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/>
              <a:t>Jubilación</a:t>
            </a:r>
          </a:p>
          <a:p>
            <a:pPr lvl="1"/>
            <a:r>
              <a:rPr lang="es-ES" dirty="0"/>
              <a:t>Es compatible si el subsidio es por otra afiliación compatible con la jubilación</a:t>
            </a:r>
          </a:p>
          <a:p>
            <a:r>
              <a:rPr lang="es-ES" dirty="0"/>
              <a:t>Subsidio por desempleo</a:t>
            </a:r>
          </a:p>
          <a:p>
            <a:pPr lvl="1"/>
            <a:r>
              <a:rPr lang="es-ES" dirty="0"/>
              <a:t>Prevalece el subsidio por enfermedad</a:t>
            </a:r>
          </a:p>
          <a:p>
            <a:r>
              <a:rPr lang="es-ES" dirty="0"/>
              <a:t>Seguro Nacional de Salud</a:t>
            </a:r>
          </a:p>
          <a:p>
            <a:pPr lvl="1"/>
            <a:r>
              <a:rPr lang="es-ES" dirty="0"/>
              <a:t>Alcanza a quienes perciben subsidio por enfermedad</a:t>
            </a:r>
          </a:p>
          <a:p>
            <a:r>
              <a:rPr lang="es-ES" dirty="0"/>
              <a:t>Subsidio por maternidad</a:t>
            </a:r>
          </a:p>
          <a:p>
            <a:pPr lvl="1"/>
            <a:r>
              <a:rPr lang="es-ES" dirty="0"/>
              <a:t>Incompatible con el subsidio por enfermedad</a:t>
            </a:r>
          </a:p>
          <a:p>
            <a:r>
              <a:rPr lang="es-ES" dirty="0"/>
              <a:t>Subsidio por paternidad</a:t>
            </a:r>
          </a:p>
          <a:p>
            <a:pPr lvl="1"/>
            <a:r>
              <a:rPr lang="es-ES" dirty="0"/>
              <a:t>Incompatible con el subsidio por enfermedad</a:t>
            </a:r>
          </a:p>
          <a:p>
            <a:r>
              <a:rPr lang="es-ES" dirty="0"/>
              <a:t>Subsidio por cuidados</a:t>
            </a:r>
          </a:p>
          <a:p>
            <a:pPr lvl="1"/>
            <a:r>
              <a:rPr lang="es-ES" dirty="0"/>
              <a:t>Incompatible con el subsidio por enfermedad</a:t>
            </a:r>
          </a:p>
          <a:p>
            <a:r>
              <a:rPr lang="es-ES" dirty="0"/>
              <a:t>Asignaciones familiares</a:t>
            </a:r>
          </a:p>
          <a:p>
            <a:pPr lvl="1"/>
            <a:r>
              <a:rPr lang="es-ES" dirty="0"/>
              <a:t>Alcanza a quienes perciben el subsidio por enfermedad</a:t>
            </a:r>
          </a:p>
          <a:p>
            <a:pPr lvl="1">
              <a:buNone/>
            </a:pPr>
            <a:endParaRPr lang="es-U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  10.  Subsidio por enfermedad y normas laborales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Licencia y salario vacacional: se generan según interpretación jurisprudencial más admitida del CIT 132</a:t>
            </a:r>
          </a:p>
          <a:p>
            <a:r>
              <a:rPr lang="es-ES" dirty="0"/>
              <a:t>Indemnización doble si se despide durante el goce del subsidio o dentro de los 30 días del reintegro  (art. 23, DL 14.407)</a:t>
            </a:r>
          </a:p>
          <a:p>
            <a:r>
              <a:rPr lang="es-ES" dirty="0"/>
              <a:t>Extinción del contrato sin indemnización al cumplirse el período máximo del subsidio (art. 16, DL 14.407)</a:t>
            </a:r>
          </a:p>
          <a:p>
            <a:pPr lvl="1"/>
            <a:r>
              <a:rPr lang="es-ES" dirty="0"/>
              <a:t>Caso del amparo al subsidio transitorio por incapacidad parcial antes del período máximo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1.  Definición de la contingencia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CIT 130 (ratificado por Ley 14.119)</a:t>
            </a:r>
          </a:p>
          <a:p>
            <a:pPr lvl="1"/>
            <a:r>
              <a:rPr lang="es-ES" dirty="0"/>
              <a:t> La contingencia cubierta es “la incapacidad para trabajar, tal como esté definida en la legislación nacional, que resulte de una enfermedad y que implique suspensión de ganancias”</a:t>
            </a:r>
          </a:p>
          <a:p>
            <a:pPr lvl="1"/>
            <a:r>
              <a:rPr lang="es-ES" dirty="0"/>
              <a:t>“Enfermedad”: “todo estado mórbido, cualquiera fuese su causa”</a:t>
            </a:r>
          </a:p>
          <a:p>
            <a:pPr lvl="1">
              <a:buNone/>
            </a:pPr>
            <a:r>
              <a:rPr lang="es-ES" dirty="0"/>
              <a:t>	</a:t>
            </a:r>
          </a:p>
          <a:p>
            <a:r>
              <a:rPr lang="es-ES" dirty="0"/>
              <a:t>Incapacidad temporal</a:t>
            </a:r>
          </a:p>
          <a:p>
            <a:pPr lvl="1"/>
            <a:r>
              <a:rPr lang="es-ES" dirty="0"/>
              <a:t>DL 14.407, art. 4: “subsidiar económicamente al afiliado durante el período de enfermedad o invalidez temporal”</a:t>
            </a:r>
          </a:p>
          <a:p>
            <a:pPr lvl="1"/>
            <a:r>
              <a:rPr lang="es-ES" dirty="0"/>
              <a:t>Temporal como opuesto a “permanente”: la incapacidad es permanente cuando no es posible la recuperación de la capacidad laboral anterior en el plazo de un año (baremo, </a:t>
            </a:r>
            <a:r>
              <a:rPr lang="es-ES" dirty="0" err="1"/>
              <a:t>Dec</a:t>
            </a:r>
            <a:r>
              <a:rPr lang="es-ES" dirty="0"/>
              <a:t>. 306/013)</a:t>
            </a:r>
          </a:p>
          <a:p>
            <a:pPr lvl="1"/>
            <a:r>
              <a:rPr lang="es-ES" dirty="0"/>
              <a:t>La incapacidad permanente da lugar al subsidio transitorio por incapacidad parcial (si es para el empleo o profesión habitual) o a la jubilación por incapacidad total (si es para todo trabajo)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2.  Antecedentes históricos en Uruguay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Constitución de 1934</a:t>
            </a:r>
          </a:p>
          <a:p>
            <a:pPr lvl="1"/>
            <a:r>
              <a:rPr lang="es-ES" dirty="0"/>
              <a:t> “subsidios para los casos de enfermedad” (actual art. 67)</a:t>
            </a:r>
            <a:endParaRPr lang="es-UY" dirty="0"/>
          </a:p>
          <a:p>
            <a:r>
              <a:rPr lang="es-ES" dirty="0"/>
              <a:t>Seguros sociales por enfermedad de administración tripartita (1955-1972):</a:t>
            </a:r>
          </a:p>
          <a:p>
            <a:pPr lvl="1"/>
            <a:r>
              <a:rPr lang="es-ES" dirty="0"/>
              <a:t>CUTCSA, construcción, portuarios, madera, metal, transporte, textil, gráficos, buques, vestimenta, bebida, vidrio, cuero, gastronómicos</a:t>
            </a:r>
          </a:p>
          <a:p>
            <a:pPr lvl="1"/>
            <a:r>
              <a:rPr lang="es-ES" dirty="0"/>
              <a:t>Cubrían asistencia médica y subsidios</a:t>
            </a:r>
          </a:p>
          <a:p>
            <a:r>
              <a:rPr lang="es-ES" dirty="0"/>
              <a:t>DL 14.407 (1975)Creación de la Administración de Seguros Sociales por Enfermedad (servicio descentralizado) y unificación de la normativa</a:t>
            </a:r>
          </a:p>
          <a:p>
            <a:r>
              <a:rPr lang="es-ES" dirty="0"/>
              <a:t>1979: Dirección de los Seguros Sociales por Enfermedad (Acto 9)</a:t>
            </a:r>
          </a:p>
          <a:p>
            <a:r>
              <a:rPr lang="es-ES" dirty="0"/>
              <a:t>Ley 15.800 (1986): administración por el BPS</a:t>
            </a:r>
          </a:p>
          <a:p>
            <a:r>
              <a:rPr lang="es-ES" dirty="0"/>
              <a:t>Ley 18.211 (2007): separación de la cobertura de asistencia médica que pasa al Seguro Nacional de Salud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3. Ámbito subjetivo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UY" dirty="0"/>
              <a:t>DL 14.407: trabajadores dependientes de sectores de actividad cubiertos por los seguros sociales de enfermedad anteriores y otros que incluya el Poder Ejecutivo (art. 7) </a:t>
            </a:r>
          </a:p>
          <a:p>
            <a:r>
              <a:rPr lang="es-ES" dirty="0"/>
              <a:t>Trabajadores rurales y domésticos (</a:t>
            </a:r>
            <a:r>
              <a:rPr lang="es-ES" dirty="0" err="1"/>
              <a:t>Dec</a:t>
            </a:r>
            <a:r>
              <a:rPr lang="es-ES" dirty="0"/>
              <a:t>. 546/984, Ley 18.065)</a:t>
            </a:r>
          </a:p>
          <a:p>
            <a:r>
              <a:rPr lang="es-ES" dirty="0"/>
              <a:t>Cooperativistas (</a:t>
            </a:r>
            <a:r>
              <a:rPr lang="es-ES" dirty="0" err="1"/>
              <a:t>Dec</a:t>
            </a:r>
            <a:r>
              <a:rPr lang="es-ES" dirty="0"/>
              <a:t>. 7/976, Ley 18.407 art. 102)</a:t>
            </a:r>
            <a:endParaRPr lang="es-UY" dirty="0"/>
          </a:p>
          <a:p>
            <a:r>
              <a:rPr lang="es-ES" dirty="0"/>
              <a:t>Trabajadores de la Dirección Nacional de Arquitectura (MTOP)</a:t>
            </a:r>
          </a:p>
          <a:p>
            <a:r>
              <a:rPr lang="es-ES" dirty="0"/>
              <a:t>Empresarios unipersonales con no más de cinco trabajadores subordinados (DL 14.407, art. 8 D, red. Ley 18.731)</a:t>
            </a:r>
          </a:p>
          <a:p>
            <a:r>
              <a:rPr lang="es-ES" dirty="0"/>
              <a:t>Empresarios rurales con hasta 500 </a:t>
            </a:r>
            <a:r>
              <a:rPr lang="es-ES" dirty="0" err="1"/>
              <a:t>hás</a:t>
            </a:r>
            <a:r>
              <a:rPr lang="es-ES" dirty="0"/>
              <a:t> (opcional) Ley 16.883</a:t>
            </a:r>
            <a:endParaRPr lang="es-UY" dirty="0"/>
          </a:p>
          <a:p>
            <a:endParaRPr lang="es-UY" dirty="0"/>
          </a:p>
          <a:p>
            <a:endParaRPr lang="es-U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4.  Generación del derecho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Se requiere previamente haber aportado la cotización correspondiente a 75 jornales o 3 meses en su caso como mínimo, dentro de los 12 meses inmediatos anteriores a la denuncia de la enfermedad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5.  Cuantía de las prestaciones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Base de cálculo:</a:t>
            </a:r>
          </a:p>
          <a:p>
            <a:pPr lvl="1"/>
            <a:r>
              <a:rPr lang="es-ES" dirty="0"/>
              <a:t>Remuneración del trabajador que constituya materia gravada (art. 2, Ley 18.725)</a:t>
            </a:r>
          </a:p>
          <a:p>
            <a:pPr lvl="1"/>
            <a:r>
              <a:rPr lang="es-ES" dirty="0"/>
              <a:t>RD 1-15/2015 BPS: Promedio de remuneraciones computables percibidas en los 180 días anteriores a la enfermedad</a:t>
            </a:r>
          </a:p>
          <a:p>
            <a:r>
              <a:rPr lang="es-ES" dirty="0"/>
              <a:t>Tasa de sustitución: 70 %</a:t>
            </a:r>
          </a:p>
          <a:p>
            <a:r>
              <a:rPr lang="es-ES" dirty="0"/>
              <a:t>Máximo: 8 BPC –desde 2015- ajustados por variación UR desde 2012 (leyes 18.725 y 19.003) Desde 2021 se vuelve al ajuste por la BPC (Ley 19.924)</a:t>
            </a:r>
          </a:p>
          <a:p>
            <a:r>
              <a:rPr lang="es-ES" dirty="0"/>
              <a:t>BPS abona aguinaldo</a:t>
            </a:r>
            <a:endParaRPr lang="es-U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6.  Término de la prestación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A partir del cuarto día de ausencia por enfermedad, salvo internación (se paga desde el día de la internación si es anterior)</a:t>
            </a:r>
          </a:p>
          <a:p>
            <a:r>
              <a:rPr lang="es-ES" dirty="0"/>
              <a:t>Plazo máximo: 1 año, que puede ser extendido por otro año</a:t>
            </a:r>
          </a:p>
          <a:p>
            <a:r>
              <a:rPr lang="es-ES" dirty="0"/>
              <a:t>Para determinar el plazo máximo, se computan los períodos de subsidio de los últimos cuatro años, si fuera la misma dolencia (art. 15)</a:t>
            </a:r>
            <a:endParaRPr lang="es-U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7.  Certificación de la enfermedad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Los prestadores del SNIS realizarán para sus usuarios las pericias técnicas necesarias para el subsidio por enfermedad (art. 48, Ley 18.211)</a:t>
            </a:r>
          </a:p>
          <a:p>
            <a:r>
              <a:rPr lang="es-ES" dirty="0"/>
              <a:t>Las pericias técnicas pueden ser revisadas por el BPS quien mantiene la competencia para resolver sobre el otorgamiento de la prestación (art. 13, Ley 18.922)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8. Subsidio por enfermedad y accidente de trabajo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BPS sirve la diferencia entre el subsidio y la indemnización temporaria</a:t>
            </a:r>
          </a:p>
          <a:p>
            <a:r>
              <a:rPr lang="es-ES" dirty="0"/>
              <a:t>De existir discrepancias entre BPS y BSE sobre la procedencia de la cobertura de accidentes de trabajo, el BPS sirve íntegramente el subsidio y se convoca a un Tribunal Médico (MS, BPS, BSE) que define la controversia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868</Words>
  <Application>Microsoft Office PowerPoint</Application>
  <PresentationFormat>Presentación en pantalla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SUBSIDIO POR ENFERMEDAD</vt:lpstr>
      <vt:lpstr>1.  Definición de la contingencia</vt:lpstr>
      <vt:lpstr>2.  Antecedentes históricos en Uruguay</vt:lpstr>
      <vt:lpstr>3. Ámbito subjetivo</vt:lpstr>
      <vt:lpstr>4.  Generación del derecho</vt:lpstr>
      <vt:lpstr>5.  Cuantía de las prestaciones</vt:lpstr>
      <vt:lpstr>6.  Término de la prestación</vt:lpstr>
      <vt:lpstr>7.  Certificación de la enfermedad</vt:lpstr>
      <vt:lpstr>8. Subsidio por enfermedad y accidente de trabajo</vt:lpstr>
      <vt:lpstr>9.  Subsidio por enfermedad y otras prestaciones de seguridad social</vt:lpstr>
      <vt:lpstr>  10.  Subsidio por enfermedad y normas laborales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SUBSIDIO POR DESEMPLEO</dc:title>
  <dc:creator>usuario</dc:creator>
  <cp:lastModifiedBy>Ariel Nicoliello</cp:lastModifiedBy>
  <cp:revision>46</cp:revision>
  <dcterms:created xsi:type="dcterms:W3CDTF">2017-09-20T16:45:08Z</dcterms:created>
  <dcterms:modified xsi:type="dcterms:W3CDTF">2024-09-10T14:37:07Z</dcterms:modified>
</cp:coreProperties>
</file>