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6" r:id="rId6"/>
    <p:sldId id="265" r:id="rId7"/>
    <p:sldId id="260" r:id="rId8"/>
    <p:sldId id="261" r:id="rId9"/>
    <p:sldId id="262" r:id="rId10"/>
    <p:sldId id="263" r:id="rId11"/>
    <p:sldId id="264" r:id="rId12"/>
    <p:sldId id="267" r:id="rId13"/>
  </p:sldIdLst>
  <p:sldSz cx="12192000" cy="6858000"/>
  <p:notesSz cx="6888163" cy="10018713"/>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s-UY"/>
          </a:p>
        </p:txBody>
      </p:sp>
      <p:sp>
        <p:nvSpPr>
          <p:cNvPr id="3" name="Marcador de fecha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10E3573E-4C6D-4D7A-B0C6-6695AF9C2465}" type="datetimeFigureOut">
              <a:rPr lang="es-UY" smtClean="0"/>
              <a:t>20/8/2024</a:t>
            </a:fld>
            <a:endParaRPr lang="es-UY"/>
          </a:p>
        </p:txBody>
      </p:sp>
      <p:sp>
        <p:nvSpPr>
          <p:cNvPr id="4" name="Marcador de pie de página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endParaRPr lang="es-UY"/>
          </a:p>
        </p:txBody>
      </p:sp>
      <p:sp>
        <p:nvSpPr>
          <p:cNvPr id="5" name="Marcador de número de diapositiva 4"/>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DCE699BA-F210-4CD6-AEAF-4B4A914527C4}" type="slidenum">
              <a:rPr lang="es-UY" smtClean="0"/>
              <a:t>‹Nº›</a:t>
            </a:fld>
            <a:endParaRPr lang="es-UY"/>
          </a:p>
        </p:txBody>
      </p:sp>
    </p:spTree>
    <p:extLst>
      <p:ext uri="{BB962C8B-B14F-4D97-AF65-F5344CB8AC3E}">
        <p14:creationId xmlns:p14="http://schemas.microsoft.com/office/powerpoint/2010/main" val="10273425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B5962B-64DE-4458-8569-A394C470AE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a:extLst>
              <a:ext uri="{FF2B5EF4-FFF2-40B4-BE49-F238E27FC236}">
                <a16:creationId xmlns:a16="http://schemas.microsoft.com/office/drawing/2014/main" id="{5BC754E3-560A-404D-9D0A-70A79CEE0D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a:extLst>
              <a:ext uri="{FF2B5EF4-FFF2-40B4-BE49-F238E27FC236}">
                <a16:creationId xmlns:a16="http://schemas.microsoft.com/office/drawing/2014/main" id="{87A612BF-F259-46B2-B8C8-3E17E8FB24E2}"/>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5" name="Marcador de pie de página 4">
            <a:extLst>
              <a:ext uri="{FF2B5EF4-FFF2-40B4-BE49-F238E27FC236}">
                <a16:creationId xmlns:a16="http://schemas.microsoft.com/office/drawing/2014/main" id="{0E6E7951-4DB0-4BF0-B841-02CE44F663FB}"/>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3A51A035-5EBD-48D3-8CC3-B5D994365A05}"/>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1676235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F413E1-DE6A-42CB-B9A0-F54E655970D0}"/>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97C3DE71-4AA0-4D0B-82B5-B53FF9672E5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CE2A133B-6822-4F50-9DCE-2552053655B6}"/>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5" name="Marcador de pie de página 4">
            <a:extLst>
              <a:ext uri="{FF2B5EF4-FFF2-40B4-BE49-F238E27FC236}">
                <a16:creationId xmlns:a16="http://schemas.microsoft.com/office/drawing/2014/main" id="{B09DBD91-2E69-47C6-ACE8-63D76B124AAF}"/>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FC81CE92-F0D2-40F0-81C5-1089DEF11C38}"/>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91643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396FF05-8855-4A20-BC6D-E9E1F60D205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A8C7C26A-37A8-43FD-9095-086B5B40A89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C4F502EB-9851-4C6C-AC34-C9E463DC85C7}"/>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5" name="Marcador de pie de página 4">
            <a:extLst>
              <a:ext uri="{FF2B5EF4-FFF2-40B4-BE49-F238E27FC236}">
                <a16:creationId xmlns:a16="http://schemas.microsoft.com/office/drawing/2014/main" id="{EE149166-44FD-46A8-A148-FEF53B3F7FF6}"/>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A5F8A111-EB5C-4838-AB63-02F1AE03C247}"/>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3902257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54B441-9B6F-4EA9-9C33-06A7256B6571}"/>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6B3EDE30-ED90-48E0-93E9-032E34379C6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2397577B-C227-498C-9AF8-EEC963B19B1C}"/>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5" name="Marcador de pie de página 4">
            <a:extLst>
              <a:ext uri="{FF2B5EF4-FFF2-40B4-BE49-F238E27FC236}">
                <a16:creationId xmlns:a16="http://schemas.microsoft.com/office/drawing/2014/main" id="{453C15CE-8949-4E23-85A7-2C7541FCC6A1}"/>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E3ECFF8B-61A4-4CEA-B676-BE8698821A99}"/>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393305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A8DE1-3978-400B-9435-045AA5EA902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C69A4FC9-363D-4CFD-A4DF-E1B522E5E6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74DCF0D-0C49-4BA5-99E8-F77F277DE399}"/>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5" name="Marcador de pie de página 4">
            <a:extLst>
              <a:ext uri="{FF2B5EF4-FFF2-40B4-BE49-F238E27FC236}">
                <a16:creationId xmlns:a16="http://schemas.microsoft.com/office/drawing/2014/main" id="{03DDAD28-1360-4008-95F7-1E59CB4D5457}"/>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A9B2C1CE-1884-4880-A67F-C09C52D166C0}"/>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72427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7B45EA-3B92-48A9-AFF7-3DADCBBAB2CA}"/>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0FBBFC43-D2E5-4E06-9279-A53CC7C95E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a:extLst>
              <a:ext uri="{FF2B5EF4-FFF2-40B4-BE49-F238E27FC236}">
                <a16:creationId xmlns:a16="http://schemas.microsoft.com/office/drawing/2014/main" id="{EF83C12A-36D5-4088-88D2-BA5F7698BA2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a:extLst>
              <a:ext uri="{FF2B5EF4-FFF2-40B4-BE49-F238E27FC236}">
                <a16:creationId xmlns:a16="http://schemas.microsoft.com/office/drawing/2014/main" id="{101661B4-0068-4547-9E73-9044BA75D5E0}"/>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6" name="Marcador de pie de página 5">
            <a:extLst>
              <a:ext uri="{FF2B5EF4-FFF2-40B4-BE49-F238E27FC236}">
                <a16:creationId xmlns:a16="http://schemas.microsoft.com/office/drawing/2014/main" id="{126FEA23-A954-457B-AB04-BC0C1007BC10}"/>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0A780F36-80BA-4CFD-B1BE-121C1C22F340}"/>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2833018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52B40-4279-4F7F-8913-A72F235BF39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B2036002-C2FC-42B9-93E2-862690CCDB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07BF11D-9A36-4661-8D93-24B2A3E9D83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a:extLst>
              <a:ext uri="{FF2B5EF4-FFF2-40B4-BE49-F238E27FC236}">
                <a16:creationId xmlns:a16="http://schemas.microsoft.com/office/drawing/2014/main" id="{CFC47433-6911-444B-83B4-772531EA9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3EA5A05-9667-447E-8B0D-CEF502B238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a:extLst>
              <a:ext uri="{FF2B5EF4-FFF2-40B4-BE49-F238E27FC236}">
                <a16:creationId xmlns:a16="http://schemas.microsoft.com/office/drawing/2014/main" id="{9D7EA20B-0A97-4713-9E96-FE91D8B9F678}"/>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8" name="Marcador de pie de página 7">
            <a:extLst>
              <a:ext uri="{FF2B5EF4-FFF2-40B4-BE49-F238E27FC236}">
                <a16:creationId xmlns:a16="http://schemas.microsoft.com/office/drawing/2014/main" id="{4AF9D025-EBD0-4841-B949-4DE672C8C3DC}"/>
              </a:ext>
            </a:extLst>
          </p:cNvPr>
          <p:cNvSpPr>
            <a:spLocks noGrp="1"/>
          </p:cNvSpPr>
          <p:nvPr>
            <p:ph type="ftr" sz="quarter" idx="11"/>
          </p:nvPr>
        </p:nvSpPr>
        <p:spPr/>
        <p:txBody>
          <a:bodyPr/>
          <a:lstStyle/>
          <a:p>
            <a:endParaRPr lang="es-UY"/>
          </a:p>
        </p:txBody>
      </p:sp>
      <p:sp>
        <p:nvSpPr>
          <p:cNvPr id="9" name="Marcador de número de diapositiva 8">
            <a:extLst>
              <a:ext uri="{FF2B5EF4-FFF2-40B4-BE49-F238E27FC236}">
                <a16:creationId xmlns:a16="http://schemas.microsoft.com/office/drawing/2014/main" id="{D0790EF1-6922-4B10-AF20-5ABB43826920}"/>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1763877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5E83E6-524A-4788-9B10-260705A7A0E8}"/>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fecha 2">
            <a:extLst>
              <a:ext uri="{FF2B5EF4-FFF2-40B4-BE49-F238E27FC236}">
                <a16:creationId xmlns:a16="http://schemas.microsoft.com/office/drawing/2014/main" id="{70A61D94-89EA-4E9E-AD49-16959FA7336B}"/>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4" name="Marcador de pie de página 3">
            <a:extLst>
              <a:ext uri="{FF2B5EF4-FFF2-40B4-BE49-F238E27FC236}">
                <a16:creationId xmlns:a16="http://schemas.microsoft.com/office/drawing/2014/main" id="{47CF34DE-EDB1-4565-AF15-586155E39E99}"/>
              </a:ext>
            </a:extLst>
          </p:cNvPr>
          <p:cNvSpPr>
            <a:spLocks noGrp="1"/>
          </p:cNvSpPr>
          <p:nvPr>
            <p:ph type="ftr" sz="quarter" idx="11"/>
          </p:nvPr>
        </p:nvSpPr>
        <p:spPr/>
        <p:txBody>
          <a:bodyPr/>
          <a:lstStyle/>
          <a:p>
            <a:endParaRPr lang="es-UY"/>
          </a:p>
        </p:txBody>
      </p:sp>
      <p:sp>
        <p:nvSpPr>
          <p:cNvPr id="5" name="Marcador de número de diapositiva 4">
            <a:extLst>
              <a:ext uri="{FF2B5EF4-FFF2-40B4-BE49-F238E27FC236}">
                <a16:creationId xmlns:a16="http://schemas.microsoft.com/office/drawing/2014/main" id="{AA436841-B85B-4130-817B-57BC3700DCB7}"/>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4289322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60C2E12-50F5-4C24-BADF-6A75B83C3FA5}"/>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3" name="Marcador de pie de página 2">
            <a:extLst>
              <a:ext uri="{FF2B5EF4-FFF2-40B4-BE49-F238E27FC236}">
                <a16:creationId xmlns:a16="http://schemas.microsoft.com/office/drawing/2014/main" id="{D2425F75-5CA6-4670-A59D-8DE3310A8AF1}"/>
              </a:ext>
            </a:extLst>
          </p:cNvPr>
          <p:cNvSpPr>
            <a:spLocks noGrp="1"/>
          </p:cNvSpPr>
          <p:nvPr>
            <p:ph type="ftr" sz="quarter" idx="11"/>
          </p:nvPr>
        </p:nvSpPr>
        <p:spPr/>
        <p:txBody>
          <a:bodyPr/>
          <a:lstStyle/>
          <a:p>
            <a:endParaRPr lang="es-UY"/>
          </a:p>
        </p:txBody>
      </p:sp>
      <p:sp>
        <p:nvSpPr>
          <p:cNvPr id="4" name="Marcador de número de diapositiva 3">
            <a:extLst>
              <a:ext uri="{FF2B5EF4-FFF2-40B4-BE49-F238E27FC236}">
                <a16:creationId xmlns:a16="http://schemas.microsoft.com/office/drawing/2014/main" id="{5B96915A-5A6F-42DD-AFB5-A8F5BF9B4FB2}"/>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2688368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678D60-B160-4B49-B124-163BD18F394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474DDD7B-AA3C-478E-ABE4-4C22138542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a:extLst>
              <a:ext uri="{FF2B5EF4-FFF2-40B4-BE49-F238E27FC236}">
                <a16:creationId xmlns:a16="http://schemas.microsoft.com/office/drawing/2014/main" id="{4BEC69A9-69C3-4E85-9E87-41C163E95D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80C9608-E5ED-4F2D-802A-06C3DB8411DB}"/>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6" name="Marcador de pie de página 5">
            <a:extLst>
              <a:ext uri="{FF2B5EF4-FFF2-40B4-BE49-F238E27FC236}">
                <a16:creationId xmlns:a16="http://schemas.microsoft.com/office/drawing/2014/main" id="{65131452-144B-4FE2-9A84-105CE571C594}"/>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7ACC1366-0FC1-4476-9FAA-FA53D56DCC69}"/>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96780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AC28B5-382A-4C90-A615-AE93186E9F7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a:extLst>
              <a:ext uri="{FF2B5EF4-FFF2-40B4-BE49-F238E27FC236}">
                <a16:creationId xmlns:a16="http://schemas.microsoft.com/office/drawing/2014/main" id="{26E6C239-1A44-4A12-9F62-7E0E9F20E5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a:extLst>
              <a:ext uri="{FF2B5EF4-FFF2-40B4-BE49-F238E27FC236}">
                <a16:creationId xmlns:a16="http://schemas.microsoft.com/office/drawing/2014/main" id="{72922E1E-051F-43DD-9295-099C5DFD2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DF70BFA-FFA0-49F7-BB06-9A45749B2D9F}"/>
              </a:ext>
            </a:extLst>
          </p:cNvPr>
          <p:cNvSpPr>
            <a:spLocks noGrp="1"/>
          </p:cNvSpPr>
          <p:nvPr>
            <p:ph type="dt" sz="half" idx="10"/>
          </p:nvPr>
        </p:nvSpPr>
        <p:spPr/>
        <p:txBody>
          <a:bodyPr/>
          <a:lstStyle/>
          <a:p>
            <a:fld id="{5A6A88E8-0002-4655-94D6-D12A89F5E1FF}" type="datetimeFigureOut">
              <a:rPr lang="es-UY" smtClean="0"/>
              <a:t>20/8/2024</a:t>
            </a:fld>
            <a:endParaRPr lang="es-UY"/>
          </a:p>
        </p:txBody>
      </p:sp>
      <p:sp>
        <p:nvSpPr>
          <p:cNvPr id="6" name="Marcador de pie de página 5">
            <a:extLst>
              <a:ext uri="{FF2B5EF4-FFF2-40B4-BE49-F238E27FC236}">
                <a16:creationId xmlns:a16="http://schemas.microsoft.com/office/drawing/2014/main" id="{D7D89301-794E-48E6-A60E-3E5611EF3073}"/>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71B05EC0-5FB9-4AEC-A2AC-ECACBAA50C86}"/>
              </a:ext>
            </a:extLst>
          </p:cNvPr>
          <p:cNvSpPr>
            <a:spLocks noGrp="1"/>
          </p:cNvSpPr>
          <p:nvPr>
            <p:ph type="sldNum" sz="quarter" idx="12"/>
          </p:nvPr>
        </p:nvSpPr>
        <p:spPr/>
        <p:txBody>
          <a:bodyPr/>
          <a:lstStyle/>
          <a:p>
            <a:fld id="{B694E6E0-CB00-4B0E-94D5-2E4982EAA0D7}" type="slidenum">
              <a:rPr lang="es-UY" smtClean="0"/>
              <a:t>‹Nº›</a:t>
            </a:fld>
            <a:endParaRPr lang="es-UY"/>
          </a:p>
        </p:txBody>
      </p:sp>
    </p:spTree>
    <p:extLst>
      <p:ext uri="{BB962C8B-B14F-4D97-AF65-F5344CB8AC3E}">
        <p14:creationId xmlns:p14="http://schemas.microsoft.com/office/powerpoint/2010/main" val="262572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F725079-12E4-423C-AFAE-850B1AA990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9FF538D8-5183-4522-8792-144A409AD9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FF9CE4F5-052D-486E-A0DF-914778EA04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6A88E8-0002-4655-94D6-D12A89F5E1FF}" type="datetimeFigureOut">
              <a:rPr lang="es-UY" smtClean="0"/>
              <a:t>20/8/2024</a:t>
            </a:fld>
            <a:endParaRPr lang="es-UY"/>
          </a:p>
        </p:txBody>
      </p:sp>
      <p:sp>
        <p:nvSpPr>
          <p:cNvPr id="5" name="Marcador de pie de página 4">
            <a:extLst>
              <a:ext uri="{FF2B5EF4-FFF2-40B4-BE49-F238E27FC236}">
                <a16:creationId xmlns:a16="http://schemas.microsoft.com/office/drawing/2014/main" id="{75B31134-6C80-40AD-A3FA-182D3B5C1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a:extLst>
              <a:ext uri="{FF2B5EF4-FFF2-40B4-BE49-F238E27FC236}">
                <a16:creationId xmlns:a16="http://schemas.microsoft.com/office/drawing/2014/main" id="{558AFAD2-291A-4B10-8F9C-43145AC8CC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94E6E0-CB00-4B0E-94D5-2E4982EAA0D7}" type="slidenum">
              <a:rPr lang="es-UY" smtClean="0"/>
              <a:t>‹Nº›</a:t>
            </a:fld>
            <a:endParaRPr lang="es-UY"/>
          </a:p>
        </p:txBody>
      </p:sp>
    </p:spTree>
    <p:extLst>
      <p:ext uri="{BB962C8B-B14F-4D97-AF65-F5344CB8AC3E}">
        <p14:creationId xmlns:p14="http://schemas.microsoft.com/office/powerpoint/2010/main" val="3922635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22D782-16EE-48E8-92B0-1E89CD2FE200}"/>
              </a:ext>
            </a:extLst>
          </p:cNvPr>
          <p:cNvSpPr>
            <a:spLocks noGrp="1"/>
          </p:cNvSpPr>
          <p:nvPr>
            <p:ph type="ctrTitle"/>
          </p:nvPr>
        </p:nvSpPr>
        <p:spPr/>
        <p:txBody>
          <a:bodyPr/>
          <a:lstStyle/>
          <a:p>
            <a:r>
              <a:rPr lang="es-UY" dirty="0"/>
              <a:t>VI – Contribuciones de seguridad social</a:t>
            </a:r>
          </a:p>
        </p:txBody>
      </p:sp>
      <p:sp>
        <p:nvSpPr>
          <p:cNvPr id="3" name="Subtítulo 2">
            <a:extLst>
              <a:ext uri="{FF2B5EF4-FFF2-40B4-BE49-F238E27FC236}">
                <a16:creationId xmlns:a16="http://schemas.microsoft.com/office/drawing/2014/main" id="{0B8DE4BC-4FB0-4DD5-8C30-ED3246F6358F}"/>
              </a:ext>
            </a:extLst>
          </p:cNvPr>
          <p:cNvSpPr>
            <a:spLocks noGrp="1"/>
          </p:cNvSpPr>
          <p:nvPr>
            <p:ph type="subTitle" idx="1"/>
          </p:nvPr>
        </p:nvSpPr>
        <p:spPr/>
        <p:txBody>
          <a:bodyPr/>
          <a:lstStyle/>
          <a:p>
            <a:r>
              <a:rPr lang="es-UY" dirty="0"/>
              <a:t>Curso de Derecho de la Seguridad Social</a:t>
            </a:r>
          </a:p>
          <a:p>
            <a:r>
              <a:rPr lang="es-UY" dirty="0"/>
              <a:t>Prof. Adj. Ariel Nicoliello</a:t>
            </a:r>
          </a:p>
          <a:p>
            <a:r>
              <a:rPr lang="es-UY" dirty="0"/>
              <a:t>2024</a:t>
            </a:r>
          </a:p>
          <a:p>
            <a:endParaRPr lang="es-UY" dirty="0"/>
          </a:p>
        </p:txBody>
      </p:sp>
    </p:spTree>
    <p:extLst>
      <p:ext uri="{BB962C8B-B14F-4D97-AF65-F5344CB8AC3E}">
        <p14:creationId xmlns:p14="http://schemas.microsoft.com/office/powerpoint/2010/main" val="901835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6DEBF-8A53-4437-89BF-7040BACC0000}"/>
              </a:ext>
            </a:extLst>
          </p:cNvPr>
          <p:cNvSpPr>
            <a:spLocks noGrp="1"/>
          </p:cNvSpPr>
          <p:nvPr>
            <p:ph type="title"/>
          </p:nvPr>
        </p:nvSpPr>
        <p:spPr/>
        <p:txBody>
          <a:bodyPr/>
          <a:lstStyle/>
          <a:p>
            <a:r>
              <a:rPr lang="es-UY" b="1" dirty="0"/>
              <a:t>Trabajadores no dependientes</a:t>
            </a:r>
          </a:p>
        </p:txBody>
      </p:sp>
      <p:sp>
        <p:nvSpPr>
          <p:cNvPr id="3" name="Marcador de contenido 2">
            <a:extLst>
              <a:ext uri="{FF2B5EF4-FFF2-40B4-BE49-F238E27FC236}">
                <a16:creationId xmlns:a16="http://schemas.microsoft.com/office/drawing/2014/main" id="{FAAAA950-FB76-4EC4-9107-ACE6CF616032}"/>
              </a:ext>
            </a:extLst>
          </p:cNvPr>
          <p:cNvSpPr>
            <a:spLocks noGrp="1"/>
          </p:cNvSpPr>
          <p:nvPr>
            <p:ph idx="1"/>
          </p:nvPr>
        </p:nvSpPr>
        <p:spPr/>
        <p:txBody>
          <a:bodyPr/>
          <a:lstStyle/>
          <a:p>
            <a:r>
              <a:rPr lang="es-UY" dirty="0"/>
              <a:t>Directores, administradores y síndicos de S.A.</a:t>
            </a:r>
          </a:p>
          <a:p>
            <a:pPr lvl="1"/>
            <a:r>
              <a:rPr lang="es-UY" dirty="0"/>
              <a:t>Con remuneración: salario percibido, con un mínimo de 30 BFC</a:t>
            </a:r>
          </a:p>
          <a:p>
            <a:pPr lvl="1"/>
            <a:r>
              <a:rPr lang="es-UY" dirty="0"/>
              <a:t>Sin remuneración: exentos</a:t>
            </a:r>
          </a:p>
          <a:p>
            <a:pPr lvl="1"/>
            <a:endParaRPr lang="es-UY" dirty="0"/>
          </a:p>
          <a:p>
            <a:r>
              <a:rPr lang="es-UY" dirty="0"/>
              <a:t>Socios de sociedades personales y empresas unipersonales</a:t>
            </a:r>
          </a:p>
          <a:p>
            <a:pPr lvl="1"/>
            <a:r>
              <a:rPr lang="es-UY" dirty="0"/>
              <a:t>Si ocupan personal, el salario percibido o el máximo salario abonado a los dependientes, según cual fuere mayor</a:t>
            </a:r>
          </a:p>
          <a:p>
            <a:pPr lvl="1"/>
            <a:r>
              <a:rPr lang="es-UY" dirty="0"/>
              <a:t>Si no ocupan personal, se aplica una escala de sueldos fictos</a:t>
            </a:r>
          </a:p>
        </p:txBody>
      </p:sp>
    </p:spTree>
    <p:extLst>
      <p:ext uri="{BB962C8B-B14F-4D97-AF65-F5344CB8AC3E}">
        <p14:creationId xmlns:p14="http://schemas.microsoft.com/office/powerpoint/2010/main" val="1918919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75FF2A-CC02-4808-B09B-FDC541BF75EC}"/>
              </a:ext>
            </a:extLst>
          </p:cNvPr>
          <p:cNvSpPr>
            <a:spLocks noGrp="1"/>
          </p:cNvSpPr>
          <p:nvPr>
            <p:ph type="title"/>
          </p:nvPr>
        </p:nvSpPr>
        <p:spPr/>
        <p:txBody>
          <a:bodyPr/>
          <a:lstStyle/>
          <a:p>
            <a:r>
              <a:rPr lang="es-UY" b="1" dirty="0"/>
              <a:t>Obligaciones formales</a:t>
            </a:r>
          </a:p>
        </p:txBody>
      </p:sp>
      <p:sp>
        <p:nvSpPr>
          <p:cNvPr id="3" name="Marcador de contenido 2">
            <a:extLst>
              <a:ext uri="{FF2B5EF4-FFF2-40B4-BE49-F238E27FC236}">
                <a16:creationId xmlns:a16="http://schemas.microsoft.com/office/drawing/2014/main" id="{593EC388-A837-40B2-98B0-3569ADD91AF5}"/>
              </a:ext>
            </a:extLst>
          </p:cNvPr>
          <p:cNvSpPr>
            <a:spLocks noGrp="1"/>
          </p:cNvSpPr>
          <p:nvPr>
            <p:ph idx="1"/>
          </p:nvPr>
        </p:nvSpPr>
        <p:spPr/>
        <p:txBody>
          <a:bodyPr>
            <a:normAutofit/>
          </a:bodyPr>
          <a:lstStyle/>
          <a:p>
            <a:r>
              <a:rPr lang="es-UY" sz="3200" dirty="0"/>
              <a:t>Registro de la empresa</a:t>
            </a:r>
          </a:p>
          <a:p>
            <a:r>
              <a:rPr lang="es-UY" sz="3200" dirty="0"/>
              <a:t>Afiliación, altas y bajas de empleados</a:t>
            </a:r>
          </a:p>
          <a:p>
            <a:r>
              <a:rPr lang="es-UY" sz="3200" dirty="0"/>
              <a:t>Declaración mensual nominada</a:t>
            </a:r>
          </a:p>
          <a:p>
            <a:r>
              <a:rPr lang="es-UY" sz="3200" dirty="0"/>
              <a:t>Entrega de recibo de haberes</a:t>
            </a:r>
          </a:p>
          <a:p>
            <a:pPr lvl="1"/>
            <a:r>
              <a:rPr lang="es-UY" sz="3200" dirty="0"/>
              <a:t>Omisión da lugar a una multa de 5 veces el salario mensual, o 10 veces, si hubiere dolo (ley 16.244, modificada por 19.924)</a:t>
            </a:r>
          </a:p>
        </p:txBody>
      </p:sp>
    </p:spTree>
    <p:extLst>
      <p:ext uri="{BB962C8B-B14F-4D97-AF65-F5344CB8AC3E}">
        <p14:creationId xmlns:p14="http://schemas.microsoft.com/office/powerpoint/2010/main" val="3858577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E83756-A391-CB47-9A9B-08C451E87F8C}"/>
              </a:ext>
            </a:extLst>
          </p:cNvPr>
          <p:cNvSpPr>
            <a:spLocks noGrp="1"/>
          </p:cNvSpPr>
          <p:nvPr>
            <p:ph type="title"/>
          </p:nvPr>
        </p:nvSpPr>
        <p:spPr/>
        <p:txBody>
          <a:bodyPr/>
          <a:lstStyle/>
          <a:p>
            <a:r>
              <a:rPr lang="es-ES" b="1" dirty="0"/>
              <a:t>Acto de determinación</a:t>
            </a:r>
            <a:endParaRPr lang="es-UY" b="1" dirty="0"/>
          </a:p>
        </p:txBody>
      </p:sp>
      <p:sp>
        <p:nvSpPr>
          <p:cNvPr id="3" name="Marcador de contenido 2">
            <a:extLst>
              <a:ext uri="{FF2B5EF4-FFF2-40B4-BE49-F238E27FC236}">
                <a16:creationId xmlns:a16="http://schemas.microsoft.com/office/drawing/2014/main" id="{F8BD50CF-1DC3-0146-8EBD-645A1F4ECA8B}"/>
              </a:ext>
            </a:extLst>
          </p:cNvPr>
          <p:cNvSpPr>
            <a:spLocks noGrp="1"/>
          </p:cNvSpPr>
          <p:nvPr>
            <p:ph idx="1"/>
          </p:nvPr>
        </p:nvSpPr>
        <p:spPr/>
        <p:txBody>
          <a:bodyPr/>
          <a:lstStyle/>
          <a:p>
            <a:r>
              <a:rPr lang="es-ES" dirty="0"/>
              <a:t>Art. 213 Ley 20.130: “Todo acto de determinación de CESS identificará tanto a los contribuyentes como a los responsables, indicando respecto de estos últimos a qué título lo son y se notificará a todos ellos, previo cumplimiento de las normas del debido proceso”</a:t>
            </a:r>
          </a:p>
          <a:p>
            <a:r>
              <a:rPr lang="es-ES" dirty="0"/>
              <a:t>“Los actos, hechos o circunstancias previstos en los artículos 39 y 40 del Código Tributario no interrumpirán ni suspenderán la prescripción de las obligaciones tributarias respecto de aquellos sujetos que no hayan sido notificados personalmente ni identificados en el acto de determinación tributaria”</a:t>
            </a:r>
            <a:endParaRPr lang="es-UY" dirty="0"/>
          </a:p>
        </p:txBody>
      </p:sp>
    </p:spTree>
    <p:extLst>
      <p:ext uri="{BB962C8B-B14F-4D97-AF65-F5344CB8AC3E}">
        <p14:creationId xmlns:p14="http://schemas.microsoft.com/office/powerpoint/2010/main" val="1001682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F83375-9FBF-4259-9A53-8C160A43A634}"/>
              </a:ext>
            </a:extLst>
          </p:cNvPr>
          <p:cNvSpPr>
            <a:spLocks noGrp="1"/>
          </p:cNvSpPr>
          <p:nvPr>
            <p:ph type="title"/>
          </p:nvPr>
        </p:nvSpPr>
        <p:spPr/>
        <p:txBody>
          <a:bodyPr/>
          <a:lstStyle/>
          <a:p>
            <a:r>
              <a:rPr lang="es-UY" b="1" dirty="0"/>
              <a:t>Clasificación de los tributos</a:t>
            </a:r>
          </a:p>
        </p:txBody>
      </p:sp>
      <p:sp>
        <p:nvSpPr>
          <p:cNvPr id="3" name="Marcador de contenido 2">
            <a:extLst>
              <a:ext uri="{FF2B5EF4-FFF2-40B4-BE49-F238E27FC236}">
                <a16:creationId xmlns:a16="http://schemas.microsoft.com/office/drawing/2014/main" id="{A2F8F2BB-3090-4D7A-A177-F70CD274CE81}"/>
              </a:ext>
            </a:extLst>
          </p:cNvPr>
          <p:cNvSpPr>
            <a:spLocks noGrp="1"/>
          </p:cNvSpPr>
          <p:nvPr>
            <p:ph idx="1"/>
          </p:nvPr>
        </p:nvSpPr>
        <p:spPr/>
        <p:txBody>
          <a:bodyPr>
            <a:normAutofit fontScale="92500" lnSpcReduction="10000"/>
          </a:bodyPr>
          <a:lstStyle/>
          <a:p>
            <a:r>
              <a:rPr lang="es-UY" b="1" dirty="0"/>
              <a:t>Tributo</a:t>
            </a:r>
            <a:r>
              <a:rPr lang="es-UY" dirty="0"/>
              <a:t>: prestación pecuniaria que el Estado exige con el objeto de obtener recursos para el cumplimiento de sus fines (art. 10 CT)</a:t>
            </a:r>
          </a:p>
          <a:p>
            <a:r>
              <a:rPr lang="es-UY" dirty="0"/>
              <a:t>Clasificación según el </a:t>
            </a:r>
            <a:r>
              <a:rPr lang="es-UY" b="1" dirty="0"/>
              <a:t>presupuesto de hecho</a:t>
            </a:r>
            <a:r>
              <a:rPr lang="es-UY" dirty="0"/>
              <a:t>:</a:t>
            </a:r>
          </a:p>
          <a:p>
            <a:r>
              <a:rPr lang="es-UY" b="1" dirty="0"/>
              <a:t>Impuestos: </a:t>
            </a:r>
            <a:r>
              <a:rPr lang="es-UY" dirty="0"/>
              <a:t>independientes de toda actividad estatal</a:t>
            </a:r>
          </a:p>
          <a:p>
            <a:r>
              <a:rPr lang="es-UY" b="1" dirty="0"/>
              <a:t>Tasas: </a:t>
            </a:r>
            <a:r>
              <a:rPr lang="es-UY" dirty="0"/>
              <a:t>generadas por actividad jurídica o administrativa del Estado</a:t>
            </a:r>
          </a:p>
          <a:p>
            <a:r>
              <a:rPr lang="es-UY" b="1" dirty="0"/>
              <a:t>Contribuciones</a:t>
            </a:r>
          </a:p>
          <a:p>
            <a:pPr lvl="1"/>
            <a:r>
              <a:rPr lang="es-UY" dirty="0"/>
              <a:t>Beneficio económico al contribuyente por obras o actividades estatales</a:t>
            </a:r>
          </a:p>
          <a:p>
            <a:pPr lvl="1"/>
            <a:r>
              <a:rPr lang="es-UY" dirty="0"/>
              <a:t>Incluye a las contribuciones especiales de seguridad social.</a:t>
            </a:r>
          </a:p>
          <a:p>
            <a:pPr lvl="2"/>
            <a:r>
              <a:rPr lang="es-UY" sz="2400" dirty="0"/>
              <a:t>  ¿Contribución del empleador? ¿impuesto o CESS?</a:t>
            </a:r>
          </a:p>
          <a:p>
            <a:pPr lvl="2"/>
            <a:r>
              <a:rPr lang="es-UY" sz="2400" dirty="0"/>
              <a:t> ¿el aporte del trabajador destinado a su cuenta administrada por la AFAP es un tributo?</a:t>
            </a:r>
          </a:p>
        </p:txBody>
      </p:sp>
    </p:spTree>
    <p:extLst>
      <p:ext uri="{BB962C8B-B14F-4D97-AF65-F5344CB8AC3E}">
        <p14:creationId xmlns:p14="http://schemas.microsoft.com/office/powerpoint/2010/main" val="2026075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30E7E9-68FB-48FB-93B7-BC6969ADF502}"/>
              </a:ext>
            </a:extLst>
          </p:cNvPr>
          <p:cNvSpPr>
            <a:spLocks noGrp="1"/>
          </p:cNvSpPr>
          <p:nvPr>
            <p:ph type="title"/>
          </p:nvPr>
        </p:nvSpPr>
        <p:spPr/>
        <p:txBody>
          <a:bodyPr/>
          <a:lstStyle/>
          <a:p>
            <a:r>
              <a:rPr lang="es-UY" b="1" dirty="0"/>
              <a:t>Hecho generador de las CESS</a:t>
            </a:r>
          </a:p>
        </p:txBody>
      </p:sp>
      <p:sp>
        <p:nvSpPr>
          <p:cNvPr id="3" name="Marcador de contenido 2">
            <a:extLst>
              <a:ext uri="{FF2B5EF4-FFF2-40B4-BE49-F238E27FC236}">
                <a16:creationId xmlns:a16="http://schemas.microsoft.com/office/drawing/2014/main" id="{A6D430E3-1196-4910-88F0-D4F1F229A6BC}"/>
              </a:ext>
            </a:extLst>
          </p:cNvPr>
          <p:cNvSpPr>
            <a:spLocks noGrp="1"/>
          </p:cNvSpPr>
          <p:nvPr>
            <p:ph idx="1"/>
          </p:nvPr>
        </p:nvSpPr>
        <p:spPr/>
        <p:txBody>
          <a:bodyPr>
            <a:normAutofit fontScale="92500" lnSpcReduction="20000"/>
          </a:bodyPr>
          <a:lstStyle/>
          <a:p>
            <a:r>
              <a:rPr lang="es-UY" sz="3200" dirty="0"/>
              <a:t>Desarrollo de actividad personal remunerada (art. 148, Ley 16.713)</a:t>
            </a:r>
          </a:p>
          <a:p>
            <a:r>
              <a:rPr lang="es-UY" sz="3200" dirty="0"/>
              <a:t>Criterios de lo devengado (basado en el art. 24 CT) y de lo percibido (basado en el art. 147, Ley 16.713)</a:t>
            </a:r>
          </a:p>
          <a:p>
            <a:pPr lvl="1"/>
            <a:r>
              <a:rPr lang="es-UY" sz="3200" dirty="0"/>
              <a:t>Consecuencia práctica: diferente fecha de exigibilidad, y por lo tanto, de multas y recargos</a:t>
            </a:r>
          </a:p>
          <a:p>
            <a:pPr lvl="1"/>
            <a:r>
              <a:rPr lang="es-UY" sz="3200" dirty="0"/>
              <a:t>Ejemplos: condenas judiciales, salario inferior al mínimo</a:t>
            </a:r>
          </a:p>
          <a:p>
            <a:pPr lvl="1"/>
            <a:r>
              <a:rPr lang="es-UY" sz="3200" dirty="0"/>
              <a:t>¿Resolvió el art. 213 de la Ley 20.130 la cuestión?</a:t>
            </a:r>
          </a:p>
          <a:p>
            <a:pPr lvl="2"/>
            <a:r>
              <a:rPr lang="es-UY" sz="2800" dirty="0"/>
              <a:t>Son responsables sustitutos “las personas físicas por los aportes personales correspondientes a sus dependientes, calculadas sobre la materia gravada efectivamente percibida”</a:t>
            </a:r>
          </a:p>
        </p:txBody>
      </p:sp>
    </p:spTree>
    <p:extLst>
      <p:ext uri="{BB962C8B-B14F-4D97-AF65-F5344CB8AC3E}">
        <p14:creationId xmlns:p14="http://schemas.microsoft.com/office/powerpoint/2010/main" val="3545373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8D87D2-CD04-461C-822A-010B9CD3C5B4}"/>
              </a:ext>
            </a:extLst>
          </p:cNvPr>
          <p:cNvSpPr>
            <a:spLocks noGrp="1"/>
          </p:cNvSpPr>
          <p:nvPr>
            <p:ph type="title"/>
          </p:nvPr>
        </p:nvSpPr>
        <p:spPr/>
        <p:txBody>
          <a:bodyPr/>
          <a:lstStyle/>
          <a:p>
            <a:r>
              <a:rPr lang="es-UY" b="1" dirty="0"/>
              <a:t>Contribuyentes</a:t>
            </a:r>
          </a:p>
        </p:txBody>
      </p:sp>
      <p:sp>
        <p:nvSpPr>
          <p:cNvPr id="3" name="Marcador de contenido 2">
            <a:extLst>
              <a:ext uri="{FF2B5EF4-FFF2-40B4-BE49-F238E27FC236}">
                <a16:creationId xmlns:a16="http://schemas.microsoft.com/office/drawing/2014/main" id="{614FC1FA-097F-4D4B-9E49-48D3BAFE2D16}"/>
              </a:ext>
            </a:extLst>
          </p:cNvPr>
          <p:cNvSpPr>
            <a:spLocks noGrp="1"/>
          </p:cNvSpPr>
          <p:nvPr>
            <p:ph idx="1"/>
          </p:nvPr>
        </p:nvSpPr>
        <p:spPr>
          <a:xfrm>
            <a:off x="838200" y="1873250"/>
            <a:ext cx="10515600" cy="4351338"/>
          </a:xfrm>
        </p:spPr>
        <p:txBody>
          <a:bodyPr>
            <a:normAutofit/>
          </a:bodyPr>
          <a:lstStyle/>
          <a:p>
            <a:r>
              <a:rPr lang="es-UY" dirty="0"/>
              <a:t>Contribuyente: persona respecto de la cual se verifica el hecho generador (art. 17 CT)</a:t>
            </a:r>
          </a:p>
          <a:p>
            <a:pPr lvl="1"/>
            <a:r>
              <a:rPr lang="es-UY" dirty="0"/>
              <a:t>Cuando se verifica el mismo hecho generador respecto de varios sujetos, todos son contribuyentes (art. 20 CT).  </a:t>
            </a:r>
            <a:r>
              <a:rPr lang="es-UY" dirty="0" err="1"/>
              <a:t>Ej</a:t>
            </a:r>
            <a:r>
              <a:rPr lang="es-UY" dirty="0"/>
              <a:t>: conjunto económico, art. 20 bis CT</a:t>
            </a:r>
          </a:p>
          <a:p>
            <a:r>
              <a:rPr lang="es-UY" dirty="0"/>
              <a:t>Son contribuyentes (art. 213, Ley 20.130)</a:t>
            </a:r>
          </a:p>
          <a:p>
            <a:pPr lvl="1"/>
            <a:r>
              <a:rPr lang="es-UY" dirty="0"/>
              <a:t>Las personas físicas por su actividad como trabajadores dependientes</a:t>
            </a:r>
          </a:p>
          <a:p>
            <a:pPr lvl="1"/>
            <a:r>
              <a:rPr lang="es-UY" dirty="0"/>
              <a:t>Las personas físicas por su actividad como trabajadores no dependientes, solos o como integrantes de sociedades personales</a:t>
            </a:r>
          </a:p>
          <a:p>
            <a:pPr lvl="1"/>
            <a:r>
              <a:rPr lang="es-UY" dirty="0"/>
              <a:t>Los directores, administradores y síndicos de las S.A., así como los administradores, representantes, integrantes del órgano de administración de las S.A.S. (Ley 19.820) </a:t>
            </a:r>
          </a:p>
          <a:p>
            <a:endParaRPr lang="es-UY" dirty="0"/>
          </a:p>
        </p:txBody>
      </p:sp>
    </p:spTree>
    <p:extLst>
      <p:ext uri="{BB962C8B-B14F-4D97-AF65-F5344CB8AC3E}">
        <p14:creationId xmlns:p14="http://schemas.microsoft.com/office/powerpoint/2010/main" val="10323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F2858-D703-864F-29E4-6969EBC069C9}"/>
              </a:ext>
            </a:extLst>
          </p:cNvPr>
          <p:cNvSpPr>
            <a:spLocks noGrp="1"/>
          </p:cNvSpPr>
          <p:nvPr>
            <p:ph type="title"/>
          </p:nvPr>
        </p:nvSpPr>
        <p:spPr/>
        <p:txBody>
          <a:bodyPr/>
          <a:lstStyle/>
          <a:p>
            <a:r>
              <a:rPr lang="es-ES" b="1" dirty="0"/>
              <a:t>Responsables</a:t>
            </a:r>
            <a:endParaRPr lang="es-UY" b="1" dirty="0"/>
          </a:p>
        </p:txBody>
      </p:sp>
      <p:sp>
        <p:nvSpPr>
          <p:cNvPr id="3" name="Marcador de contenido 2">
            <a:extLst>
              <a:ext uri="{FF2B5EF4-FFF2-40B4-BE49-F238E27FC236}">
                <a16:creationId xmlns:a16="http://schemas.microsoft.com/office/drawing/2014/main" id="{776C0676-8A66-3CDB-8AC0-11AA8520744C}"/>
              </a:ext>
            </a:extLst>
          </p:cNvPr>
          <p:cNvSpPr>
            <a:spLocks noGrp="1"/>
          </p:cNvSpPr>
          <p:nvPr>
            <p:ph idx="1"/>
          </p:nvPr>
        </p:nvSpPr>
        <p:spPr/>
        <p:txBody>
          <a:bodyPr>
            <a:normAutofit fontScale="92500" lnSpcReduction="10000"/>
          </a:bodyPr>
          <a:lstStyle/>
          <a:p>
            <a:r>
              <a:rPr lang="es-UY" dirty="0"/>
              <a:t>Responsable: persona no contribuyente que debe cumplir las obligaciones de pago y deberes formales del contribuyente (art. 19 CT)</a:t>
            </a:r>
          </a:p>
          <a:p>
            <a:pPr lvl="1"/>
            <a:r>
              <a:rPr lang="es-UY" dirty="0"/>
              <a:t>Empleador como agente de retención (RESPONSABLE SUSTITUTO, art. 213 Ley 20.130)</a:t>
            </a:r>
          </a:p>
          <a:p>
            <a:pPr lvl="1"/>
            <a:r>
              <a:rPr lang="es-ES" dirty="0"/>
              <a:t>Sociedades personales por el aporte de sus socios (RESPONSABLE SUSTITUTO, art. 213, Ley 20.130)</a:t>
            </a:r>
          </a:p>
          <a:p>
            <a:pPr lvl="1"/>
            <a:r>
              <a:rPr lang="es-ES" dirty="0"/>
              <a:t>Sociedades anónimas por los aportes personales de directores, administradores y síndicos (RESPONSABLE SUSTITUTO, art. 213, Ley 20.130)</a:t>
            </a:r>
            <a:endParaRPr lang="es-UY" dirty="0"/>
          </a:p>
          <a:p>
            <a:pPr lvl="1"/>
            <a:r>
              <a:rPr lang="es-UY" dirty="0"/>
              <a:t>Representantes que no actúen con debida diligencia (art. 21 CT) RESPONSABILIDAD SOLIDARIA LIMITADA</a:t>
            </a:r>
          </a:p>
          <a:p>
            <a:pPr lvl="1"/>
            <a:r>
              <a:rPr lang="es-UY" dirty="0"/>
              <a:t>Sucesores de empresas (art. 22 CT) RESPONSABILIDAD SOLIDARIA</a:t>
            </a:r>
          </a:p>
          <a:p>
            <a:pPr lvl="1"/>
            <a:r>
              <a:rPr lang="es-UY" dirty="0"/>
              <a:t>Empresa principal en relación a los trabajadores del subcontratista, suministrador de mano de obra, o intermediario (leyes 18.099 y 18.251) RESPONSABILIDAD SOLIDARIA O SUBSIDIARIA</a:t>
            </a:r>
          </a:p>
          <a:p>
            <a:endParaRPr lang="es-UY" dirty="0"/>
          </a:p>
        </p:txBody>
      </p:sp>
    </p:spTree>
    <p:extLst>
      <p:ext uri="{BB962C8B-B14F-4D97-AF65-F5344CB8AC3E}">
        <p14:creationId xmlns:p14="http://schemas.microsoft.com/office/powerpoint/2010/main" val="4149722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A6AE32-4E5C-D58A-F0CE-80ED8D0FA31A}"/>
              </a:ext>
            </a:extLst>
          </p:cNvPr>
          <p:cNvSpPr>
            <a:spLocks noGrp="1"/>
          </p:cNvSpPr>
          <p:nvPr>
            <p:ph type="title"/>
          </p:nvPr>
        </p:nvSpPr>
        <p:spPr/>
        <p:txBody>
          <a:bodyPr/>
          <a:lstStyle/>
          <a:p>
            <a:r>
              <a:rPr lang="es-ES" b="1" dirty="0"/>
              <a:t>Responsable sustituto, solidario y subsidiario</a:t>
            </a:r>
            <a:endParaRPr lang="es-UY" b="1" dirty="0"/>
          </a:p>
        </p:txBody>
      </p:sp>
      <p:sp>
        <p:nvSpPr>
          <p:cNvPr id="3" name="Marcador de contenido 2">
            <a:extLst>
              <a:ext uri="{FF2B5EF4-FFF2-40B4-BE49-F238E27FC236}">
                <a16:creationId xmlns:a16="http://schemas.microsoft.com/office/drawing/2014/main" id="{6796491D-B6E4-F2C5-2586-F7F80E331387}"/>
              </a:ext>
            </a:extLst>
          </p:cNvPr>
          <p:cNvSpPr>
            <a:spLocks noGrp="1"/>
          </p:cNvSpPr>
          <p:nvPr>
            <p:ph idx="1"/>
          </p:nvPr>
        </p:nvSpPr>
        <p:spPr/>
        <p:txBody>
          <a:bodyPr/>
          <a:lstStyle/>
          <a:p>
            <a:r>
              <a:rPr lang="es-ES" dirty="0"/>
              <a:t>Responsable sustituto</a:t>
            </a:r>
          </a:p>
          <a:p>
            <a:pPr lvl="1"/>
            <a:r>
              <a:rPr lang="es-ES" dirty="0"/>
              <a:t>Una vez designado el responsable, el contribuyente queda liberado de toda responsabilidad (art. 57, Ley 18.083)</a:t>
            </a:r>
          </a:p>
          <a:p>
            <a:r>
              <a:rPr lang="es-ES" dirty="0"/>
              <a:t>Responsable solidario</a:t>
            </a:r>
          </a:p>
          <a:p>
            <a:pPr lvl="1"/>
            <a:r>
              <a:rPr lang="es-ES" dirty="0"/>
              <a:t>La Administración tributaria puede accionar indistintamente contra cualquiera de los deudores, o contra ambos</a:t>
            </a:r>
          </a:p>
          <a:p>
            <a:r>
              <a:rPr lang="es-ES" dirty="0"/>
              <a:t>Responsable subsidiario</a:t>
            </a:r>
          </a:p>
          <a:p>
            <a:pPr lvl="1"/>
            <a:r>
              <a:rPr lang="es-ES" dirty="0"/>
              <a:t>La Administración tributaria puede accionar contra el responsable, una vez agotadas las posibilidades de cobro contra el contribuyente</a:t>
            </a:r>
          </a:p>
          <a:p>
            <a:endParaRPr lang="es-UY" dirty="0"/>
          </a:p>
        </p:txBody>
      </p:sp>
    </p:spTree>
    <p:extLst>
      <p:ext uri="{BB962C8B-B14F-4D97-AF65-F5344CB8AC3E}">
        <p14:creationId xmlns:p14="http://schemas.microsoft.com/office/powerpoint/2010/main" val="3670698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BDEC23-6FF2-4F8E-A13D-37CFCC3E92E0}"/>
              </a:ext>
            </a:extLst>
          </p:cNvPr>
          <p:cNvSpPr>
            <a:spLocks noGrp="1"/>
          </p:cNvSpPr>
          <p:nvPr>
            <p:ph type="title"/>
          </p:nvPr>
        </p:nvSpPr>
        <p:spPr/>
        <p:txBody>
          <a:bodyPr/>
          <a:lstStyle/>
          <a:p>
            <a:r>
              <a:rPr lang="es-UY" b="1" dirty="0"/>
              <a:t>Materia gravada</a:t>
            </a:r>
          </a:p>
        </p:txBody>
      </p:sp>
      <p:sp>
        <p:nvSpPr>
          <p:cNvPr id="3" name="Marcador de contenido 2">
            <a:extLst>
              <a:ext uri="{FF2B5EF4-FFF2-40B4-BE49-F238E27FC236}">
                <a16:creationId xmlns:a16="http://schemas.microsoft.com/office/drawing/2014/main" id="{00C7D4F1-05B9-4188-BF0D-35F3281E4AFB}"/>
              </a:ext>
            </a:extLst>
          </p:cNvPr>
          <p:cNvSpPr>
            <a:spLocks noGrp="1"/>
          </p:cNvSpPr>
          <p:nvPr>
            <p:ph idx="1"/>
          </p:nvPr>
        </p:nvSpPr>
        <p:spPr/>
        <p:txBody>
          <a:bodyPr>
            <a:normAutofit lnSpcReduction="10000"/>
          </a:bodyPr>
          <a:lstStyle/>
          <a:p>
            <a:r>
              <a:rPr lang="es-UY" sz="3200" dirty="0"/>
              <a:t>Definición: art. 153, ley 16.713</a:t>
            </a:r>
          </a:p>
          <a:p>
            <a:r>
              <a:rPr lang="es-UY" sz="3200" dirty="0"/>
              <a:t>Está gravado el ingreso:</a:t>
            </a:r>
          </a:p>
          <a:p>
            <a:pPr lvl="1"/>
            <a:r>
              <a:rPr lang="es-UY" sz="3200" dirty="0"/>
              <a:t>Regular y permanente</a:t>
            </a:r>
          </a:p>
          <a:p>
            <a:pPr lvl="2"/>
            <a:r>
              <a:rPr lang="es-UY" sz="2800" dirty="0"/>
              <a:t>Art. 4 D 113/996 no menos de tres oportunidades en intervalos de similar duración, presunción de permanencia</a:t>
            </a:r>
          </a:p>
          <a:p>
            <a:pPr lvl="1"/>
            <a:r>
              <a:rPr lang="es-UY" sz="3200" dirty="0"/>
              <a:t>En dinero o en especie</a:t>
            </a:r>
          </a:p>
          <a:p>
            <a:pPr lvl="1"/>
            <a:r>
              <a:rPr lang="es-UY" sz="3200" dirty="0"/>
              <a:t>Percibido por un trabajador dependiente o no dependiente</a:t>
            </a:r>
          </a:p>
          <a:p>
            <a:pPr lvl="1"/>
            <a:r>
              <a:rPr lang="es-UY" sz="3200" dirty="0"/>
              <a:t>En concepto de retribución y con motivo de su actividad personal</a:t>
            </a:r>
          </a:p>
        </p:txBody>
      </p:sp>
    </p:spTree>
    <p:extLst>
      <p:ext uri="{BB962C8B-B14F-4D97-AF65-F5344CB8AC3E}">
        <p14:creationId xmlns:p14="http://schemas.microsoft.com/office/powerpoint/2010/main" val="452990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53151F-11BB-4CAA-B53E-BE78620D8B25}"/>
              </a:ext>
            </a:extLst>
          </p:cNvPr>
          <p:cNvSpPr>
            <a:spLocks noGrp="1"/>
          </p:cNvSpPr>
          <p:nvPr>
            <p:ph type="title"/>
          </p:nvPr>
        </p:nvSpPr>
        <p:spPr/>
        <p:txBody>
          <a:bodyPr/>
          <a:lstStyle/>
          <a:p>
            <a:r>
              <a:rPr lang="es-UY" b="1" dirty="0"/>
              <a:t>Principios de la materia gravada</a:t>
            </a:r>
          </a:p>
        </p:txBody>
      </p:sp>
      <p:sp>
        <p:nvSpPr>
          <p:cNvPr id="3" name="Marcador de contenido 2">
            <a:extLst>
              <a:ext uri="{FF2B5EF4-FFF2-40B4-BE49-F238E27FC236}">
                <a16:creationId xmlns:a16="http://schemas.microsoft.com/office/drawing/2014/main" id="{7A35C566-0536-4790-8F6A-6F3DBA0CFDBA}"/>
              </a:ext>
            </a:extLst>
          </p:cNvPr>
          <p:cNvSpPr>
            <a:spLocks noGrp="1"/>
          </p:cNvSpPr>
          <p:nvPr>
            <p:ph idx="1"/>
          </p:nvPr>
        </p:nvSpPr>
        <p:spPr/>
        <p:txBody>
          <a:bodyPr>
            <a:normAutofit/>
          </a:bodyPr>
          <a:lstStyle/>
          <a:p>
            <a:r>
              <a:rPr lang="es-UY" sz="3200" dirty="0"/>
              <a:t>Congruencia entre materia gravada y asignaciones computables (art. 146, ley 16.713)</a:t>
            </a:r>
          </a:p>
          <a:p>
            <a:r>
              <a:rPr lang="es-UY" sz="3200" dirty="0"/>
              <a:t>Primacía de la remuneración real (art. 147)</a:t>
            </a:r>
          </a:p>
          <a:p>
            <a:r>
              <a:rPr lang="es-UY" sz="3200" dirty="0"/>
              <a:t>Actividad (art. 148)</a:t>
            </a:r>
          </a:p>
          <a:p>
            <a:r>
              <a:rPr lang="es-UY" sz="3200" dirty="0"/>
              <a:t>Verdad material (art. 149)</a:t>
            </a:r>
          </a:p>
          <a:p>
            <a:r>
              <a:rPr lang="es-UY" sz="3200" dirty="0"/>
              <a:t>Procedimentales: economía procesal (art. 150) y debido proceso (art. 151)</a:t>
            </a:r>
          </a:p>
        </p:txBody>
      </p:sp>
    </p:spTree>
    <p:extLst>
      <p:ext uri="{BB962C8B-B14F-4D97-AF65-F5344CB8AC3E}">
        <p14:creationId xmlns:p14="http://schemas.microsoft.com/office/powerpoint/2010/main" val="215687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85201E-08EE-4548-83E3-5ED37B69DF4D}"/>
              </a:ext>
            </a:extLst>
          </p:cNvPr>
          <p:cNvSpPr>
            <a:spLocks noGrp="1"/>
          </p:cNvSpPr>
          <p:nvPr>
            <p:ph type="title"/>
          </p:nvPr>
        </p:nvSpPr>
        <p:spPr/>
        <p:txBody>
          <a:bodyPr/>
          <a:lstStyle/>
          <a:p>
            <a:r>
              <a:rPr lang="es-UY" b="1" dirty="0"/>
              <a:t>Situaciones especiales</a:t>
            </a:r>
          </a:p>
        </p:txBody>
      </p:sp>
      <p:sp>
        <p:nvSpPr>
          <p:cNvPr id="3" name="Marcador de contenido 2">
            <a:extLst>
              <a:ext uri="{FF2B5EF4-FFF2-40B4-BE49-F238E27FC236}">
                <a16:creationId xmlns:a16="http://schemas.microsoft.com/office/drawing/2014/main" id="{FA76C221-C9DD-4552-81E9-B265C0B9A06F}"/>
              </a:ext>
            </a:extLst>
          </p:cNvPr>
          <p:cNvSpPr>
            <a:spLocks noGrp="1"/>
          </p:cNvSpPr>
          <p:nvPr>
            <p:ph idx="1"/>
          </p:nvPr>
        </p:nvSpPr>
        <p:spPr/>
        <p:txBody>
          <a:bodyPr>
            <a:normAutofit lnSpcReduction="10000"/>
          </a:bodyPr>
          <a:lstStyle/>
          <a:p>
            <a:r>
              <a:rPr lang="es-UY" dirty="0"/>
              <a:t>Propinas</a:t>
            </a:r>
          </a:p>
          <a:p>
            <a:r>
              <a:rPr lang="es-UY" dirty="0"/>
              <a:t>Viáticos</a:t>
            </a:r>
          </a:p>
          <a:p>
            <a:r>
              <a:rPr lang="es-UY" dirty="0"/>
              <a:t>Gratificaciones</a:t>
            </a:r>
          </a:p>
          <a:p>
            <a:r>
              <a:rPr lang="es-UY" dirty="0"/>
              <a:t>Quebrantos de caja</a:t>
            </a:r>
          </a:p>
          <a:p>
            <a:r>
              <a:rPr lang="es-UY" dirty="0"/>
              <a:t>Salario vacacional y complementos</a:t>
            </a:r>
          </a:p>
          <a:p>
            <a:r>
              <a:rPr lang="es-UY" dirty="0"/>
              <a:t>Subsidios</a:t>
            </a:r>
          </a:p>
          <a:p>
            <a:r>
              <a:rPr lang="es-UY" dirty="0"/>
              <a:t>Vivienda</a:t>
            </a:r>
          </a:p>
          <a:p>
            <a:r>
              <a:rPr lang="es-UY" dirty="0"/>
              <a:t>Aportes personales</a:t>
            </a:r>
          </a:p>
          <a:p>
            <a:r>
              <a:rPr lang="es-UY" dirty="0"/>
              <a:t>Partidas exentas</a:t>
            </a:r>
          </a:p>
        </p:txBody>
      </p:sp>
    </p:spTree>
    <p:extLst>
      <p:ext uri="{BB962C8B-B14F-4D97-AF65-F5344CB8AC3E}">
        <p14:creationId xmlns:p14="http://schemas.microsoft.com/office/powerpoint/2010/main" val="11731161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911</Words>
  <Application>Microsoft Office PowerPoint</Application>
  <PresentationFormat>Panorámica</PresentationFormat>
  <Paragraphs>84</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Calibri Light</vt:lpstr>
      <vt:lpstr>Tema de Office</vt:lpstr>
      <vt:lpstr>VI – Contribuciones de seguridad social</vt:lpstr>
      <vt:lpstr>Clasificación de los tributos</vt:lpstr>
      <vt:lpstr>Hecho generador de las CESS</vt:lpstr>
      <vt:lpstr>Contribuyentes</vt:lpstr>
      <vt:lpstr>Responsables</vt:lpstr>
      <vt:lpstr>Responsable sustituto, solidario y subsidiario</vt:lpstr>
      <vt:lpstr>Materia gravada</vt:lpstr>
      <vt:lpstr>Principios de la materia gravada</vt:lpstr>
      <vt:lpstr>Situaciones especiales</vt:lpstr>
      <vt:lpstr>Trabajadores no dependientes</vt:lpstr>
      <vt:lpstr>Obligaciones formales</vt:lpstr>
      <vt:lpstr>Acto de determinación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 – Contribuciones de seguridad social</dc:title>
  <dc:creator>Ariel Nicoliello</dc:creator>
  <cp:lastModifiedBy>Ariel Nicoliello</cp:lastModifiedBy>
  <cp:revision>17</cp:revision>
  <cp:lastPrinted>2022-09-05T17:20:17Z</cp:lastPrinted>
  <dcterms:created xsi:type="dcterms:W3CDTF">2020-05-29T19:49:37Z</dcterms:created>
  <dcterms:modified xsi:type="dcterms:W3CDTF">2024-08-20T19:48:46Z</dcterms:modified>
</cp:coreProperties>
</file>